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1" r:id="rId15"/>
    <p:sldId id="269" r:id="rId16"/>
    <p:sldId id="270" r:id="rId17"/>
    <p:sldId id="271" r:id="rId18"/>
    <p:sldId id="272" r:id="rId19"/>
    <p:sldId id="273" r:id="rId20"/>
    <p:sldId id="274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0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0;&#1089;&#1089;&#1083;&#1077;&#1076;&#1086;&#1074;&#1072;&#1085;&#1080;&#1077;%20&#1040;&#1085;&#1072;&#1087;&#1072;\&#1080;&#1089;&#1089;&#1083;&#1077;&#1076;&#1086;&#1074;&#1072;&#1085;&#1080;&#107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0;&#1089;&#1089;&#1083;&#1077;&#1076;&#1086;&#1074;&#1072;&#1085;&#1080;&#1077;%20&#1040;&#1085;&#1072;&#1087;&#1072;\&#1080;&#1089;&#1089;&#1083;&#1077;&#1076;&#1086;&#1074;&#1072;&#1085;&#1080;&#107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0;&#1089;&#1089;&#1083;&#1077;&#1076;&#1086;&#1074;&#1072;&#1085;&#1080;&#1077;%20&#1040;&#1085;&#1072;&#1087;&#1072;\&#1080;&#1089;&#1089;&#1083;&#1077;&#1076;&#1086;&#1074;&#1072;&#1085;&#1080;&#107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0;&#1089;&#1089;&#1083;&#1077;&#1076;&#1086;&#1074;&#1072;&#1085;&#1080;&#1077;%20&#1040;&#1085;&#1072;&#1087;&#1072;\&#1080;&#1089;&#1089;&#1083;&#1077;&#1076;&#1086;&#1074;&#1072;&#1085;&#1080;&#1077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0;&#1089;&#1089;&#1083;&#1077;&#1076;&#1086;&#1074;&#1072;&#1085;&#1080;&#1077;%20&#1040;&#1085;&#1072;&#1087;&#1072;\&#1080;&#1089;&#1089;&#1083;&#1077;&#1076;&#1086;&#1074;&#1072;&#1085;&#1080;&#107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Лист1!$B$65</c:f>
              <c:strCache>
                <c:ptCount val="1"/>
                <c:pt idx="0">
                  <c:v>в городе</c:v>
                </c:pt>
              </c:strCache>
            </c:strRef>
          </c:tx>
          <c:invertIfNegative val="0"/>
          <c:cat>
            <c:strRef>
              <c:f>Лист1!$A$66:$A$69</c:f>
              <c:strCache>
                <c:ptCount val="4"/>
                <c:pt idx="0">
                  <c:v>общеразвивающего вида</c:v>
                </c:pt>
                <c:pt idx="1">
                  <c:v>комбинированного вида</c:v>
                </c:pt>
                <c:pt idx="2">
                  <c:v>центры развития ребенка</c:v>
                </c:pt>
                <c:pt idx="3">
                  <c:v>компенсирующего вида</c:v>
                </c:pt>
              </c:strCache>
            </c:strRef>
          </c:cat>
          <c:val>
            <c:numRef>
              <c:f>Лист1!$B$66:$B$69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Лист1!$C$65</c:f>
              <c:strCache>
                <c:ptCount val="1"/>
                <c:pt idx="0">
                  <c:v>в селе</c:v>
                </c:pt>
              </c:strCache>
            </c:strRef>
          </c:tx>
          <c:invertIfNegative val="0"/>
          <c:cat>
            <c:strRef>
              <c:f>Лист1!$A$66:$A$69</c:f>
              <c:strCache>
                <c:ptCount val="4"/>
                <c:pt idx="0">
                  <c:v>общеразвивающего вида</c:v>
                </c:pt>
                <c:pt idx="1">
                  <c:v>комбинированного вида</c:v>
                </c:pt>
                <c:pt idx="2">
                  <c:v>центры развития ребенка</c:v>
                </c:pt>
                <c:pt idx="3">
                  <c:v>компенсирующего вида</c:v>
                </c:pt>
              </c:strCache>
            </c:strRef>
          </c:cat>
          <c:val>
            <c:numRef>
              <c:f>Лист1!$C$66:$C$69</c:f>
              <c:numCache>
                <c:formatCode>General</c:formatCode>
                <c:ptCount val="4"/>
                <c:pt idx="0">
                  <c:v>9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687552"/>
        <c:axId val="91718016"/>
      </c:barChart>
      <c:catAx>
        <c:axId val="91687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1718016"/>
        <c:crosses val="autoZero"/>
        <c:auto val="1"/>
        <c:lblAlgn val="ctr"/>
        <c:lblOffset val="100"/>
        <c:noMultiLvlLbl val="0"/>
      </c:catAx>
      <c:valAx>
        <c:axId val="91718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6875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детей в возрасте от 1 до 6 лет, получающих услуги дошкольного образования (%)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получающие услуги дошкольного образования</c:v>
                </c:pt>
                <c:pt idx="1">
                  <c:v>состоящие в очереди на получение услуг ДО</c:v>
                </c:pt>
                <c:pt idx="2">
                  <c:v>не получающие услуги ДО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65.35499229799747</c:v>
                </c:pt>
                <c:pt idx="1">
                  <c:v>19.297017224478363</c:v>
                </c:pt>
                <c:pt idx="2">
                  <c:v>15.347990477524155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759744"/>
        <c:axId val="91761280"/>
      </c:barChart>
      <c:catAx>
        <c:axId val="91759744"/>
        <c:scaling>
          <c:orientation val="minMax"/>
        </c:scaling>
        <c:delete val="0"/>
        <c:axPos val="b"/>
        <c:majorTickMark val="out"/>
        <c:minorTickMark val="none"/>
        <c:tickLblPos val="nextTo"/>
        <c:crossAx val="91761280"/>
        <c:crosses val="autoZero"/>
        <c:auto val="1"/>
        <c:lblAlgn val="ctr"/>
        <c:lblOffset val="100"/>
        <c:noMultiLvlLbl val="0"/>
      </c:catAx>
      <c:valAx>
        <c:axId val="91761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759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000"/>
          </a:pPr>
          <a:endParaRPr lang="ru-RU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789733088565661E-2"/>
          <c:y val="0.18832195975503069"/>
          <c:w val="0.88495603674540679"/>
          <c:h val="0.488012248468941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Лист1!$B$25</c:f>
              <c:strCache>
                <c:ptCount val="1"/>
                <c:pt idx="0">
                  <c:v>Число выпускников (в %)</c:v>
                </c:pt>
              </c:strCache>
            </c:strRef>
          </c:tx>
          <c:invertIfNegative val="0"/>
          <c:cat>
            <c:strRef>
              <c:f>Лист1!$A$26:$A$28</c:f>
              <c:strCache>
                <c:ptCount val="3"/>
                <c:pt idx="0">
                  <c:v>выпускники, получившие золотую медаль</c:v>
                </c:pt>
                <c:pt idx="1">
                  <c:v>выпускники, получившие серебрянную медаль</c:v>
                </c:pt>
                <c:pt idx="2">
                  <c:v>остальные</c:v>
                </c:pt>
              </c:strCache>
            </c:strRef>
          </c:cat>
          <c:val>
            <c:numRef>
              <c:f>Лист1!$B$26:$B$28</c:f>
              <c:numCache>
                <c:formatCode>General</c:formatCode>
                <c:ptCount val="3"/>
                <c:pt idx="0">
                  <c:v>6.5510597302504818</c:v>
                </c:pt>
                <c:pt idx="1">
                  <c:v>4.4315992292870909</c:v>
                </c:pt>
                <c:pt idx="2">
                  <c:v>89.017341040462412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1843584"/>
        <c:axId val="91853568"/>
        <c:axId val="0"/>
      </c:bar3DChart>
      <c:catAx>
        <c:axId val="91843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1853568"/>
        <c:crosses val="autoZero"/>
        <c:auto val="1"/>
        <c:lblAlgn val="ctr"/>
        <c:lblOffset val="100"/>
        <c:noMultiLvlLbl val="0"/>
      </c:catAx>
      <c:valAx>
        <c:axId val="91853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843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400"/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Лист1!$B$86</c:f>
              <c:strCache>
                <c:ptCount val="1"/>
                <c:pt idx="0">
                  <c:v>в %</c:v>
                </c:pt>
              </c:strCache>
            </c:strRef>
          </c:tx>
          <c:invertIfNegative val="0"/>
          <c:cat>
            <c:strRef>
              <c:f>Лист1!$A$87:$A$88</c:f>
              <c:strCache>
                <c:ptCount val="2"/>
                <c:pt idx="0">
                  <c:v>средняя з/п в Истринском м.р.</c:v>
                </c:pt>
                <c:pt idx="1">
                  <c:v>средняя з/п в Московской обл.</c:v>
                </c:pt>
              </c:strCache>
            </c:strRef>
          </c:cat>
          <c:val>
            <c:numRef>
              <c:f>Лист1!$B$87:$B$88</c:f>
              <c:numCache>
                <c:formatCode>General</c:formatCode>
                <c:ptCount val="2"/>
                <c:pt idx="0">
                  <c:v>90.663118531235156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890816"/>
        <c:axId val="91892352"/>
      </c:barChart>
      <c:catAx>
        <c:axId val="918908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1892352"/>
        <c:crosses val="autoZero"/>
        <c:auto val="1"/>
        <c:lblAlgn val="ctr"/>
        <c:lblOffset val="100"/>
        <c:noMultiLvlLbl val="0"/>
      </c:catAx>
      <c:valAx>
        <c:axId val="91892352"/>
        <c:scaling>
          <c:orientation val="minMax"/>
          <c:min val="4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91890816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400"/>
          </a:pPr>
          <a:endParaRPr lang="ru-RU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694444444444439E-2"/>
          <c:y val="0.15928258967629047"/>
          <c:w val="0.86486111111111108"/>
          <c:h val="0.7177438607546933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Лист1!$B$46</c:f>
              <c:strCache>
                <c:ptCount val="1"/>
                <c:pt idx="0">
                  <c:v>Размер з/п (в %)</c:v>
                </c:pt>
              </c:strCache>
            </c:strRef>
          </c:tx>
          <c:invertIfNegative val="0"/>
          <c:cat>
            <c:strRef>
              <c:f>Лист1!$A$47:$A$48</c:f>
              <c:strCache>
                <c:ptCount val="2"/>
                <c:pt idx="0">
                  <c:v>Средняя заработная плата в Истринском м.р.</c:v>
                </c:pt>
                <c:pt idx="1">
                  <c:v>Средняя заработная плата по Московской области</c:v>
                </c:pt>
              </c:strCache>
            </c:strRef>
          </c:cat>
          <c:val>
            <c:numRef>
              <c:f>Лист1!$B$47:$B$48</c:f>
              <c:numCache>
                <c:formatCode>General</c:formatCode>
                <c:ptCount val="2"/>
                <c:pt idx="0">
                  <c:v>65.082436069986542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1925888"/>
        <c:axId val="92013696"/>
        <c:axId val="0"/>
      </c:bar3DChart>
      <c:catAx>
        <c:axId val="91925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2013696"/>
        <c:crosses val="autoZero"/>
        <c:auto val="1"/>
        <c:lblAlgn val="ctr"/>
        <c:lblOffset val="100"/>
        <c:noMultiLvlLbl val="0"/>
      </c:catAx>
      <c:valAx>
        <c:axId val="92013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925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AF01C-ECFE-468D-BCCC-249554332DA6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8A9B6-F403-4BAE-9531-ED6E2A120B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30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A9B6-F403-4BAE-9531-ED6E2A120B6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56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2886095"/>
          </a:xfrm>
        </p:spPr>
        <p:txBody>
          <a:bodyPr>
            <a:normAutofit/>
          </a:bodyPr>
          <a:lstStyle/>
          <a:p>
            <a:r>
              <a:rPr lang="ru-RU" dirty="0" smtClean="0"/>
              <a:t>Оценка деятельности органов муниципального управления  (на примере </a:t>
            </a:r>
            <a:r>
              <a:rPr lang="ru-RU" dirty="0" err="1" smtClean="0"/>
              <a:t>Истринского</a:t>
            </a:r>
            <a:r>
              <a:rPr lang="ru-RU" dirty="0" smtClean="0"/>
              <a:t> муниципального района Московской области)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640960" cy="2471758"/>
          </a:xfrm>
        </p:spPr>
        <p:txBody>
          <a:bodyPr>
            <a:normAutofit/>
          </a:bodyPr>
          <a:lstStyle/>
          <a:p>
            <a:pPr algn="r"/>
            <a:r>
              <a:rPr lang="ru-RU" dirty="0" err="1" smtClean="0"/>
              <a:t>Красковская</a:t>
            </a:r>
            <a:r>
              <a:rPr lang="ru-RU" dirty="0" smtClean="0"/>
              <a:t> </a:t>
            </a:r>
            <a:r>
              <a:rPr lang="ru-RU" dirty="0" smtClean="0"/>
              <a:t>А</a:t>
            </a:r>
            <a:r>
              <a:rPr lang="ru-RU" dirty="0" smtClean="0"/>
              <a:t>лександра Константиновна</a:t>
            </a:r>
          </a:p>
          <a:p>
            <a:pPr algn="r"/>
            <a:r>
              <a:rPr lang="ru-RU" dirty="0" smtClean="0"/>
              <a:t>ГБОУ ВПО МО «</a:t>
            </a:r>
            <a:r>
              <a:rPr lang="ru-RU" dirty="0" smtClean="0"/>
              <a:t>Академия социального управления»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г. Москва</a:t>
            </a:r>
          </a:p>
          <a:p>
            <a:r>
              <a:rPr lang="ru-RU" dirty="0" smtClean="0"/>
              <a:t>2013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/>
          <a:lstStyle/>
          <a:p>
            <a:pPr marL="177800" indent="641350" algn="just">
              <a:buNone/>
            </a:pPr>
            <a:r>
              <a:rPr lang="ru-RU" dirty="0" smtClean="0"/>
              <a:t>Количество детей, стоящих в очереди для определения в муниципальные дошкольные образовательные учреждения уменьшилось на 130 человек по сравнению с предыдущим годом. Это произошло за счет уплотнения, открытия дополнительных групп. </a:t>
            </a:r>
          </a:p>
          <a:p>
            <a:pPr marL="177800" indent="641350" algn="just">
              <a:buNone/>
            </a:pPr>
            <a:r>
              <a:rPr lang="ru-RU" dirty="0" smtClean="0"/>
              <a:t>В 2013-2014 году с целью сокращения очередности планируется ввод двух детских садов.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Общее образование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В </a:t>
            </a:r>
            <a:r>
              <a:rPr lang="ru-RU" dirty="0" err="1" smtClean="0"/>
              <a:t>Истринском</a:t>
            </a:r>
            <a:r>
              <a:rPr lang="ru-RU" dirty="0" smtClean="0"/>
              <a:t> муниципальном районе располагаются 30 общеобразовательных учреждений различного типа, из них:</a:t>
            </a:r>
          </a:p>
          <a:p>
            <a:pPr algn="just"/>
            <a:r>
              <a:rPr lang="ru-RU" dirty="0" smtClean="0"/>
              <a:t>24 общеобразовательных школы;</a:t>
            </a:r>
          </a:p>
          <a:p>
            <a:pPr algn="just"/>
            <a:r>
              <a:rPr lang="ru-RU" dirty="0" smtClean="0"/>
              <a:t>2 лицея;</a:t>
            </a:r>
          </a:p>
          <a:p>
            <a:pPr algn="just"/>
            <a:r>
              <a:rPr lang="ru-RU" dirty="0" smtClean="0"/>
              <a:t>2 вечерних школы;</a:t>
            </a:r>
          </a:p>
          <a:p>
            <a:pPr algn="just"/>
            <a:r>
              <a:rPr lang="ru-RU" dirty="0" smtClean="0"/>
              <a:t>2 специальных (коррекционных) образовательных учреждения для обучающихся, воспитанников с отклонениями в развитии.</a:t>
            </a:r>
          </a:p>
          <a:p>
            <a:pPr algn="just">
              <a:buNone/>
            </a:pPr>
            <a:r>
              <a:rPr lang="ru-RU" dirty="0" smtClean="0"/>
              <a:t>Общая численность обучающихся в муниципальных общеобразовательных учреждениях составила 12 811 человек (10.6% от всей численности населения)</a:t>
            </a:r>
          </a:p>
          <a:p>
            <a:pPr algn="just">
              <a:buNone/>
            </a:pPr>
            <a:r>
              <a:rPr lang="ru-RU" dirty="0" smtClean="0"/>
              <a:t>В 2012 учебном году по сравнению с 2011 годом отмечено уменьшение вакансий педагогических работников с 27 ставок до 14. 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"/>
            <a:ext cx="8429684" cy="3071809"/>
          </a:xfrm>
        </p:spPr>
        <p:txBody>
          <a:bodyPr>
            <a:normAutofit fontScale="92500" lnSpcReduction="10000"/>
          </a:bodyPr>
          <a:lstStyle/>
          <a:p>
            <a:pPr marL="84138" indent="547688" algn="just">
              <a:buNone/>
            </a:pPr>
            <a:r>
              <a:rPr lang="ru-RU" dirty="0" smtClean="0"/>
              <a:t>Численность выпускников муниципальных общеобразовательных учреждений в 2012 году составила 519 человек (4% от числа учащихся).</a:t>
            </a:r>
          </a:p>
          <a:p>
            <a:pPr marL="84138" indent="547688" algn="just">
              <a:buNone/>
            </a:pPr>
            <a:r>
              <a:rPr lang="ru-RU" dirty="0" smtClean="0"/>
              <a:t>Все 100% выпускников получили результаты не ниже минимального количества баллов, необходимого для получения отметки «удовлетворительно». 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00166" y="2928934"/>
          <a:ext cx="6357982" cy="3929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 marL="177800" indent="735013" algn="just">
              <a:buNone/>
              <a:tabLst>
                <a:tab pos="8510588" algn="l"/>
                <a:tab pos="8697913" algn="l"/>
              </a:tabLst>
            </a:pPr>
            <a:r>
              <a:rPr lang="ru-RU" dirty="0" smtClean="0"/>
              <a:t>Наблюдается улучшение материально-технической базы образовательных учреждений за счет закупки комплектов современной компьютерной техники, современных электронных образовательных программ и подключение школ к сети Интернет. В отчетном году общеобразовательные учреждения района перешли на финансирование интернет – трафика за счет бюджета Московской области.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Средняя заработная плата работников образования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Здравоохранение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85000" lnSpcReduction="10000"/>
          </a:bodyPr>
          <a:lstStyle/>
          <a:p>
            <a:pPr marL="84138" indent="547688" algn="just">
              <a:buNone/>
            </a:pPr>
            <a:r>
              <a:rPr lang="ru-RU" dirty="0" smtClean="0"/>
              <a:t>Медицинскую помощь в </a:t>
            </a:r>
            <a:r>
              <a:rPr lang="ru-RU" dirty="0" err="1" smtClean="0"/>
              <a:t>Истринском</a:t>
            </a:r>
            <a:r>
              <a:rPr lang="ru-RU" dirty="0" smtClean="0"/>
              <a:t> муниципальном районе оказывают 4 больничных учреждения, 1 станция скорой медицинской помощи. </a:t>
            </a:r>
          </a:p>
          <a:p>
            <a:pPr marL="84138" indent="547688" algn="just">
              <a:buNone/>
            </a:pPr>
            <a:r>
              <a:rPr lang="ru-RU" dirty="0" smtClean="0"/>
              <a:t>Мощность коечного фонда составляет: 705 круглосуточных коек. Также функционируют 74 койки дневного стационара и 30 коек стационара на дому. </a:t>
            </a:r>
          </a:p>
          <a:p>
            <a:pPr marL="84138" indent="547688" algn="just">
              <a:buNone/>
            </a:pPr>
            <a:r>
              <a:rPr lang="ru-RU" dirty="0" smtClean="0"/>
              <a:t>Таким образом, обеспеченность </a:t>
            </a:r>
            <a:r>
              <a:rPr lang="ru-RU" dirty="0" err="1" smtClean="0"/>
              <a:t>койкоместами</a:t>
            </a:r>
            <a:r>
              <a:rPr lang="ru-RU" dirty="0" smtClean="0"/>
              <a:t> составляет  5 коек на 1000 человек (в Московской области 8 коек на 1000 человек).</a:t>
            </a:r>
          </a:p>
          <a:p>
            <a:pPr marL="84138" indent="547688" algn="just">
              <a:buNone/>
            </a:pPr>
            <a:r>
              <a:rPr lang="ru-RU" dirty="0" smtClean="0"/>
              <a:t>Мощность амбулаторно-поликлинических учреждений </a:t>
            </a:r>
            <a:r>
              <a:rPr lang="ru-RU" dirty="0" err="1" smtClean="0"/>
              <a:t>Истринского</a:t>
            </a:r>
            <a:r>
              <a:rPr lang="ru-RU" dirty="0" smtClean="0"/>
              <a:t> муниципального района составляет 2 125 чел. в смену. </a:t>
            </a:r>
          </a:p>
          <a:p>
            <a:pPr marL="84138" indent="547688"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3214686"/>
          </a:xfrm>
        </p:spPr>
        <p:txBody>
          <a:bodyPr>
            <a:normAutofit fontScale="77500" lnSpcReduction="20000"/>
          </a:bodyPr>
          <a:lstStyle/>
          <a:p>
            <a:pPr marL="187325" indent="703263" algn="just">
              <a:buNone/>
            </a:pPr>
            <a:r>
              <a:rPr lang="ru-RU" dirty="0" smtClean="0"/>
              <a:t>Отмечено увеличение количества случаев смерти среди лиц до 65 лет. Увеличение данного показателя происходит за счёт </a:t>
            </a:r>
            <a:r>
              <a:rPr lang="ru-RU" dirty="0" err="1" smtClean="0"/>
              <a:t>церебро-васкулярных</a:t>
            </a:r>
            <a:r>
              <a:rPr lang="ru-RU" dirty="0" smtClean="0"/>
              <a:t> и </a:t>
            </a:r>
            <a:r>
              <a:rPr lang="ru-RU" dirty="0" err="1" smtClean="0"/>
              <a:t>сердечно-сосудистых</a:t>
            </a:r>
            <a:r>
              <a:rPr lang="ru-RU" dirty="0" smtClean="0"/>
              <a:t> заболеваний, а также за счет позднего обращения пациентов за медицинской помощью.</a:t>
            </a:r>
          </a:p>
          <a:p>
            <a:pPr marL="187325" indent="703263" algn="just">
              <a:buNone/>
            </a:pPr>
            <a:r>
              <a:rPr lang="ru-RU" dirty="0" smtClean="0"/>
              <a:t>Средняя заработная плата в учреждениях здравоохранения за 2012 год составила 27,07 тыс. руб., в том числе врачей - 32,9 тыс. руб., среднего медперсонала – 21,0 тыс. руб., младшего и прочего персонала – 16.6 тыс. руб. 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14480" y="2928934"/>
          <a:ext cx="5500726" cy="3929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Культура.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lnSpcReduction="10000"/>
          </a:bodyPr>
          <a:lstStyle/>
          <a:p>
            <a:pPr marL="273050" indent="617538">
              <a:buNone/>
            </a:pPr>
            <a:r>
              <a:rPr lang="ru-RU" dirty="0" smtClean="0"/>
              <a:t>Район располагает достаточно развитой системой учреждений культуры и искусства – это 24 дома культуры, 32 библиотеки, из них – 25 находятся в сельской местности, 2 театра - </a:t>
            </a:r>
            <a:r>
              <a:rPr lang="ru-RU" dirty="0" err="1" smtClean="0"/>
              <a:t>Истринский</a:t>
            </a:r>
            <a:r>
              <a:rPr lang="ru-RU" dirty="0" smtClean="0"/>
              <a:t> драматический и кукольный «Сказочный городок», 2 музея – Историко-архитектурный и художественный музей «Новый Иерусалим» и </a:t>
            </a:r>
            <a:r>
              <a:rPr lang="ru-RU" dirty="0" err="1" smtClean="0"/>
              <a:t>Ленино-Снегиревский</a:t>
            </a:r>
            <a:r>
              <a:rPr lang="ru-RU" dirty="0" smtClean="0"/>
              <a:t> военно-исторический музей, 7 учреждений дополнительного образования детей, 1 концертная организация «Центр русской песни «Ярило», 1 парк культуры и отдыха.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Таким образом, обеспеченность населения культурными учреждениями следующая:</a:t>
            </a:r>
          </a:p>
          <a:p>
            <a:pPr>
              <a:buNone/>
            </a:pPr>
            <a:r>
              <a:rPr lang="ru-RU" dirty="0" smtClean="0"/>
              <a:t>на каждый дом культуры приходится в среднем 4995 человек (4% населения)</a:t>
            </a:r>
          </a:p>
          <a:p>
            <a:pPr>
              <a:buNone/>
            </a:pPr>
            <a:r>
              <a:rPr lang="ru-RU" dirty="0" smtClean="0"/>
              <a:t>На каждую библиотеку в городе – 9628 человек или 14%  городского населения (в сельской местности – 2099 человек – 3,9 сельского населения).</a:t>
            </a:r>
          </a:p>
          <a:p>
            <a:pPr>
              <a:buNone/>
            </a:pPr>
            <a:r>
              <a:rPr lang="ru-RU" dirty="0" smtClean="0"/>
              <a:t>Количество проводимых мероприятий – 600 мероприятий в год (в среднем на весь район).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Физическая культура и спорт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Истринском</a:t>
            </a:r>
            <a:r>
              <a:rPr lang="ru-RU" dirty="0" smtClean="0"/>
              <a:t> районе 4 муниципальных спортивных учреждения, 2 спортивные школы, 27 спортивных клубов по месту жительства.</a:t>
            </a:r>
          </a:p>
          <a:p>
            <a:r>
              <a:rPr lang="ru-RU" dirty="0" smtClean="0"/>
              <a:t>Доля населения, систематически занимающегося физической культурой и спортом ежегодно увеличивается и составила в 2012 году 17,84% или 21 389 человек.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Актуальность.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4138" indent="547688" algn="just">
              <a:buNone/>
            </a:pPr>
            <a:r>
              <a:rPr lang="ru-RU" dirty="0" smtClean="0"/>
              <a:t>В связи с возрастающей ролью местного самоуправления повышаются требования к оценке деятельности органов муниципальной власти. Более 80% расходов бюджета закладывается на социальную сферу, поэтому в данной работе оценивается деятельность органов муниципальной власти именно в социальной сфере.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 smtClean="0"/>
              <a:t>Взаимоувязать</a:t>
            </a:r>
            <a:r>
              <a:rPr lang="ru-RU" dirty="0" smtClean="0"/>
              <a:t> показатели эффективности с прогнозами социально-экономического развития. </a:t>
            </a:r>
          </a:p>
          <a:p>
            <a:pPr algn="just"/>
            <a:r>
              <a:rPr lang="ru-RU" dirty="0" smtClean="0"/>
              <a:t>Проводить статистические исследования не только на уровне субъекта Федерации, но и на уровне муниципальных образований.</a:t>
            </a:r>
          </a:p>
          <a:p>
            <a:pPr algn="just"/>
            <a:r>
              <a:rPr lang="ru-RU" dirty="0" smtClean="0"/>
              <a:t>Добавить на сайт муниципального района информацию по основным показателям социальной сферы.</a:t>
            </a:r>
          </a:p>
          <a:p>
            <a:pPr algn="just"/>
            <a:r>
              <a:rPr lang="ru-RU" dirty="0" smtClean="0"/>
              <a:t>Разработать показатели эффективности по молодежной политике.</a:t>
            </a:r>
          </a:p>
          <a:p>
            <a:pPr algn="just"/>
            <a:r>
              <a:rPr lang="ru-RU" dirty="0" smtClean="0"/>
              <a:t>Социальное развитие в целом имеет положительную тенденцию. Многие объекты социальной сферы будут вводиться в следующем году.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329642" cy="5340369"/>
          </a:xfrm>
        </p:spPr>
        <p:txBody>
          <a:bodyPr>
            <a:normAutofit fontScale="92500" lnSpcReduction="20000"/>
          </a:bodyPr>
          <a:lstStyle/>
          <a:p>
            <a:pPr marL="84138" indent="547688" algn="just">
              <a:buNone/>
            </a:pPr>
            <a:r>
              <a:rPr lang="ru-RU" sz="6000" dirty="0" smtClean="0"/>
              <a:t>Объект исследования – органы муниципальной власти.</a:t>
            </a:r>
          </a:p>
          <a:p>
            <a:pPr marL="84138" indent="547688" algn="just">
              <a:buNone/>
            </a:pPr>
            <a:r>
              <a:rPr lang="ru-RU" sz="6000" dirty="0" smtClean="0"/>
              <a:t>Предмет исследования – муниципальная политика в социальной сфере.</a:t>
            </a:r>
          </a:p>
          <a:p>
            <a:pPr marL="84138" indent="547688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4138" indent="735013" algn="just">
              <a:buNone/>
            </a:pPr>
            <a:r>
              <a:rPr lang="ru-RU" sz="4400" dirty="0" smtClean="0"/>
              <a:t>Оценить деятельность органов местного самоуправления.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Изучить нормативно-правовую базу Российской Федерации, субъекта РФ – Московской области и </a:t>
            </a:r>
            <a:r>
              <a:rPr lang="ru-RU" dirty="0" err="1" smtClean="0"/>
              <a:t>Истринского</a:t>
            </a:r>
            <a:r>
              <a:rPr lang="ru-RU" dirty="0" smtClean="0"/>
              <a:t> муниципального района;</a:t>
            </a:r>
          </a:p>
          <a:p>
            <a:r>
              <a:rPr lang="ru-RU" dirty="0" smtClean="0"/>
              <a:t>Изучить теоретическую базу;</a:t>
            </a:r>
          </a:p>
          <a:p>
            <a:r>
              <a:rPr lang="ru-RU" dirty="0" smtClean="0"/>
              <a:t>Проанализировать программу социально-экономического развития;</a:t>
            </a:r>
          </a:p>
          <a:p>
            <a:r>
              <a:rPr lang="ru-RU" dirty="0" smtClean="0"/>
              <a:t>Проанализировать бюджет </a:t>
            </a:r>
            <a:r>
              <a:rPr lang="ru-RU" dirty="0" err="1" smtClean="0"/>
              <a:t>Истринского</a:t>
            </a:r>
            <a:r>
              <a:rPr lang="ru-RU" dirty="0" smtClean="0"/>
              <a:t> муниципального района;</a:t>
            </a:r>
          </a:p>
          <a:p>
            <a:r>
              <a:rPr lang="ru-RU" dirty="0" smtClean="0"/>
              <a:t>Дать оценку показателям социального развития.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Истринский</a:t>
            </a:r>
            <a:r>
              <a:rPr lang="ru-RU" dirty="0" smtClean="0"/>
              <a:t> муниципальный район. Характеристика.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fontScale="85000" lnSpcReduction="20000"/>
          </a:bodyPr>
          <a:lstStyle/>
          <a:p>
            <a:pPr marL="93663" indent="454025"/>
            <a:r>
              <a:rPr lang="ru-RU" dirty="0" err="1" smtClean="0"/>
              <a:t>Истринский</a:t>
            </a:r>
            <a:r>
              <a:rPr lang="ru-RU" dirty="0" smtClean="0"/>
              <a:t> район расположен на северо-западе Московской области. Площадь территории </a:t>
            </a:r>
            <a:r>
              <a:rPr lang="ru-RU" dirty="0" err="1" smtClean="0"/>
              <a:t>Истринского</a:t>
            </a:r>
            <a:r>
              <a:rPr lang="ru-RU" dirty="0" smtClean="0"/>
              <a:t> муниципального района составляет 126 897 </a:t>
            </a:r>
            <a:r>
              <a:rPr lang="ru-RU" dirty="0" smtClean="0"/>
              <a:t>га, что составляет 2,8% от всей площади Московской области </a:t>
            </a:r>
            <a:r>
              <a:rPr lang="ru-RU" dirty="0" smtClean="0"/>
              <a:t>В состав </a:t>
            </a:r>
            <a:r>
              <a:rPr lang="ru-RU" dirty="0" err="1" smtClean="0"/>
              <a:t>Истринского</a:t>
            </a:r>
            <a:r>
              <a:rPr lang="ru-RU" dirty="0" smtClean="0"/>
              <a:t> муниципального района входят 3 городских поселения: </a:t>
            </a:r>
          </a:p>
          <a:p>
            <a:pPr marL="93663" indent="454025">
              <a:buNone/>
            </a:pPr>
            <a:r>
              <a:rPr lang="ru-RU" dirty="0" smtClean="0"/>
              <a:t>Истра, Дедовск, Снегири </a:t>
            </a:r>
          </a:p>
          <a:p>
            <a:pPr marL="93663" indent="454025">
              <a:buNone/>
            </a:pPr>
            <a:r>
              <a:rPr lang="ru-RU" dirty="0" smtClean="0"/>
              <a:t>и 11 сельских поселений: </a:t>
            </a:r>
          </a:p>
          <a:p>
            <a:pPr marL="93663" indent="454025">
              <a:buNone/>
            </a:pPr>
            <a:r>
              <a:rPr lang="ru-RU" dirty="0" err="1" smtClean="0"/>
              <a:t>Бужаровское</a:t>
            </a:r>
            <a:r>
              <a:rPr lang="ru-RU" dirty="0" smtClean="0"/>
              <a:t>, </a:t>
            </a:r>
            <a:r>
              <a:rPr lang="ru-RU" dirty="0" err="1" smtClean="0"/>
              <a:t>Букаревское</a:t>
            </a:r>
            <a:r>
              <a:rPr lang="ru-RU" dirty="0" smtClean="0"/>
              <a:t>, </a:t>
            </a:r>
            <a:r>
              <a:rPr lang="ru-RU" dirty="0" err="1" smtClean="0"/>
              <a:t>Ермолинское</a:t>
            </a:r>
            <a:r>
              <a:rPr lang="ru-RU" dirty="0" smtClean="0"/>
              <a:t>, Ивановское, </a:t>
            </a:r>
            <a:r>
              <a:rPr lang="ru-RU" dirty="0" err="1" smtClean="0"/>
              <a:t>Костровское</a:t>
            </a:r>
            <a:r>
              <a:rPr lang="ru-RU" dirty="0" smtClean="0"/>
              <a:t>, </a:t>
            </a:r>
            <a:r>
              <a:rPr lang="ru-RU" dirty="0" err="1" smtClean="0"/>
              <a:t>Лучинское</a:t>
            </a:r>
            <a:r>
              <a:rPr lang="ru-RU" dirty="0" smtClean="0"/>
              <a:t>, Новопетровское, </a:t>
            </a:r>
            <a:r>
              <a:rPr lang="ru-RU" dirty="0" err="1" smtClean="0"/>
              <a:t>Обушковское</a:t>
            </a:r>
            <a:r>
              <a:rPr lang="ru-RU" dirty="0" smtClean="0"/>
              <a:t>, </a:t>
            </a:r>
            <a:r>
              <a:rPr lang="ru-RU" dirty="0" err="1" smtClean="0"/>
              <a:t>Онуфриевское</a:t>
            </a:r>
            <a:r>
              <a:rPr lang="ru-RU" dirty="0" smtClean="0"/>
              <a:t>, </a:t>
            </a:r>
            <a:r>
              <a:rPr lang="ru-RU" dirty="0" err="1" smtClean="0"/>
              <a:t>Павло-Слободское</a:t>
            </a:r>
            <a:r>
              <a:rPr lang="ru-RU" dirty="0" smtClean="0"/>
              <a:t>, </a:t>
            </a:r>
            <a:r>
              <a:rPr lang="ru-RU" dirty="0" err="1" smtClean="0"/>
              <a:t>Ядроминское</a:t>
            </a:r>
            <a:r>
              <a:rPr lang="ru-RU" dirty="0" smtClean="0"/>
              <a:t>. </a:t>
            </a:r>
          </a:p>
          <a:p>
            <a:pPr marL="93663" indent="454025"/>
            <a:r>
              <a:rPr lang="ru-RU" dirty="0" smtClean="0"/>
              <a:t>Численность постоянного населения района (по данным всероссийской переписи населения, проводимой в 2010 году) составляет 119 882 человека. </a:t>
            </a:r>
          </a:p>
          <a:p>
            <a:pPr marL="93663" indent="454025"/>
            <a:r>
              <a:rPr lang="ru-RU" dirty="0" smtClean="0"/>
              <a:t>Административный центр района – город Истра.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Социальная сфера.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Образование</a:t>
            </a:r>
          </a:p>
          <a:p>
            <a:r>
              <a:rPr lang="ru-RU" dirty="0" smtClean="0"/>
              <a:t>Здравоохранение</a:t>
            </a:r>
          </a:p>
          <a:p>
            <a:r>
              <a:rPr lang="ru-RU" dirty="0" smtClean="0"/>
              <a:t>Культура</a:t>
            </a:r>
          </a:p>
          <a:p>
            <a:r>
              <a:rPr lang="ru-RU" dirty="0" smtClean="0"/>
              <a:t>Физическая культура и спорт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Образование.</a:t>
            </a:r>
            <a:br>
              <a:rPr lang="ru-RU" dirty="0" smtClean="0"/>
            </a:br>
            <a:r>
              <a:rPr lang="ru-RU" dirty="0" smtClean="0"/>
              <a:t>Детское, дошкольное образование.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192882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Муниципальная сеть дошкольного образования на конец года представлена 37 учреждениями, реализующими основную общеобразовательную программу дошкольного образования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3071810"/>
          <a:ext cx="8215370" cy="378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234</TotalTime>
  <Words>916</Words>
  <Application>Microsoft Office PowerPoint</Application>
  <PresentationFormat>Экран (4:3)</PresentationFormat>
  <Paragraphs>75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Оценка деятельности органов муниципального управления  (на примере Истринского муниципального района Московской области)</vt:lpstr>
      <vt:lpstr>Актуальность.</vt:lpstr>
      <vt:lpstr>Презентация PowerPoint</vt:lpstr>
      <vt:lpstr>Цель.</vt:lpstr>
      <vt:lpstr>Задачи.</vt:lpstr>
      <vt:lpstr>Истринский муниципальный район. Характеристика.</vt:lpstr>
      <vt:lpstr>Социальная сфера.</vt:lpstr>
      <vt:lpstr>Образование. Детское, дошкольное образование.</vt:lpstr>
      <vt:lpstr>Презентация PowerPoint</vt:lpstr>
      <vt:lpstr>Презентация PowerPoint</vt:lpstr>
      <vt:lpstr>Общее образование</vt:lpstr>
      <vt:lpstr>Презентация PowerPoint</vt:lpstr>
      <vt:lpstr>Презентация PowerPoint</vt:lpstr>
      <vt:lpstr>Средняя заработная плата работников образования</vt:lpstr>
      <vt:lpstr>Здравоохранение</vt:lpstr>
      <vt:lpstr>Презентация PowerPoint</vt:lpstr>
      <vt:lpstr>Культура.</vt:lpstr>
      <vt:lpstr>Презентация PowerPoint</vt:lpstr>
      <vt:lpstr>Физическая культура и спорт</vt:lpstr>
      <vt:lpstr>Выводы.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деятельности органов муниципального управления  (на примере Истринского муниципального района Московской области)</dc:title>
  <dc:creator>Ирина</dc:creator>
  <cp:lastModifiedBy>Svetlana Yurkova</cp:lastModifiedBy>
  <cp:revision>23</cp:revision>
  <dcterms:created xsi:type="dcterms:W3CDTF">2013-09-26T15:03:29Z</dcterms:created>
  <dcterms:modified xsi:type="dcterms:W3CDTF">2013-09-27T08:06:08Z</dcterms:modified>
</cp:coreProperties>
</file>