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82" r:id="rId4"/>
    <p:sldId id="259" r:id="rId5"/>
    <p:sldId id="261" r:id="rId6"/>
    <p:sldId id="264" r:id="rId7"/>
    <p:sldId id="262" r:id="rId8"/>
    <p:sldId id="296" r:id="rId9"/>
    <p:sldId id="297" r:id="rId10"/>
    <p:sldId id="266" r:id="rId11"/>
    <p:sldId id="267" r:id="rId12"/>
    <p:sldId id="268" r:id="rId13"/>
    <p:sldId id="291" r:id="rId14"/>
    <p:sldId id="275" r:id="rId15"/>
    <p:sldId id="292" r:id="rId16"/>
    <p:sldId id="298" r:id="rId17"/>
    <p:sldId id="299" r:id="rId18"/>
    <p:sldId id="300" r:id="rId19"/>
    <p:sldId id="270" r:id="rId20"/>
    <p:sldId id="301" r:id="rId21"/>
    <p:sldId id="30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FCDB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 varScale="1">
        <p:scale>
          <a:sx n="72" d="100"/>
          <a:sy n="72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0;&#1089;&#1077;&#1085;&#1080;&#1103;\Desktop\&#1055;&#1086;&#1076;&#1075;&#1086;&#1090;&#1086;&#1074;&#1082;&#1072;%20&#1082;%20&#1086;&#1090;&#1074;&#1077;&#1090;&#1091;%20&#1085;&#1072;%20&#1079;&#1072;&#1097;&#1080;&#1090;&#1077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9;&#1077;&#1085;&#1080;&#1103;\Desktop\&#1055;&#1086;&#1076;&#1075;&#1086;&#1090;&#1086;&#1074;&#1082;&#1072;%20&#1082;%20&#1086;&#1090;&#1074;&#1077;&#1090;&#1091;%20&#1085;&#1072;%20&#1079;&#1072;&#1097;&#1080;&#1090;&#1077;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9;&#1077;&#1085;&#1080;&#1103;\Desktop\&#1055;&#1086;&#1076;&#1075;&#1086;&#1090;&#1086;&#1074;&#1082;&#1072;%20&#1082;%20&#1086;&#1090;&#1074;&#1077;&#1090;&#1091;%20&#1085;&#1072;%20&#1079;&#1072;&#1097;&#1080;&#1090;&#1077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Лист1!$B$4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Лист1!$A$5</c:f>
              <c:strCache>
                <c:ptCount val="1"/>
                <c:pt idx="0">
                  <c:v>Доля детей в возрасте 1 - 6 лет, состоящих на учете для определения в муниципальные дошкольные образовательные учреждения, в общей численности детей в возрасте 1 - 6 лет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60.28</c:v>
                </c:pt>
              </c:numCache>
            </c:numRef>
          </c:val>
        </c:ser>
        <c:ser>
          <c:idx val="1"/>
          <c:order val="1"/>
          <c:tx>
            <c:strRef>
              <c:f>Лист1!$C$4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Лист1!$A$5</c:f>
              <c:strCache>
                <c:ptCount val="1"/>
                <c:pt idx="0">
                  <c:v>Доля детей в возрасте 1 - 6 лет, состоящих на учете для определения в муниципальные дошкольные образовательные учреждения, в общей численности детей в возрасте 1 - 6 лет</c:v>
                </c:pt>
              </c:strCache>
            </c:strRef>
          </c:cat>
          <c:val>
            <c:numRef>
              <c:f>Лист1!$C$5</c:f>
              <c:numCache>
                <c:formatCode>General</c:formatCode>
                <c:ptCount val="1"/>
                <c:pt idx="0">
                  <c:v>61.08</c:v>
                </c:pt>
              </c:numCache>
            </c:numRef>
          </c:val>
        </c:ser>
        <c:ser>
          <c:idx val="2"/>
          <c:order val="2"/>
          <c:tx>
            <c:strRef>
              <c:f>Лист1!$D$4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Лист1!$A$5</c:f>
              <c:strCache>
                <c:ptCount val="1"/>
                <c:pt idx="0">
                  <c:v>Доля детей в возрасте 1 - 6 лет, состоящих на учете для определения в муниципальные дошкольные образовательные учреждения, в общей численности детей в возрасте 1 - 6 лет</c:v>
                </c:pt>
              </c:strCache>
            </c:strRef>
          </c:cat>
          <c:val>
            <c:numRef>
              <c:f>Лист1!$D$5</c:f>
              <c:numCache>
                <c:formatCode>General</c:formatCode>
                <c:ptCount val="1"/>
                <c:pt idx="0">
                  <c:v>61.48</c:v>
                </c:pt>
              </c:numCache>
            </c:numRef>
          </c:val>
        </c:ser>
        <c:shape val="cone"/>
        <c:axId val="64503168"/>
        <c:axId val="64513152"/>
        <c:axId val="0"/>
      </c:bar3DChart>
      <c:catAx>
        <c:axId val="64503168"/>
        <c:scaling>
          <c:orientation val="minMax"/>
        </c:scaling>
        <c:axPos val="b"/>
        <c:numFmt formatCode="General" sourceLinked="1"/>
        <c:tickLblPos val="nextTo"/>
        <c:crossAx val="64513152"/>
        <c:crosses val="autoZero"/>
        <c:auto val="1"/>
        <c:lblAlgn val="ctr"/>
        <c:lblOffset val="100"/>
      </c:catAx>
      <c:valAx>
        <c:axId val="64513152"/>
        <c:scaling>
          <c:orientation val="minMax"/>
        </c:scaling>
        <c:axPos val="l"/>
        <c:majorGridlines/>
        <c:numFmt formatCode="General" sourceLinked="1"/>
        <c:tickLblPos val="nextTo"/>
        <c:crossAx val="64503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78209800117972"/>
          <c:y val="0.22118653482946357"/>
          <c:w val="0.11886596117847517"/>
          <c:h val="0.4093137799503764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200" b="1" dirty="0"/>
              <a:t>Средняя заработная плата работников муниципальных дошкольных учреждений</a:t>
            </a:r>
            <a:r>
              <a:rPr lang="ru-RU" sz="1200" b="1" dirty="0" smtClean="0"/>
              <a:t>,</a:t>
            </a:r>
          </a:p>
          <a:p>
            <a:pPr>
              <a:defRPr/>
            </a:pPr>
            <a:r>
              <a:rPr lang="ru-RU" sz="1200" b="1" baseline="0" dirty="0" smtClean="0"/>
              <a:t> </a:t>
            </a:r>
            <a:r>
              <a:rPr lang="ru-RU" sz="1200" b="1" baseline="0" dirty="0"/>
              <a:t>тыс. руб.</a:t>
            </a:r>
            <a:endParaRPr lang="ru-RU" sz="1200" b="1" dirty="0"/>
          </a:p>
        </c:rich>
      </c:tx>
      <c:layout>
        <c:manualLayout>
          <c:xMode val="edge"/>
          <c:yMode val="edge"/>
          <c:x val="0.23552230971128621"/>
          <c:y val="2.4584922662914028E-2"/>
        </c:manualLayout>
      </c:layout>
    </c:title>
    <c:view3D>
      <c:rAngAx val="1"/>
    </c:view3D>
    <c:sideWall>
      <c:spPr>
        <a:ln>
          <a:solidFill>
            <a:srgbClr val="808080"/>
          </a:solidFill>
        </a:ln>
      </c:spPr>
    </c:sideWall>
    <c:backWall>
      <c:spPr>
        <a:ln>
          <a:solidFill>
            <a:srgbClr val="808080"/>
          </a:solidFill>
        </a:ln>
      </c:spPr>
    </c:backWall>
    <c:plotArea>
      <c:layout>
        <c:manualLayout>
          <c:layoutTarget val="inner"/>
          <c:xMode val="edge"/>
          <c:yMode val="edge"/>
          <c:x val="0.20163023869803884"/>
          <c:y val="0.22255660839005287"/>
          <c:w val="0.75903839453696609"/>
          <c:h val="0.5737565617709133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Лист1!$O$4</c:f>
              <c:strCache>
                <c:ptCount val="1"/>
                <c:pt idx="0">
                  <c:v>2010</c:v>
                </c:pt>
              </c:strCache>
            </c:strRef>
          </c:tx>
          <c:cat>
            <c:numRef>
              <c:f>Лист1!$N$5</c:f>
              <c:numCache>
                <c:formatCode>General</c:formatCode>
                <c:ptCount val="1"/>
              </c:numCache>
            </c:numRef>
          </c:cat>
          <c:val>
            <c:numRef>
              <c:f>Лист1!$O$5</c:f>
              <c:numCache>
                <c:formatCode>General</c:formatCode>
                <c:ptCount val="1"/>
                <c:pt idx="0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Лист1!$P$4</c:f>
              <c:strCache>
                <c:ptCount val="1"/>
                <c:pt idx="0">
                  <c:v>2011</c:v>
                </c:pt>
              </c:strCache>
            </c:strRef>
          </c:tx>
          <c:cat>
            <c:numRef>
              <c:f>Лист1!$N$5</c:f>
              <c:numCache>
                <c:formatCode>General</c:formatCode>
                <c:ptCount val="1"/>
              </c:numCache>
            </c:numRef>
          </c:cat>
          <c:val>
            <c:numRef>
              <c:f>Лист1!$P$5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Лист1!$Q$4</c:f>
              <c:strCache>
                <c:ptCount val="1"/>
                <c:pt idx="0">
                  <c:v>2012</c:v>
                </c:pt>
              </c:strCache>
            </c:strRef>
          </c:tx>
          <c:cat>
            <c:numRef>
              <c:f>Лист1!$N$5</c:f>
              <c:numCache>
                <c:formatCode>General</c:formatCode>
                <c:ptCount val="1"/>
              </c:numCache>
            </c:numRef>
          </c:cat>
          <c:val>
            <c:numRef>
              <c:f>Лист1!$Q$5</c:f>
              <c:numCache>
                <c:formatCode>General</c:formatCode>
                <c:ptCount val="1"/>
                <c:pt idx="0">
                  <c:v>18.3</c:v>
                </c:pt>
              </c:numCache>
            </c:numRef>
          </c:val>
        </c:ser>
        <c:shape val="cylinder"/>
        <c:axId val="64358656"/>
        <c:axId val="64368640"/>
        <c:axId val="0"/>
      </c:bar3DChart>
      <c:catAx>
        <c:axId val="64358656"/>
        <c:scaling>
          <c:orientation val="minMax"/>
        </c:scaling>
        <c:axPos val="b"/>
        <c:numFmt formatCode="General" sourceLinked="1"/>
        <c:majorTickMark val="none"/>
        <c:tickLblPos val="nextTo"/>
        <c:crossAx val="64368640"/>
        <c:crosses val="autoZero"/>
        <c:auto val="1"/>
        <c:lblAlgn val="ctr"/>
        <c:lblOffset val="100"/>
      </c:catAx>
      <c:valAx>
        <c:axId val="643686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43586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  <c:spPr>
        <a:ln w="6350"/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Среднемесячная начисленная</a:t>
            </a:r>
            <a:r>
              <a:rPr lang="ru-RU" sz="1400" baseline="0" dirty="0"/>
              <a:t> заработная плата учителей, </a:t>
            </a:r>
            <a:endParaRPr lang="ru-RU" sz="1400" baseline="0" dirty="0" smtClean="0"/>
          </a:p>
          <a:p>
            <a:pPr>
              <a:defRPr/>
            </a:pPr>
            <a:r>
              <a:rPr lang="ru-RU" sz="1400" baseline="0" dirty="0" smtClean="0"/>
              <a:t>тыс</a:t>
            </a:r>
            <a:r>
              <a:rPr lang="ru-RU" sz="1400" baseline="0" dirty="0"/>
              <a:t>. руб.</a:t>
            </a:r>
            <a:endParaRPr lang="ru-RU" sz="1400" dirty="0"/>
          </a:p>
        </c:rich>
      </c:tx>
      <c:layout>
        <c:manualLayout>
          <c:xMode val="edge"/>
          <c:yMode val="edge"/>
          <c:x val="0.24828679336555198"/>
          <c:y val="4.3112493673542508E-2"/>
        </c:manualLayout>
      </c:layout>
    </c:title>
    <c:plotArea>
      <c:layout>
        <c:manualLayout>
          <c:layoutTarget val="inner"/>
          <c:xMode val="edge"/>
          <c:yMode val="edge"/>
          <c:x val="0.23264976730980508"/>
          <c:y val="0.17747657667666555"/>
          <c:w val="0.73991500944339605"/>
          <c:h val="0.52419237368687499"/>
        </c:manualLayout>
      </c:layout>
      <c:barChart>
        <c:barDir val="col"/>
        <c:grouping val="clustered"/>
        <c:ser>
          <c:idx val="0"/>
          <c:order val="0"/>
          <c:tx>
            <c:strRef>
              <c:f>Лист1!$T$5</c:f>
              <c:strCache>
                <c:ptCount val="1"/>
                <c:pt idx="0">
                  <c:v>Мытищинский район</c:v>
                </c:pt>
              </c:strCache>
            </c:strRef>
          </c:tx>
          <c:cat>
            <c:numRef>
              <c:f>Лист1!$U$4:$W$4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Лист1!$U$5:$W$5</c:f>
              <c:numCache>
                <c:formatCode>General</c:formatCode>
                <c:ptCount val="3"/>
                <c:pt idx="0">
                  <c:v>25.1</c:v>
                </c:pt>
                <c:pt idx="1">
                  <c:v>29.1</c:v>
                </c:pt>
                <c:pt idx="2">
                  <c:v>32.800000000000004</c:v>
                </c:pt>
              </c:numCache>
            </c:numRef>
          </c:val>
        </c:ser>
        <c:ser>
          <c:idx val="1"/>
          <c:order val="1"/>
          <c:tx>
            <c:strRef>
              <c:f>Лист1!$T$6</c:f>
              <c:strCache>
                <c:ptCount val="1"/>
                <c:pt idx="0">
                  <c:v>Пушкинский район</c:v>
                </c:pt>
              </c:strCache>
            </c:strRef>
          </c:tx>
          <c:cat>
            <c:numRef>
              <c:f>Лист1!$U$4:$W$4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Лист1!$U$6:$W$6</c:f>
              <c:numCache>
                <c:formatCode>General</c:formatCode>
                <c:ptCount val="3"/>
                <c:pt idx="0">
                  <c:v>24.9</c:v>
                </c:pt>
                <c:pt idx="1">
                  <c:v>28</c:v>
                </c:pt>
                <c:pt idx="2">
                  <c:v>30.1</c:v>
                </c:pt>
              </c:numCache>
            </c:numRef>
          </c:val>
        </c:ser>
        <c:ser>
          <c:idx val="2"/>
          <c:order val="2"/>
          <c:tx>
            <c:strRef>
              <c:f>Лист1!$T$7</c:f>
              <c:strCache>
                <c:ptCount val="1"/>
                <c:pt idx="0">
                  <c:v>Щелковский район</c:v>
                </c:pt>
              </c:strCache>
            </c:strRef>
          </c:tx>
          <c:cat>
            <c:numRef>
              <c:f>Лист1!$U$4:$W$4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Лист1!$U$7:$W$7</c:f>
              <c:numCache>
                <c:formatCode>General</c:formatCode>
                <c:ptCount val="3"/>
                <c:pt idx="0">
                  <c:v>22.9</c:v>
                </c:pt>
                <c:pt idx="1">
                  <c:v>29.2</c:v>
                </c:pt>
                <c:pt idx="2">
                  <c:v>32.300000000000004</c:v>
                </c:pt>
              </c:numCache>
            </c:numRef>
          </c:val>
        </c:ser>
        <c:axId val="65669760"/>
        <c:axId val="65671552"/>
      </c:barChart>
      <c:catAx>
        <c:axId val="65669760"/>
        <c:scaling>
          <c:orientation val="minMax"/>
        </c:scaling>
        <c:axPos val="b"/>
        <c:numFmt formatCode="General" sourceLinked="1"/>
        <c:majorTickMark val="none"/>
        <c:tickLblPos val="nextTo"/>
        <c:crossAx val="65671552"/>
        <c:crosses val="autoZero"/>
        <c:auto val="1"/>
        <c:lblAlgn val="ctr"/>
        <c:lblOffset val="100"/>
      </c:catAx>
      <c:valAx>
        <c:axId val="656715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56697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  <c:spPr>
        <a:ln cmpd="sng">
          <a:solidFill>
            <a:srgbClr val="808080"/>
          </a:solidFill>
        </a:ln>
      </c:spPr>
    </c:plotArea>
    <c:plotVisOnly val="1"/>
  </c:chart>
  <c:externalData r:id="rId1"/>
</c:chartSpace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F70776-D1F7-403C-A4FD-36F85C41E3E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518077-0828-45A2-8DB3-932D9A0B7AF3}">
      <dgm:prSet phldrT="[Текст]" phldr="1"/>
      <dgm:spPr/>
      <dgm:t>
        <a:bodyPr/>
        <a:lstStyle/>
        <a:p>
          <a:endParaRPr lang="ru-RU" dirty="0"/>
        </a:p>
      </dgm:t>
    </dgm:pt>
    <dgm:pt modelId="{957AA008-C2D4-4E59-AC3D-904F604125A3}" type="parTrans" cxnId="{85104DBA-98AF-454D-B6D0-83284FBE6A3A}">
      <dgm:prSet/>
      <dgm:spPr/>
      <dgm:t>
        <a:bodyPr/>
        <a:lstStyle/>
        <a:p>
          <a:endParaRPr lang="ru-RU"/>
        </a:p>
      </dgm:t>
    </dgm:pt>
    <dgm:pt modelId="{B54BE357-B918-4968-9E0D-C7B4D6B0C9A6}" type="sibTrans" cxnId="{85104DBA-98AF-454D-B6D0-83284FBE6A3A}">
      <dgm:prSet/>
      <dgm:spPr/>
      <dgm:t>
        <a:bodyPr/>
        <a:lstStyle/>
        <a:p>
          <a:endParaRPr lang="ru-RU"/>
        </a:p>
      </dgm:t>
    </dgm:pt>
    <dgm:pt modelId="{971DD449-DE1C-4CCF-8240-8659AEF94978}">
      <dgm:prSet phldrT="[Текст]" custT="1"/>
      <dgm:spPr/>
      <dgm:t>
        <a:bodyPr/>
        <a:lstStyle/>
        <a:p>
          <a:r>
            <a:rPr lang="ru-RU" sz="2000" b="1" i="1" dirty="0" smtClean="0">
              <a:latin typeface="Arial" pitchFamily="34" charset="0"/>
              <a:cs typeface="Arial" pitchFamily="34" charset="0"/>
            </a:rPr>
            <a:t>более 70% всей образовательной деятельности реализуется на местном уровне;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A8C1848D-7313-42AC-B175-6535E67C2A75}" type="parTrans" cxnId="{0FBF419E-18CF-46E8-A953-F0F702AF8803}">
      <dgm:prSet/>
      <dgm:spPr/>
      <dgm:t>
        <a:bodyPr/>
        <a:lstStyle/>
        <a:p>
          <a:endParaRPr lang="ru-RU"/>
        </a:p>
      </dgm:t>
    </dgm:pt>
    <dgm:pt modelId="{6E21A03F-27DC-4F1D-BB12-CF5ED4571820}" type="sibTrans" cxnId="{0FBF419E-18CF-46E8-A953-F0F702AF8803}">
      <dgm:prSet/>
      <dgm:spPr/>
      <dgm:t>
        <a:bodyPr/>
        <a:lstStyle/>
        <a:p>
          <a:endParaRPr lang="ru-RU"/>
        </a:p>
      </dgm:t>
    </dgm:pt>
    <dgm:pt modelId="{2F4E1082-5A95-40EA-834B-9C0F23B3F5F3}">
      <dgm:prSet phldrT="[Текст]" phldr="1"/>
      <dgm:spPr/>
      <dgm:t>
        <a:bodyPr/>
        <a:lstStyle/>
        <a:p>
          <a:endParaRPr lang="ru-RU" dirty="0"/>
        </a:p>
      </dgm:t>
    </dgm:pt>
    <dgm:pt modelId="{CEE66918-7A2A-4370-8C64-7B453724F60B}" type="parTrans" cxnId="{1B9CA0D1-89CD-44A0-8337-2F88BA860951}">
      <dgm:prSet/>
      <dgm:spPr/>
      <dgm:t>
        <a:bodyPr/>
        <a:lstStyle/>
        <a:p>
          <a:endParaRPr lang="ru-RU"/>
        </a:p>
      </dgm:t>
    </dgm:pt>
    <dgm:pt modelId="{6A110B73-5D7E-4721-9286-3CE99D15480B}" type="sibTrans" cxnId="{1B9CA0D1-89CD-44A0-8337-2F88BA860951}">
      <dgm:prSet/>
      <dgm:spPr/>
      <dgm:t>
        <a:bodyPr/>
        <a:lstStyle/>
        <a:p>
          <a:endParaRPr lang="ru-RU"/>
        </a:p>
      </dgm:t>
    </dgm:pt>
    <dgm:pt modelId="{B60E8109-11F2-4E8F-98B6-3418BA102299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одна из приоритетных задач муниципальных органов власти – решение проблем бюджетного финансирования расходов, возникающих в процессе оказания образовательных услуг;</a:t>
          </a:r>
          <a:endParaRPr lang="ru-RU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9F3314B-EB4F-4487-AB93-DE0BD88AA78A}" type="parTrans" cxnId="{A389F6C8-AAEB-4228-808B-D6C526F80BAD}">
      <dgm:prSet/>
      <dgm:spPr/>
      <dgm:t>
        <a:bodyPr/>
        <a:lstStyle/>
        <a:p>
          <a:endParaRPr lang="ru-RU"/>
        </a:p>
      </dgm:t>
    </dgm:pt>
    <dgm:pt modelId="{43BE15D7-43BA-4E6E-A7BA-3DE938E2F622}" type="sibTrans" cxnId="{A389F6C8-AAEB-4228-808B-D6C526F80BAD}">
      <dgm:prSet/>
      <dgm:spPr/>
      <dgm:t>
        <a:bodyPr/>
        <a:lstStyle/>
        <a:p>
          <a:endParaRPr lang="ru-RU"/>
        </a:p>
      </dgm:t>
    </dgm:pt>
    <dgm:pt modelId="{C25401E9-344D-4B3B-9844-2D8EE009E0C2}">
      <dgm:prSet phldrT="[Текст]" phldr="1"/>
      <dgm:spPr/>
      <dgm:t>
        <a:bodyPr/>
        <a:lstStyle/>
        <a:p>
          <a:endParaRPr lang="ru-RU" dirty="0"/>
        </a:p>
      </dgm:t>
    </dgm:pt>
    <dgm:pt modelId="{5BB189D9-2506-4D08-8BF3-BC0D7AB00641}" type="parTrans" cxnId="{554C2394-2DD7-482C-82F7-6DE82D16DCA0}">
      <dgm:prSet/>
      <dgm:spPr/>
      <dgm:t>
        <a:bodyPr/>
        <a:lstStyle/>
        <a:p>
          <a:endParaRPr lang="ru-RU"/>
        </a:p>
      </dgm:t>
    </dgm:pt>
    <dgm:pt modelId="{0E8DE938-AD98-4672-AFE0-D648DE28B039}" type="sibTrans" cxnId="{554C2394-2DD7-482C-82F7-6DE82D16DCA0}">
      <dgm:prSet/>
      <dgm:spPr/>
      <dgm:t>
        <a:bodyPr/>
        <a:lstStyle/>
        <a:p>
          <a:endParaRPr lang="ru-RU"/>
        </a:p>
      </dgm:t>
    </dgm:pt>
    <dgm:pt modelId="{6EBDDDB8-AD2E-4AE8-B5BD-B2B9128D0DEF}">
      <dgm:prSet phldrT="[Текст]" custT="1"/>
      <dgm:spPr/>
      <dgm:t>
        <a:bodyPr/>
        <a:lstStyle/>
        <a:p>
          <a:r>
            <a:rPr lang="ru-RU" sz="2000" b="1" i="1" dirty="0" smtClean="0">
              <a:latin typeface="Arial" pitchFamily="34" charset="0"/>
              <a:cs typeface="Arial" pitchFamily="34" charset="0"/>
            </a:rPr>
            <a:t>необходимость формирования современного механизма планирования и определения эффективности расходов местного бюджета на развитие образования.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9A0BA9EB-1E75-474F-B887-299B2F266FC4}" type="parTrans" cxnId="{F3B4608B-30BA-439F-957C-02DC16577B78}">
      <dgm:prSet/>
      <dgm:spPr/>
      <dgm:t>
        <a:bodyPr/>
        <a:lstStyle/>
        <a:p>
          <a:endParaRPr lang="ru-RU"/>
        </a:p>
      </dgm:t>
    </dgm:pt>
    <dgm:pt modelId="{45CECF3A-6D44-400B-B043-800C7860C32B}" type="sibTrans" cxnId="{F3B4608B-30BA-439F-957C-02DC16577B78}">
      <dgm:prSet/>
      <dgm:spPr/>
      <dgm:t>
        <a:bodyPr/>
        <a:lstStyle/>
        <a:p>
          <a:endParaRPr lang="ru-RU"/>
        </a:p>
      </dgm:t>
    </dgm:pt>
    <dgm:pt modelId="{05272216-5E50-4AC0-AEAF-8C47B0A51422}" type="pres">
      <dgm:prSet presAssocID="{25F70776-D1F7-403C-A4FD-36F85C41E3E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9025AF-9DFC-493F-A111-109CE8C2CDEA}" type="pres">
      <dgm:prSet presAssocID="{59518077-0828-45A2-8DB3-932D9A0B7AF3}" presName="horFlow" presStyleCnt="0"/>
      <dgm:spPr/>
    </dgm:pt>
    <dgm:pt modelId="{55A4576E-FDE5-4FA1-8A15-035A7E5EFDED}" type="pres">
      <dgm:prSet presAssocID="{59518077-0828-45A2-8DB3-932D9A0B7AF3}" presName="bigChev" presStyleLbl="node1" presStyleIdx="0" presStyleCnt="3" custScaleX="16788"/>
      <dgm:spPr/>
      <dgm:t>
        <a:bodyPr/>
        <a:lstStyle/>
        <a:p>
          <a:endParaRPr lang="ru-RU"/>
        </a:p>
      </dgm:t>
    </dgm:pt>
    <dgm:pt modelId="{EC07BBA5-EECD-4CE4-8C84-32F0A91E706B}" type="pres">
      <dgm:prSet presAssocID="{A8C1848D-7313-42AC-B175-6535E67C2A75}" presName="parTrans" presStyleCnt="0"/>
      <dgm:spPr/>
    </dgm:pt>
    <dgm:pt modelId="{30E65345-E4BF-4FC2-8BC4-3CE9E6EF0B11}" type="pres">
      <dgm:prSet presAssocID="{971DD449-DE1C-4CCF-8240-8659AEF94978}" presName="node" presStyleLbl="alignAccFollowNode1" presStyleIdx="0" presStyleCnt="3" custScaleX="284927" custScaleY="118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96083-1401-41DB-9F67-AE8CCB8E650B}" type="pres">
      <dgm:prSet presAssocID="{59518077-0828-45A2-8DB3-932D9A0B7AF3}" presName="vSp" presStyleCnt="0"/>
      <dgm:spPr/>
    </dgm:pt>
    <dgm:pt modelId="{25B1405F-6CC6-4BA5-897C-16F831643DE3}" type="pres">
      <dgm:prSet presAssocID="{2F4E1082-5A95-40EA-834B-9C0F23B3F5F3}" presName="horFlow" presStyleCnt="0"/>
      <dgm:spPr/>
    </dgm:pt>
    <dgm:pt modelId="{1732A35E-8D3F-4F62-86FC-0C5BE68F01F6}" type="pres">
      <dgm:prSet presAssocID="{2F4E1082-5A95-40EA-834B-9C0F23B3F5F3}" presName="bigChev" presStyleLbl="node1" presStyleIdx="1" presStyleCnt="3" custScaleX="15100"/>
      <dgm:spPr/>
      <dgm:t>
        <a:bodyPr/>
        <a:lstStyle/>
        <a:p>
          <a:endParaRPr lang="ru-RU"/>
        </a:p>
      </dgm:t>
    </dgm:pt>
    <dgm:pt modelId="{4C7559AA-7E70-4328-B31E-A7656F1F7402}" type="pres">
      <dgm:prSet presAssocID="{39F3314B-EB4F-4487-AB93-DE0BD88AA78A}" presName="parTrans" presStyleCnt="0"/>
      <dgm:spPr/>
    </dgm:pt>
    <dgm:pt modelId="{C88C6844-5394-4B4B-88BB-C5822EBD282A}" type="pres">
      <dgm:prSet presAssocID="{B60E8109-11F2-4E8F-98B6-3418BA102299}" presName="node" presStyleLbl="alignAccFollowNode1" presStyleIdx="1" presStyleCnt="3" custScaleX="282319" custScaleY="119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FC145-D2DB-4DCF-B842-59CF47DB3763}" type="pres">
      <dgm:prSet presAssocID="{2F4E1082-5A95-40EA-834B-9C0F23B3F5F3}" presName="vSp" presStyleCnt="0"/>
      <dgm:spPr/>
    </dgm:pt>
    <dgm:pt modelId="{7397BD93-C0BE-4C53-BFB1-44495A9F0796}" type="pres">
      <dgm:prSet presAssocID="{C25401E9-344D-4B3B-9844-2D8EE009E0C2}" presName="horFlow" presStyleCnt="0"/>
      <dgm:spPr/>
    </dgm:pt>
    <dgm:pt modelId="{A1756D36-400E-41ED-AB2A-A83C2BB12110}" type="pres">
      <dgm:prSet presAssocID="{C25401E9-344D-4B3B-9844-2D8EE009E0C2}" presName="bigChev" presStyleLbl="node1" presStyleIdx="2" presStyleCnt="3" custScaleX="14261"/>
      <dgm:spPr/>
      <dgm:t>
        <a:bodyPr/>
        <a:lstStyle/>
        <a:p>
          <a:endParaRPr lang="ru-RU"/>
        </a:p>
      </dgm:t>
    </dgm:pt>
    <dgm:pt modelId="{038B8531-4490-4497-8677-322F82DFCE6A}" type="pres">
      <dgm:prSet presAssocID="{9A0BA9EB-1E75-474F-B887-299B2F266FC4}" presName="parTrans" presStyleCnt="0"/>
      <dgm:spPr/>
    </dgm:pt>
    <dgm:pt modelId="{B9202148-054E-4DBE-A9FD-9410EC002DF0}" type="pres">
      <dgm:prSet presAssocID="{6EBDDDB8-AD2E-4AE8-B5BD-B2B9128D0DEF}" presName="node" presStyleLbl="alignAccFollowNode1" presStyleIdx="2" presStyleCnt="3" custScaleX="289609" custScaleY="123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2EF4EB-035A-49FC-A2BD-D60F98B56593}" type="presOf" srcId="{C25401E9-344D-4B3B-9844-2D8EE009E0C2}" destId="{A1756D36-400E-41ED-AB2A-A83C2BB12110}" srcOrd="0" destOrd="0" presId="urn:microsoft.com/office/officeart/2005/8/layout/lProcess3"/>
    <dgm:cxn modelId="{1B9CA0D1-89CD-44A0-8337-2F88BA860951}" srcId="{25F70776-D1F7-403C-A4FD-36F85C41E3E9}" destId="{2F4E1082-5A95-40EA-834B-9C0F23B3F5F3}" srcOrd="1" destOrd="0" parTransId="{CEE66918-7A2A-4370-8C64-7B453724F60B}" sibTransId="{6A110B73-5D7E-4721-9286-3CE99D15480B}"/>
    <dgm:cxn modelId="{85104DBA-98AF-454D-B6D0-83284FBE6A3A}" srcId="{25F70776-D1F7-403C-A4FD-36F85C41E3E9}" destId="{59518077-0828-45A2-8DB3-932D9A0B7AF3}" srcOrd="0" destOrd="0" parTransId="{957AA008-C2D4-4E59-AC3D-904F604125A3}" sibTransId="{B54BE357-B918-4968-9E0D-C7B4D6B0C9A6}"/>
    <dgm:cxn modelId="{8D6A01DF-EF9D-424D-93E4-E20723698DF2}" type="presOf" srcId="{6EBDDDB8-AD2E-4AE8-B5BD-B2B9128D0DEF}" destId="{B9202148-054E-4DBE-A9FD-9410EC002DF0}" srcOrd="0" destOrd="0" presId="urn:microsoft.com/office/officeart/2005/8/layout/lProcess3"/>
    <dgm:cxn modelId="{8D0E7D93-18F9-419B-BE75-080A55154F62}" type="presOf" srcId="{2F4E1082-5A95-40EA-834B-9C0F23B3F5F3}" destId="{1732A35E-8D3F-4F62-86FC-0C5BE68F01F6}" srcOrd="0" destOrd="0" presId="urn:microsoft.com/office/officeart/2005/8/layout/lProcess3"/>
    <dgm:cxn modelId="{0FBF419E-18CF-46E8-A953-F0F702AF8803}" srcId="{59518077-0828-45A2-8DB3-932D9A0B7AF3}" destId="{971DD449-DE1C-4CCF-8240-8659AEF94978}" srcOrd="0" destOrd="0" parTransId="{A8C1848D-7313-42AC-B175-6535E67C2A75}" sibTransId="{6E21A03F-27DC-4F1D-BB12-CF5ED4571820}"/>
    <dgm:cxn modelId="{D5C004F7-E04A-4B7C-A0F3-56AA5F4F84C3}" type="presOf" srcId="{59518077-0828-45A2-8DB3-932D9A0B7AF3}" destId="{55A4576E-FDE5-4FA1-8A15-035A7E5EFDED}" srcOrd="0" destOrd="0" presId="urn:microsoft.com/office/officeart/2005/8/layout/lProcess3"/>
    <dgm:cxn modelId="{A389F6C8-AAEB-4228-808B-D6C526F80BAD}" srcId="{2F4E1082-5A95-40EA-834B-9C0F23B3F5F3}" destId="{B60E8109-11F2-4E8F-98B6-3418BA102299}" srcOrd="0" destOrd="0" parTransId="{39F3314B-EB4F-4487-AB93-DE0BD88AA78A}" sibTransId="{43BE15D7-43BA-4E6E-A7BA-3DE938E2F622}"/>
    <dgm:cxn modelId="{F3B4608B-30BA-439F-957C-02DC16577B78}" srcId="{C25401E9-344D-4B3B-9844-2D8EE009E0C2}" destId="{6EBDDDB8-AD2E-4AE8-B5BD-B2B9128D0DEF}" srcOrd="0" destOrd="0" parTransId="{9A0BA9EB-1E75-474F-B887-299B2F266FC4}" sibTransId="{45CECF3A-6D44-400B-B043-800C7860C32B}"/>
    <dgm:cxn modelId="{554C2394-2DD7-482C-82F7-6DE82D16DCA0}" srcId="{25F70776-D1F7-403C-A4FD-36F85C41E3E9}" destId="{C25401E9-344D-4B3B-9844-2D8EE009E0C2}" srcOrd="2" destOrd="0" parTransId="{5BB189D9-2506-4D08-8BF3-BC0D7AB00641}" sibTransId="{0E8DE938-AD98-4672-AFE0-D648DE28B039}"/>
    <dgm:cxn modelId="{CBC99123-7B71-4927-957E-6A95ACCE4CFF}" type="presOf" srcId="{25F70776-D1F7-403C-A4FD-36F85C41E3E9}" destId="{05272216-5E50-4AC0-AEAF-8C47B0A51422}" srcOrd="0" destOrd="0" presId="urn:microsoft.com/office/officeart/2005/8/layout/lProcess3"/>
    <dgm:cxn modelId="{866D27CF-0EEC-4BE2-A0DE-7CDC19F0FD4B}" type="presOf" srcId="{971DD449-DE1C-4CCF-8240-8659AEF94978}" destId="{30E65345-E4BF-4FC2-8BC4-3CE9E6EF0B11}" srcOrd="0" destOrd="0" presId="urn:microsoft.com/office/officeart/2005/8/layout/lProcess3"/>
    <dgm:cxn modelId="{86153045-EBB9-4973-B8DA-EEC64546C1F5}" type="presOf" srcId="{B60E8109-11F2-4E8F-98B6-3418BA102299}" destId="{C88C6844-5394-4B4B-88BB-C5822EBD282A}" srcOrd="0" destOrd="0" presId="urn:microsoft.com/office/officeart/2005/8/layout/lProcess3"/>
    <dgm:cxn modelId="{02DEF606-3D61-4260-B989-06DA07690A1B}" type="presParOf" srcId="{05272216-5E50-4AC0-AEAF-8C47B0A51422}" destId="{939025AF-9DFC-493F-A111-109CE8C2CDEA}" srcOrd="0" destOrd="0" presId="urn:microsoft.com/office/officeart/2005/8/layout/lProcess3"/>
    <dgm:cxn modelId="{BCCAC5DD-7E76-4117-BB76-94D1FADE1253}" type="presParOf" srcId="{939025AF-9DFC-493F-A111-109CE8C2CDEA}" destId="{55A4576E-FDE5-4FA1-8A15-035A7E5EFDED}" srcOrd="0" destOrd="0" presId="urn:microsoft.com/office/officeart/2005/8/layout/lProcess3"/>
    <dgm:cxn modelId="{2F276B60-CBF7-4641-8B40-2D0E7118953A}" type="presParOf" srcId="{939025AF-9DFC-493F-A111-109CE8C2CDEA}" destId="{EC07BBA5-EECD-4CE4-8C84-32F0A91E706B}" srcOrd="1" destOrd="0" presId="urn:microsoft.com/office/officeart/2005/8/layout/lProcess3"/>
    <dgm:cxn modelId="{2C4BBF49-2A2F-4717-AF1B-23B74EE61DAA}" type="presParOf" srcId="{939025AF-9DFC-493F-A111-109CE8C2CDEA}" destId="{30E65345-E4BF-4FC2-8BC4-3CE9E6EF0B11}" srcOrd="2" destOrd="0" presId="urn:microsoft.com/office/officeart/2005/8/layout/lProcess3"/>
    <dgm:cxn modelId="{8462795C-84EC-4A9B-B213-B26A72DD1D2A}" type="presParOf" srcId="{05272216-5E50-4AC0-AEAF-8C47B0A51422}" destId="{FC996083-1401-41DB-9F67-AE8CCB8E650B}" srcOrd="1" destOrd="0" presId="urn:microsoft.com/office/officeart/2005/8/layout/lProcess3"/>
    <dgm:cxn modelId="{8491C824-53E4-4E3C-9B07-25B286C82342}" type="presParOf" srcId="{05272216-5E50-4AC0-AEAF-8C47B0A51422}" destId="{25B1405F-6CC6-4BA5-897C-16F831643DE3}" srcOrd="2" destOrd="0" presId="urn:microsoft.com/office/officeart/2005/8/layout/lProcess3"/>
    <dgm:cxn modelId="{164F70DE-EF86-45E1-AD54-589B99BD7309}" type="presParOf" srcId="{25B1405F-6CC6-4BA5-897C-16F831643DE3}" destId="{1732A35E-8D3F-4F62-86FC-0C5BE68F01F6}" srcOrd="0" destOrd="0" presId="urn:microsoft.com/office/officeart/2005/8/layout/lProcess3"/>
    <dgm:cxn modelId="{987F7CC5-43E9-4147-B448-88C8A5E99E89}" type="presParOf" srcId="{25B1405F-6CC6-4BA5-897C-16F831643DE3}" destId="{4C7559AA-7E70-4328-B31E-A7656F1F7402}" srcOrd="1" destOrd="0" presId="urn:microsoft.com/office/officeart/2005/8/layout/lProcess3"/>
    <dgm:cxn modelId="{2BC084A7-1BCF-4D96-997C-7459385B794F}" type="presParOf" srcId="{25B1405F-6CC6-4BA5-897C-16F831643DE3}" destId="{C88C6844-5394-4B4B-88BB-C5822EBD282A}" srcOrd="2" destOrd="0" presId="urn:microsoft.com/office/officeart/2005/8/layout/lProcess3"/>
    <dgm:cxn modelId="{D00964D6-5CA4-4CE1-99F8-723B49E2A0C1}" type="presParOf" srcId="{05272216-5E50-4AC0-AEAF-8C47B0A51422}" destId="{DF3FC145-D2DB-4DCF-B842-59CF47DB3763}" srcOrd="3" destOrd="0" presId="urn:microsoft.com/office/officeart/2005/8/layout/lProcess3"/>
    <dgm:cxn modelId="{946904E5-E548-41F1-96DA-32063185A07F}" type="presParOf" srcId="{05272216-5E50-4AC0-AEAF-8C47B0A51422}" destId="{7397BD93-C0BE-4C53-BFB1-44495A9F0796}" srcOrd="4" destOrd="0" presId="urn:microsoft.com/office/officeart/2005/8/layout/lProcess3"/>
    <dgm:cxn modelId="{B7FAEE3C-DAF6-486F-AA4B-1B66DFBD60F2}" type="presParOf" srcId="{7397BD93-C0BE-4C53-BFB1-44495A9F0796}" destId="{A1756D36-400E-41ED-AB2A-A83C2BB12110}" srcOrd="0" destOrd="0" presId="urn:microsoft.com/office/officeart/2005/8/layout/lProcess3"/>
    <dgm:cxn modelId="{5DEAA297-7A8F-41D4-861E-4943C67ACD31}" type="presParOf" srcId="{7397BD93-C0BE-4C53-BFB1-44495A9F0796}" destId="{038B8531-4490-4497-8677-322F82DFCE6A}" srcOrd="1" destOrd="0" presId="urn:microsoft.com/office/officeart/2005/8/layout/lProcess3"/>
    <dgm:cxn modelId="{A69D1BF4-1E05-4C5F-BEA3-AA77A92E09E7}" type="presParOf" srcId="{7397BD93-C0BE-4C53-BFB1-44495A9F0796}" destId="{B9202148-054E-4DBE-A9FD-9410EC002DF0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348FDD-4CD7-464B-B76C-59E04A9C93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C7E852-3669-455A-9329-3539F5EE300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 rtl="0"/>
          <a:r>
            <a:rPr lang="ru-RU" sz="2400" b="1" dirty="0" smtClean="0">
              <a:solidFill>
                <a:schemeClr val="tx1"/>
              </a:solidFill>
            </a:rPr>
            <a:t>Объект исследования: </a:t>
          </a:r>
        </a:p>
        <a:p>
          <a:pPr algn="just" rtl="0"/>
          <a:r>
            <a:rPr lang="ru-RU" sz="2200" b="1" i="1" dirty="0" smtClean="0">
              <a:solidFill>
                <a:schemeClr val="tx1"/>
              </a:solidFill>
            </a:rPr>
            <a:t>образовательные учреждения муниципального образования Пушкинский район Московской области</a:t>
          </a:r>
          <a:endParaRPr lang="ru-RU" sz="2200" dirty="0">
            <a:solidFill>
              <a:schemeClr val="tx1"/>
            </a:solidFill>
          </a:endParaRPr>
        </a:p>
      </dgm:t>
    </dgm:pt>
    <dgm:pt modelId="{1A3566B1-4017-4739-8C32-22C59ED3C2BB}" type="parTrans" cxnId="{66BC7644-A112-49FA-9BE0-3FFAFDA0F0E4}">
      <dgm:prSet/>
      <dgm:spPr/>
      <dgm:t>
        <a:bodyPr/>
        <a:lstStyle/>
        <a:p>
          <a:endParaRPr lang="ru-RU"/>
        </a:p>
      </dgm:t>
    </dgm:pt>
    <dgm:pt modelId="{9D060959-395E-409C-860F-113ED76B1EBD}" type="sibTrans" cxnId="{66BC7644-A112-49FA-9BE0-3FFAFDA0F0E4}">
      <dgm:prSet/>
      <dgm:spPr/>
      <dgm:t>
        <a:bodyPr/>
        <a:lstStyle/>
        <a:p>
          <a:endParaRPr lang="ru-RU"/>
        </a:p>
      </dgm:t>
    </dgm:pt>
    <dgm:pt modelId="{D6266DA3-95A2-429C-A970-02C07C351C4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 rtl="0"/>
          <a:r>
            <a:rPr lang="ru-RU" sz="2400" b="1" dirty="0" smtClean="0">
              <a:solidFill>
                <a:schemeClr val="tx1"/>
              </a:solidFill>
            </a:rPr>
            <a:t>Предмет исследования:</a:t>
          </a:r>
        </a:p>
        <a:p>
          <a:pPr algn="just" rtl="0"/>
          <a:r>
            <a:rPr lang="ru-RU" sz="2200" dirty="0" smtClean="0">
              <a:solidFill>
                <a:schemeClr val="tx1"/>
              </a:solidFill>
            </a:rPr>
            <a:t> </a:t>
          </a:r>
          <a:r>
            <a:rPr lang="ru-RU" sz="2200" b="1" i="1" dirty="0" smtClean="0">
              <a:solidFill>
                <a:schemeClr val="tx1"/>
              </a:solidFill>
            </a:rPr>
            <a:t>механизм расходования средств бюджета на сферу образования на примере муниципального образования Пушкинский район</a:t>
          </a:r>
          <a:endParaRPr lang="ru-RU" sz="2200" dirty="0">
            <a:solidFill>
              <a:schemeClr val="tx1"/>
            </a:solidFill>
          </a:endParaRPr>
        </a:p>
      </dgm:t>
    </dgm:pt>
    <dgm:pt modelId="{5E281972-912B-480F-B9F2-FBEB620AD317}" type="parTrans" cxnId="{48DD6F47-DBC7-4DCA-9927-1C34B07DC38A}">
      <dgm:prSet/>
      <dgm:spPr/>
      <dgm:t>
        <a:bodyPr/>
        <a:lstStyle/>
        <a:p>
          <a:endParaRPr lang="ru-RU"/>
        </a:p>
      </dgm:t>
    </dgm:pt>
    <dgm:pt modelId="{0FCEE777-6F8B-49E9-A9BA-F3D97A908F9C}" type="sibTrans" cxnId="{48DD6F47-DBC7-4DCA-9927-1C34B07DC38A}">
      <dgm:prSet/>
      <dgm:spPr/>
      <dgm:t>
        <a:bodyPr/>
        <a:lstStyle/>
        <a:p>
          <a:endParaRPr lang="ru-RU"/>
        </a:p>
      </dgm:t>
    </dgm:pt>
    <dgm:pt modelId="{19D46CAE-B91B-453C-999C-280F9C156EC9}" type="pres">
      <dgm:prSet presAssocID="{54348FDD-4CD7-464B-B76C-59E04A9C93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98A0F9-6A6A-487C-89E1-F89BB2798FFB}" type="pres">
      <dgm:prSet presAssocID="{4DC7E852-3669-455A-9329-3539F5EE300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22FB8-EDD0-4CB2-9F77-6926B0B44B09}" type="pres">
      <dgm:prSet presAssocID="{9D060959-395E-409C-860F-113ED76B1EBD}" presName="spacer" presStyleCnt="0"/>
      <dgm:spPr/>
    </dgm:pt>
    <dgm:pt modelId="{A50B2EE8-1F2A-4881-87E7-CC62E9457060}" type="pres">
      <dgm:prSet presAssocID="{D6266DA3-95A2-429C-A970-02C07C351C4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DD6F47-DBC7-4DCA-9927-1C34B07DC38A}" srcId="{54348FDD-4CD7-464B-B76C-59E04A9C9364}" destId="{D6266DA3-95A2-429C-A970-02C07C351C46}" srcOrd="1" destOrd="0" parTransId="{5E281972-912B-480F-B9F2-FBEB620AD317}" sibTransId="{0FCEE777-6F8B-49E9-A9BA-F3D97A908F9C}"/>
    <dgm:cxn modelId="{66BC7644-A112-49FA-9BE0-3FFAFDA0F0E4}" srcId="{54348FDD-4CD7-464B-B76C-59E04A9C9364}" destId="{4DC7E852-3669-455A-9329-3539F5EE300F}" srcOrd="0" destOrd="0" parTransId="{1A3566B1-4017-4739-8C32-22C59ED3C2BB}" sibTransId="{9D060959-395E-409C-860F-113ED76B1EBD}"/>
    <dgm:cxn modelId="{4B9911A5-B3E6-45FC-8828-141752B166DE}" type="presOf" srcId="{D6266DA3-95A2-429C-A970-02C07C351C46}" destId="{A50B2EE8-1F2A-4881-87E7-CC62E9457060}" srcOrd="0" destOrd="0" presId="urn:microsoft.com/office/officeart/2005/8/layout/vList2"/>
    <dgm:cxn modelId="{BF289974-CE34-4544-8199-42931BBB2824}" type="presOf" srcId="{54348FDD-4CD7-464B-B76C-59E04A9C9364}" destId="{19D46CAE-B91B-453C-999C-280F9C156EC9}" srcOrd="0" destOrd="0" presId="urn:microsoft.com/office/officeart/2005/8/layout/vList2"/>
    <dgm:cxn modelId="{62B681E8-1E18-45DA-ADCF-00A302FA520E}" type="presOf" srcId="{4DC7E852-3669-455A-9329-3539F5EE300F}" destId="{6698A0F9-6A6A-487C-89E1-F89BB2798FFB}" srcOrd="0" destOrd="0" presId="urn:microsoft.com/office/officeart/2005/8/layout/vList2"/>
    <dgm:cxn modelId="{8D79A1D4-7A6A-4C9E-A60D-932771811BB3}" type="presParOf" srcId="{19D46CAE-B91B-453C-999C-280F9C156EC9}" destId="{6698A0F9-6A6A-487C-89E1-F89BB2798FFB}" srcOrd="0" destOrd="0" presId="urn:microsoft.com/office/officeart/2005/8/layout/vList2"/>
    <dgm:cxn modelId="{18AC84B0-650D-41E7-A940-B4F61D2243E0}" type="presParOf" srcId="{19D46CAE-B91B-453C-999C-280F9C156EC9}" destId="{E5B22FB8-EDD0-4CB2-9F77-6926B0B44B09}" srcOrd="1" destOrd="0" presId="urn:microsoft.com/office/officeart/2005/8/layout/vList2"/>
    <dgm:cxn modelId="{69F5A9DA-7837-4125-8806-86A892115077}" type="presParOf" srcId="{19D46CAE-B91B-453C-999C-280F9C156EC9}" destId="{A50B2EE8-1F2A-4881-87E7-CC62E945706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66A8FC-E595-4A5A-805B-6ACBEE6714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565062-396B-4C40-BD41-B83F83ED05F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 rtl="0"/>
          <a:r>
            <a:rPr lang="ru-RU" sz="2000" b="1" dirty="0" smtClean="0">
              <a:solidFill>
                <a:schemeClr val="tx1"/>
              </a:solidFill>
            </a:rPr>
            <a:t>определить роль местных бюджетов в расходовании бюджетных средств на сферу образования; </a:t>
          </a:r>
          <a:endParaRPr lang="ru-RU" sz="2000" b="1" dirty="0">
            <a:solidFill>
              <a:schemeClr val="tx1"/>
            </a:solidFill>
          </a:endParaRPr>
        </a:p>
      </dgm:t>
    </dgm:pt>
    <dgm:pt modelId="{98F0847F-3609-4D7C-B7FE-A2705FA39CF5}" type="parTrans" cxnId="{B1A6893D-E8E7-4C54-9D96-5CA7EAF3F33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7CEEB4C-3D4E-4F9A-9F1B-96D9219090A9}" type="sibTrans" cxnId="{B1A6893D-E8E7-4C54-9D96-5CA7EAF3F33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401DEBD-B97C-428D-B7FC-CEF01585AB2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 rtl="0"/>
          <a:r>
            <a:rPr lang="ru-RU" sz="2000" b="1" dirty="0" smtClean="0">
              <a:solidFill>
                <a:schemeClr val="tx1"/>
              </a:solidFill>
            </a:rPr>
            <a:t>изучить организацию финансового обеспечения сферы образования; </a:t>
          </a:r>
          <a:endParaRPr lang="ru-RU" sz="2000" b="1" dirty="0">
            <a:solidFill>
              <a:schemeClr val="tx1"/>
            </a:solidFill>
          </a:endParaRPr>
        </a:p>
      </dgm:t>
    </dgm:pt>
    <dgm:pt modelId="{B34C6638-21AB-42F7-9992-C62DE0C397E6}" type="parTrans" cxnId="{B568C325-531B-4A89-B07F-73FB984E062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824EF81-A209-43C8-8D3F-F3C443226D42}" type="sibTrans" cxnId="{B568C325-531B-4A89-B07F-73FB984E062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D6576C4-22E0-46BA-8FC2-AF3FE7717D1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 rtl="0"/>
          <a:r>
            <a:rPr lang="ru-RU" sz="2000" b="1" dirty="0" smtClean="0">
              <a:solidFill>
                <a:schemeClr val="tx1"/>
              </a:solidFill>
            </a:rPr>
            <a:t>рассмотреть разграничение расходных полномочий в сфере образования между уровнями бюджетной системы Российской Федерации;</a:t>
          </a:r>
          <a:endParaRPr lang="ru-RU" sz="2000" b="1" dirty="0">
            <a:solidFill>
              <a:schemeClr val="tx1"/>
            </a:solidFill>
          </a:endParaRPr>
        </a:p>
      </dgm:t>
    </dgm:pt>
    <dgm:pt modelId="{E50F2448-B5C1-4982-BB54-4869CA68A2CF}" type="parTrans" cxnId="{A8A0AFB4-167F-4883-B91B-F297E108EFC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AF3AABB-9E39-45FF-9ABB-3D0E960775C9}" type="sibTrans" cxnId="{A8A0AFB4-167F-4883-B91B-F297E108EFC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B6016D3-E232-423F-9EDB-9EA338B3A65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 rtl="0"/>
          <a:r>
            <a:rPr lang="ru-RU" sz="2000" b="1" dirty="0" smtClean="0">
              <a:solidFill>
                <a:schemeClr val="tx1"/>
              </a:solidFill>
            </a:rPr>
            <a:t>проанализировать систему расходования бюджетных средств на развитие  сферы образования в муниципальном образовании на примере Пушкинского муниципального района; </a:t>
          </a:r>
          <a:endParaRPr lang="ru-RU" sz="2000" b="1" dirty="0">
            <a:solidFill>
              <a:schemeClr val="tx1"/>
            </a:solidFill>
          </a:endParaRPr>
        </a:p>
      </dgm:t>
    </dgm:pt>
    <dgm:pt modelId="{38CD8C74-E799-44D3-96C3-A4E950BF2B87}" type="parTrans" cxnId="{C044AC7C-8616-4E4B-A75F-FAF328AED20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0B4037E-F3A4-46A9-9E8E-22E8FCED1B32}" type="sibTrans" cxnId="{C044AC7C-8616-4E4B-A75F-FAF328AED20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2A589B-64DD-44C0-B4E8-CFDD622FF87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 rtl="0"/>
          <a:r>
            <a:rPr lang="ru-RU" sz="2000" b="1" dirty="0" smtClean="0">
              <a:solidFill>
                <a:schemeClr val="tx1"/>
              </a:solidFill>
            </a:rPr>
            <a:t>охарактеризовать финансовое обеспечение реализации национального проекта «Образование» на примере Пушкинского муниципального района;</a:t>
          </a:r>
          <a:endParaRPr lang="ru-RU" sz="2000" b="1" dirty="0">
            <a:solidFill>
              <a:schemeClr val="tx1"/>
            </a:solidFill>
          </a:endParaRPr>
        </a:p>
      </dgm:t>
    </dgm:pt>
    <dgm:pt modelId="{5071896A-9981-4A24-B7F3-FFF8FAE5E9B6}" type="parTrans" cxnId="{5BA3C683-253F-4EFF-8831-45E62DCF184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CFAEEAC-59CC-463F-B36F-5100D572D95C}" type="sibTrans" cxnId="{5BA3C683-253F-4EFF-8831-45E62DCF184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C3F71DB-2703-4463-8ECC-066CA933DBC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 rtl="0"/>
          <a:r>
            <a:rPr lang="ru-RU" sz="2000" b="1" dirty="0" smtClean="0">
              <a:solidFill>
                <a:schemeClr val="tx1"/>
              </a:solidFill>
            </a:rPr>
            <a:t>выработать предложения по совершенствованию механизма расходования бюджетных средств на сферу образования в муниципальном образовании Пушкинский муниципальный район.</a:t>
          </a:r>
          <a:endParaRPr lang="ru-RU" sz="2000" b="1" dirty="0">
            <a:solidFill>
              <a:schemeClr val="tx1"/>
            </a:solidFill>
          </a:endParaRPr>
        </a:p>
      </dgm:t>
    </dgm:pt>
    <dgm:pt modelId="{EA9E8869-2DFE-49D7-81C5-7517AF9CB8AB}" type="parTrans" cxnId="{EE68A88A-D10D-4809-AB8A-684B1613749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76DEECD-C337-4AA0-8718-FC4E928E816A}" type="sibTrans" cxnId="{EE68A88A-D10D-4809-AB8A-684B1613749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D52F938-4A00-4490-913A-DF8853B3AC7A}" type="pres">
      <dgm:prSet presAssocID="{F566A8FC-E595-4A5A-805B-6ACBEE67143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97329F-7361-4981-BD64-B6E112F978E0}" type="pres">
      <dgm:prSet presAssocID="{60565062-396B-4C40-BD41-B83F83ED05FF}" presName="parentLin" presStyleCnt="0"/>
      <dgm:spPr/>
    </dgm:pt>
    <dgm:pt modelId="{C29F80FA-1AEB-47CB-9262-14892EFBFC51}" type="pres">
      <dgm:prSet presAssocID="{60565062-396B-4C40-BD41-B83F83ED05F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A280945-6FF2-4DFB-93D4-08351F456AAA}" type="pres">
      <dgm:prSet presAssocID="{60565062-396B-4C40-BD41-B83F83ED05FF}" presName="parentText" presStyleLbl="node1" presStyleIdx="0" presStyleCnt="6" custScaleX="142857" custScaleY="2040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72E7C-2901-4172-90D0-8A8949A2F571}" type="pres">
      <dgm:prSet presAssocID="{60565062-396B-4C40-BD41-B83F83ED05FF}" presName="negativeSpace" presStyleCnt="0"/>
      <dgm:spPr/>
    </dgm:pt>
    <dgm:pt modelId="{12262490-521F-4F27-87C9-82597E333DC6}" type="pres">
      <dgm:prSet presAssocID="{60565062-396B-4C40-BD41-B83F83ED05FF}" presName="childText" presStyleLbl="conFgAcc1" presStyleIdx="0" presStyleCnt="6">
        <dgm:presLayoutVars>
          <dgm:bulletEnabled val="1"/>
        </dgm:presLayoutVars>
      </dgm:prSet>
      <dgm:spPr/>
    </dgm:pt>
    <dgm:pt modelId="{F5D2953E-779B-4CF0-BE88-23308F5EC8B7}" type="pres">
      <dgm:prSet presAssocID="{B7CEEB4C-3D4E-4F9A-9F1B-96D9219090A9}" presName="spaceBetweenRectangles" presStyleCnt="0"/>
      <dgm:spPr/>
    </dgm:pt>
    <dgm:pt modelId="{F9071034-4B52-431B-B4A8-2BB631A0DB8E}" type="pres">
      <dgm:prSet presAssocID="{4401DEBD-B97C-428D-B7FC-CEF01585AB20}" presName="parentLin" presStyleCnt="0"/>
      <dgm:spPr/>
    </dgm:pt>
    <dgm:pt modelId="{7E4E69C6-2D85-429C-9159-172730CCF298}" type="pres">
      <dgm:prSet presAssocID="{4401DEBD-B97C-428D-B7FC-CEF01585AB2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F797F2B-D6FF-4362-8655-2920677058E3}" type="pres">
      <dgm:prSet presAssocID="{4401DEBD-B97C-428D-B7FC-CEF01585AB20}" presName="parentText" presStyleLbl="node1" presStyleIdx="1" presStyleCnt="6" custScaleX="142857" custScaleY="1817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8A691-C359-43E1-A066-9AE099CC64A7}" type="pres">
      <dgm:prSet presAssocID="{4401DEBD-B97C-428D-B7FC-CEF01585AB20}" presName="negativeSpace" presStyleCnt="0"/>
      <dgm:spPr/>
    </dgm:pt>
    <dgm:pt modelId="{4D0250FD-3A47-4501-8127-54F08F088EE5}" type="pres">
      <dgm:prSet presAssocID="{4401DEBD-B97C-428D-B7FC-CEF01585AB20}" presName="childText" presStyleLbl="conFgAcc1" presStyleIdx="1" presStyleCnt="6">
        <dgm:presLayoutVars>
          <dgm:bulletEnabled val="1"/>
        </dgm:presLayoutVars>
      </dgm:prSet>
      <dgm:spPr/>
    </dgm:pt>
    <dgm:pt modelId="{AA229659-ABD6-48E2-8046-963AFAAC56C5}" type="pres">
      <dgm:prSet presAssocID="{7824EF81-A209-43C8-8D3F-F3C443226D42}" presName="spaceBetweenRectangles" presStyleCnt="0"/>
      <dgm:spPr/>
    </dgm:pt>
    <dgm:pt modelId="{6CD95747-4671-4F73-ACCC-789048ACB46F}" type="pres">
      <dgm:prSet presAssocID="{6D6576C4-22E0-46BA-8FC2-AF3FE7717D1A}" presName="parentLin" presStyleCnt="0"/>
      <dgm:spPr/>
    </dgm:pt>
    <dgm:pt modelId="{0861BEB7-759A-4782-BCE8-1C7C79C46543}" type="pres">
      <dgm:prSet presAssocID="{6D6576C4-22E0-46BA-8FC2-AF3FE7717D1A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D1A3BB62-39AD-44D6-9932-9D29B785B08C}" type="pres">
      <dgm:prSet presAssocID="{6D6576C4-22E0-46BA-8FC2-AF3FE7717D1A}" presName="parentText" presStyleLbl="node1" presStyleIdx="2" presStyleCnt="6" custScaleX="142857" custScaleY="2846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3BF54-E1DF-48ED-8CD1-CA5B02614F30}" type="pres">
      <dgm:prSet presAssocID="{6D6576C4-22E0-46BA-8FC2-AF3FE7717D1A}" presName="negativeSpace" presStyleCnt="0"/>
      <dgm:spPr/>
    </dgm:pt>
    <dgm:pt modelId="{F1951480-29B0-4449-9020-D7D4D955C584}" type="pres">
      <dgm:prSet presAssocID="{6D6576C4-22E0-46BA-8FC2-AF3FE7717D1A}" presName="childText" presStyleLbl="conFgAcc1" presStyleIdx="2" presStyleCnt="6">
        <dgm:presLayoutVars>
          <dgm:bulletEnabled val="1"/>
        </dgm:presLayoutVars>
      </dgm:prSet>
      <dgm:spPr/>
    </dgm:pt>
    <dgm:pt modelId="{569AF024-A85A-4157-9F05-6C0B11CCF240}" type="pres">
      <dgm:prSet presAssocID="{9AF3AABB-9E39-45FF-9ABB-3D0E960775C9}" presName="spaceBetweenRectangles" presStyleCnt="0"/>
      <dgm:spPr/>
    </dgm:pt>
    <dgm:pt modelId="{C217E71C-2E57-441B-8F97-51D90EAB4669}" type="pres">
      <dgm:prSet presAssocID="{2B6016D3-E232-423F-9EDB-9EA338B3A652}" presName="parentLin" presStyleCnt="0"/>
      <dgm:spPr/>
    </dgm:pt>
    <dgm:pt modelId="{6797FA44-D0A2-497F-A29C-9A4D1F3FB08B}" type="pres">
      <dgm:prSet presAssocID="{2B6016D3-E232-423F-9EDB-9EA338B3A652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A84A9127-79FD-4F38-B21D-2A790B68E262}" type="pres">
      <dgm:prSet presAssocID="{2B6016D3-E232-423F-9EDB-9EA338B3A652}" presName="parentText" presStyleLbl="node1" presStyleIdx="3" presStyleCnt="6" custScaleX="142857" custScaleY="2497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83A2F-58CB-4146-8556-594871EEE055}" type="pres">
      <dgm:prSet presAssocID="{2B6016D3-E232-423F-9EDB-9EA338B3A652}" presName="negativeSpace" presStyleCnt="0"/>
      <dgm:spPr/>
    </dgm:pt>
    <dgm:pt modelId="{FDDFF740-6D66-4126-AF35-E22B6DD8FD46}" type="pres">
      <dgm:prSet presAssocID="{2B6016D3-E232-423F-9EDB-9EA338B3A652}" presName="childText" presStyleLbl="conFgAcc1" presStyleIdx="3" presStyleCnt="6">
        <dgm:presLayoutVars>
          <dgm:bulletEnabled val="1"/>
        </dgm:presLayoutVars>
      </dgm:prSet>
      <dgm:spPr/>
    </dgm:pt>
    <dgm:pt modelId="{48E927A7-9CF5-44F2-9373-C71FBC1BD579}" type="pres">
      <dgm:prSet presAssocID="{10B4037E-F3A4-46A9-9E8E-22E8FCED1B32}" presName="spaceBetweenRectangles" presStyleCnt="0"/>
      <dgm:spPr/>
    </dgm:pt>
    <dgm:pt modelId="{A0A7233E-6CAD-4F93-B7BD-DAB5E76D2247}" type="pres">
      <dgm:prSet presAssocID="{812A589B-64DD-44C0-B4E8-CFDD622FF873}" presName="parentLin" presStyleCnt="0"/>
      <dgm:spPr/>
    </dgm:pt>
    <dgm:pt modelId="{8CD0A950-EAAE-4990-B7A1-FBDCE6D8C16E}" type="pres">
      <dgm:prSet presAssocID="{812A589B-64DD-44C0-B4E8-CFDD622FF873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456AAAE6-3185-4373-B08F-E3FF508C38E2}" type="pres">
      <dgm:prSet presAssocID="{812A589B-64DD-44C0-B4E8-CFDD622FF873}" presName="parentText" presStyleLbl="node1" presStyleIdx="4" presStyleCnt="6" custScaleX="142857" custScaleY="2392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CFAA6-6600-4787-8DC6-619B91D29DC7}" type="pres">
      <dgm:prSet presAssocID="{812A589B-64DD-44C0-B4E8-CFDD622FF873}" presName="negativeSpace" presStyleCnt="0"/>
      <dgm:spPr/>
    </dgm:pt>
    <dgm:pt modelId="{58E66F3B-0AB9-4254-AD58-72C517DE019E}" type="pres">
      <dgm:prSet presAssocID="{812A589B-64DD-44C0-B4E8-CFDD622FF873}" presName="childText" presStyleLbl="conFgAcc1" presStyleIdx="4" presStyleCnt="6">
        <dgm:presLayoutVars>
          <dgm:bulletEnabled val="1"/>
        </dgm:presLayoutVars>
      </dgm:prSet>
      <dgm:spPr/>
    </dgm:pt>
    <dgm:pt modelId="{EF4BCB7C-41CA-4B56-B783-73C8344E9633}" type="pres">
      <dgm:prSet presAssocID="{8CFAEEAC-59CC-463F-B36F-5100D572D95C}" presName="spaceBetweenRectangles" presStyleCnt="0"/>
      <dgm:spPr/>
    </dgm:pt>
    <dgm:pt modelId="{35C5E164-194C-49C5-BE2D-999061C80071}" type="pres">
      <dgm:prSet presAssocID="{5C3F71DB-2703-4463-8ECC-066CA933DBC3}" presName="parentLin" presStyleCnt="0"/>
      <dgm:spPr/>
    </dgm:pt>
    <dgm:pt modelId="{88CEB509-4B8E-4C2F-86FF-85D531B9B1B3}" type="pres">
      <dgm:prSet presAssocID="{5C3F71DB-2703-4463-8ECC-066CA933DBC3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8705238-FE45-4D05-9C28-81E9CDBDD525}" type="pres">
      <dgm:prSet presAssocID="{5C3F71DB-2703-4463-8ECC-066CA933DBC3}" presName="parentText" presStyleLbl="node1" presStyleIdx="5" presStyleCnt="6" custScaleX="142857" custScaleY="2472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140C2-D1C2-4859-A92A-C436FD1F318D}" type="pres">
      <dgm:prSet presAssocID="{5C3F71DB-2703-4463-8ECC-066CA933DBC3}" presName="negativeSpace" presStyleCnt="0"/>
      <dgm:spPr/>
    </dgm:pt>
    <dgm:pt modelId="{7995F86E-BC97-4E88-91C3-4FAF3462907D}" type="pres">
      <dgm:prSet presAssocID="{5C3F71DB-2703-4463-8ECC-066CA933DBC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F771517-69D4-4535-8B37-D9AFEF91DC1C}" type="presOf" srcId="{4401DEBD-B97C-428D-B7FC-CEF01585AB20}" destId="{3F797F2B-D6FF-4362-8655-2920677058E3}" srcOrd="1" destOrd="0" presId="urn:microsoft.com/office/officeart/2005/8/layout/list1"/>
    <dgm:cxn modelId="{B568C325-531B-4A89-B07F-73FB984E0625}" srcId="{F566A8FC-E595-4A5A-805B-6ACBEE67143D}" destId="{4401DEBD-B97C-428D-B7FC-CEF01585AB20}" srcOrd="1" destOrd="0" parTransId="{B34C6638-21AB-42F7-9992-C62DE0C397E6}" sibTransId="{7824EF81-A209-43C8-8D3F-F3C443226D42}"/>
    <dgm:cxn modelId="{C044AC7C-8616-4E4B-A75F-FAF328AED208}" srcId="{F566A8FC-E595-4A5A-805B-6ACBEE67143D}" destId="{2B6016D3-E232-423F-9EDB-9EA338B3A652}" srcOrd="3" destOrd="0" parTransId="{38CD8C74-E799-44D3-96C3-A4E950BF2B87}" sibTransId="{10B4037E-F3A4-46A9-9E8E-22E8FCED1B32}"/>
    <dgm:cxn modelId="{EA5702ED-96F4-423F-BBD8-8FDBA468B660}" type="presOf" srcId="{812A589B-64DD-44C0-B4E8-CFDD622FF873}" destId="{456AAAE6-3185-4373-B08F-E3FF508C38E2}" srcOrd="1" destOrd="0" presId="urn:microsoft.com/office/officeart/2005/8/layout/list1"/>
    <dgm:cxn modelId="{AE368C60-EC89-410E-8D29-CB5B5B5C900D}" type="presOf" srcId="{60565062-396B-4C40-BD41-B83F83ED05FF}" destId="{9A280945-6FF2-4DFB-93D4-08351F456AAA}" srcOrd="1" destOrd="0" presId="urn:microsoft.com/office/officeart/2005/8/layout/list1"/>
    <dgm:cxn modelId="{5BA3C683-253F-4EFF-8831-45E62DCF184D}" srcId="{F566A8FC-E595-4A5A-805B-6ACBEE67143D}" destId="{812A589B-64DD-44C0-B4E8-CFDD622FF873}" srcOrd="4" destOrd="0" parTransId="{5071896A-9981-4A24-B7F3-FFF8FAE5E9B6}" sibTransId="{8CFAEEAC-59CC-463F-B36F-5100D572D95C}"/>
    <dgm:cxn modelId="{7E0A0C6C-3318-4CFA-9018-5025A096A6A6}" type="presOf" srcId="{4401DEBD-B97C-428D-B7FC-CEF01585AB20}" destId="{7E4E69C6-2D85-429C-9159-172730CCF298}" srcOrd="0" destOrd="0" presId="urn:microsoft.com/office/officeart/2005/8/layout/list1"/>
    <dgm:cxn modelId="{F36DC171-9B19-4927-B565-4465D23ED1A5}" type="presOf" srcId="{F566A8FC-E595-4A5A-805B-6ACBEE67143D}" destId="{FD52F938-4A00-4490-913A-DF8853B3AC7A}" srcOrd="0" destOrd="0" presId="urn:microsoft.com/office/officeart/2005/8/layout/list1"/>
    <dgm:cxn modelId="{9349F49C-4223-4D28-A890-D771D023B036}" type="presOf" srcId="{2B6016D3-E232-423F-9EDB-9EA338B3A652}" destId="{6797FA44-D0A2-497F-A29C-9A4D1F3FB08B}" srcOrd="0" destOrd="0" presId="urn:microsoft.com/office/officeart/2005/8/layout/list1"/>
    <dgm:cxn modelId="{504C3184-7B56-4E2D-8F28-5E68EF67701A}" type="presOf" srcId="{5C3F71DB-2703-4463-8ECC-066CA933DBC3}" destId="{28705238-FE45-4D05-9C28-81E9CDBDD525}" srcOrd="1" destOrd="0" presId="urn:microsoft.com/office/officeart/2005/8/layout/list1"/>
    <dgm:cxn modelId="{EE68A88A-D10D-4809-AB8A-684B16137495}" srcId="{F566A8FC-E595-4A5A-805B-6ACBEE67143D}" destId="{5C3F71DB-2703-4463-8ECC-066CA933DBC3}" srcOrd="5" destOrd="0" parTransId="{EA9E8869-2DFE-49D7-81C5-7517AF9CB8AB}" sibTransId="{876DEECD-C337-4AA0-8718-FC4E928E816A}"/>
    <dgm:cxn modelId="{6BFAB659-6184-4E22-8B1B-79815505C429}" type="presOf" srcId="{60565062-396B-4C40-BD41-B83F83ED05FF}" destId="{C29F80FA-1AEB-47CB-9262-14892EFBFC51}" srcOrd="0" destOrd="0" presId="urn:microsoft.com/office/officeart/2005/8/layout/list1"/>
    <dgm:cxn modelId="{8653CF84-8B6A-4210-8846-D0F879EBD00A}" type="presOf" srcId="{5C3F71DB-2703-4463-8ECC-066CA933DBC3}" destId="{88CEB509-4B8E-4C2F-86FF-85D531B9B1B3}" srcOrd="0" destOrd="0" presId="urn:microsoft.com/office/officeart/2005/8/layout/list1"/>
    <dgm:cxn modelId="{8AEEEF47-EB67-46CD-80BF-971543CD3A09}" type="presOf" srcId="{2B6016D3-E232-423F-9EDB-9EA338B3A652}" destId="{A84A9127-79FD-4F38-B21D-2A790B68E262}" srcOrd="1" destOrd="0" presId="urn:microsoft.com/office/officeart/2005/8/layout/list1"/>
    <dgm:cxn modelId="{A8A0AFB4-167F-4883-B91B-F297E108EFC2}" srcId="{F566A8FC-E595-4A5A-805B-6ACBEE67143D}" destId="{6D6576C4-22E0-46BA-8FC2-AF3FE7717D1A}" srcOrd="2" destOrd="0" parTransId="{E50F2448-B5C1-4982-BB54-4869CA68A2CF}" sibTransId="{9AF3AABB-9E39-45FF-9ABB-3D0E960775C9}"/>
    <dgm:cxn modelId="{1B80369E-17E4-4B8C-A1BE-DF19874EBC98}" type="presOf" srcId="{6D6576C4-22E0-46BA-8FC2-AF3FE7717D1A}" destId="{0861BEB7-759A-4782-BCE8-1C7C79C46543}" srcOrd="0" destOrd="0" presId="urn:microsoft.com/office/officeart/2005/8/layout/list1"/>
    <dgm:cxn modelId="{39BDDC7B-5B60-43EE-9551-CF72C45ECC69}" type="presOf" srcId="{6D6576C4-22E0-46BA-8FC2-AF3FE7717D1A}" destId="{D1A3BB62-39AD-44D6-9932-9D29B785B08C}" srcOrd="1" destOrd="0" presId="urn:microsoft.com/office/officeart/2005/8/layout/list1"/>
    <dgm:cxn modelId="{B1A6893D-E8E7-4C54-9D96-5CA7EAF3F33B}" srcId="{F566A8FC-E595-4A5A-805B-6ACBEE67143D}" destId="{60565062-396B-4C40-BD41-B83F83ED05FF}" srcOrd="0" destOrd="0" parTransId="{98F0847F-3609-4D7C-B7FE-A2705FA39CF5}" sibTransId="{B7CEEB4C-3D4E-4F9A-9F1B-96D9219090A9}"/>
    <dgm:cxn modelId="{FA998588-2381-4956-81C0-19CE264CAF01}" type="presOf" srcId="{812A589B-64DD-44C0-B4E8-CFDD622FF873}" destId="{8CD0A950-EAAE-4990-B7A1-FBDCE6D8C16E}" srcOrd="0" destOrd="0" presId="urn:microsoft.com/office/officeart/2005/8/layout/list1"/>
    <dgm:cxn modelId="{EA520AD9-E74C-47A6-ACD9-5675BC9F6FD5}" type="presParOf" srcId="{FD52F938-4A00-4490-913A-DF8853B3AC7A}" destId="{9A97329F-7361-4981-BD64-B6E112F978E0}" srcOrd="0" destOrd="0" presId="urn:microsoft.com/office/officeart/2005/8/layout/list1"/>
    <dgm:cxn modelId="{E9D5D286-E207-4AB5-962B-9C4150C04D71}" type="presParOf" srcId="{9A97329F-7361-4981-BD64-B6E112F978E0}" destId="{C29F80FA-1AEB-47CB-9262-14892EFBFC51}" srcOrd="0" destOrd="0" presId="urn:microsoft.com/office/officeart/2005/8/layout/list1"/>
    <dgm:cxn modelId="{422CB8E2-E50F-473E-B6B6-F76A73D001F7}" type="presParOf" srcId="{9A97329F-7361-4981-BD64-B6E112F978E0}" destId="{9A280945-6FF2-4DFB-93D4-08351F456AAA}" srcOrd="1" destOrd="0" presId="urn:microsoft.com/office/officeart/2005/8/layout/list1"/>
    <dgm:cxn modelId="{8FEC7C0F-A1B6-48EF-8036-FB420BF194D1}" type="presParOf" srcId="{FD52F938-4A00-4490-913A-DF8853B3AC7A}" destId="{31F72E7C-2901-4172-90D0-8A8949A2F571}" srcOrd="1" destOrd="0" presId="urn:microsoft.com/office/officeart/2005/8/layout/list1"/>
    <dgm:cxn modelId="{BC7B3C69-6AE5-44B1-8552-5879D2CF8DCB}" type="presParOf" srcId="{FD52F938-4A00-4490-913A-DF8853B3AC7A}" destId="{12262490-521F-4F27-87C9-82597E333DC6}" srcOrd="2" destOrd="0" presId="urn:microsoft.com/office/officeart/2005/8/layout/list1"/>
    <dgm:cxn modelId="{1C51B0F2-5F8B-45B1-9DF1-91919AA9319A}" type="presParOf" srcId="{FD52F938-4A00-4490-913A-DF8853B3AC7A}" destId="{F5D2953E-779B-4CF0-BE88-23308F5EC8B7}" srcOrd="3" destOrd="0" presId="urn:microsoft.com/office/officeart/2005/8/layout/list1"/>
    <dgm:cxn modelId="{416BB63F-50DB-4B4C-9B31-48AD9AC84E38}" type="presParOf" srcId="{FD52F938-4A00-4490-913A-DF8853B3AC7A}" destId="{F9071034-4B52-431B-B4A8-2BB631A0DB8E}" srcOrd="4" destOrd="0" presId="urn:microsoft.com/office/officeart/2005/8/layout/list1"/>
    <dgm:cxn modelId="{EC62D26E-A47C-44C0-B0CE-835A0AAEE1DC}" type="presParOf" srcId="{F9071034-4B52-431B-B4A8-2BB631A0DB8E}" destId="{7E4E69C6-2D85-429C-9159-172730CCF298}" srcOrd="0" destOrd="0" presId="urn:microsoft.com/office/officeart/2005/8/layout/list1"/>
    <dgm:cxn modelId="{CA8D20DA-E9D9-4A3F-A314-677B68CB3F18}" type="presParOf" srcId="{F9071034-4B52-431B-B4A8-2BB631A0DB8E}" destId="{3F797F2B-D6FF-4362-8655-2920677058E3}" srcOrd="1" destOrd="0" presId="urn:microsoft.com/office/officeart/2005/8/layout/list1"/>
    <dgm:cxn modelId="{1A351480-3465-4C32-8738-1E1D0C713680}" type="presParOf" srcId="{FD52F938-4A00-4490-913A-DF8853B3AC7A}" destId="{3348A691-C359-43E1-A066-9AE099CC64A7}" srcOrd="5" destOrd="0" presId="urn:microsoft.com/office/officeart/2005/8/layout/list1"/>
    <dgm:cxn modelId="{0C002CA8-1CA5-4C68-81AB-EEF63FF2FA95}" type="presParOf" srcId="{FD52F938-4A00-4490-913A-DF8853B3AC7A}" destId="{4D0250FD-3A47-4501-8127-54F08F088EE5}" srcOrd="6" destOrd="0" presId="urn:microsoft.com/office/officeart/2005/8/layout/list1"/>
    <dgm:cxn modelId="{B6CCB545-1652-472F-B504-BB1AD5FA6143}" type="presParOf" srcId="{FD52F938-4A00-4490-913A-DF8853B3AC7A}" destId="{AA229659-ABD6-48E2-8046-963AFAAC56C5}" srcOrd="7" destOrd="0" presId="urn:microsoft.com/office/officeart/2005/8/layout/list1"/>
    <dgm:cxn modelId="{046D5C17-9032-44F1-BEF5-C1273E3DD8B0}" type="presParOf" srcId="{FD52F938-4A00-4490-913A-DF8853B3AC7A}" destId="{6CD95747-4671-4F73-ACCC-789048ACB46F}" srcOrd="8" destOrd="0" presId="urn:microsoft.com/office/officeart/2005/8/layout/list1"/>
    <dgm:cxn modelId="{D01399D8-DA2E-4DE3-AE65-56CBFFABE26C}" type="presParOf" srcId="{6CD95747-4671-4F73-ACCC-789048ACB46F}" destId="{0861BEB7-759A-4782-BCE8-1C7C79C46543}" srcOrd="0" destOrd="0" presId="urn:microsoft.com/office/officeart/2005/8/layout/list1"/>
    <dgm:cxn modelId="{89CF808B-3A17-4F84-BAD6-90E1DC7A6751}" type="presParOf" srcId="{6CD95747-4671-4F73-ACCC-789048ACB46F}" destId="{D1A3BB62-39AD-44D6-9932-9D29B785B08C}" srcOrd="1" destOrd="0" presId="urn:microsoft.com/office/officeart/2005/8/layout/list1"/>
    <dgm:cxn modelId="{5AEDAA9B-45A1-4227-B780-00DE281648F1}" type="presParOf" srcId="{FD52F938-4A00-4490-913A-DF8853B3AC7A}" destId="{CF33BF54-E1DF-48ED-8CD1-CA5B02614F30}" srcOrd="9" destOrd="0" presId="urn:microsoft.com/office/officeart/2005/8/layout/list1"/>
    <dgm:cxn modelId="{6C30D4BE-18A4-44F1-90EB-14FC674CBCE3}" type="presParOf" srcId="{FD52F938-4A00-4490-913A-DF8853B3AC7A}" destId="{F1951480-29B0-4449-9020-D7D4D955C584}" srcOrd="10" destOrd="0" presId="urn:microsoft.com/office/officeart/2005/8/layout/list1"/>
    <dgm:cxn modelId="{B46561B7-5CE1-46E1-99A9-550D2B4956EE}" type="presParOf" srcId="{FD52F938-4A00-4490-913A-DF8853B3AC7A}" destId="{569AF024-A85A-4157-9F05-6C0B11CCF240}" srcOrd="11" destOrd="0" presId="urn:microsoft.com/office/officeart/2005/8/layout/list1"/>
    <dgm:cxn modelId="{3062AC6C-2741-4A68-A7C5-ACED37BAE1A7}" type="presParOf" srcId="{FD52F938-4A00-4490-913A-DF8853B3AC7A}" destId="{C217E71C-2E57-441B-8F97-51D90EAB4669}" srcOrd="12" destOrd="0" presId="urn:microsoft.com/office/officeart/2005/8/layout/list1"/>
    <dgm:cxn modelId="{287FA5E8-C1C7-4FC9-A243-01FC97F6E2C5}" type="presParOf" srcId="{C217E71C-2E57-441B-8F97-51D90EAB4669}" destId="{6797FA44-D0A2-497F-A29C-9A4D1F3FB08B}" srcOrd="0" destOrd="0" presId="urn:microsoft.com/office/officeart/2005/8/layout/list1"/>
    <dgm:cxn modelId="{59C4F240-15AD-4E27-9DCE-DCD470044E3F}" type="presParOf" srcId="{C217E71C-2E57-441B-8F97-51D90EAB4669}" destId="{A84A9127-79FD-4F38-B21D-2A790B68E262}" srcOrd="1" destOrd="0" presId="urn:microsoft.com/office/officeart/2005/8/layout/list1"/>
    <dgm:cxn modelId="{B29A4321-3B4D-4EBE-91F1-FBF321F99B98}" type="presParOf" srcId="{FD52F938-4A00-4490-913A-DF8853B3AC7A}" destId="{D8383A2F-58CB-4146-8556-594871EEE055}" srcOrd="13" destOrd="0" presId="urn:microsoft.com/office/officeart/2005/8/layout/list1"/>
    <dgm:cxn modelId="{25850A4F-E630-4220-98B3-6FBCD0C82E7F}" type="presParOf" srcId="{FD52F938-4A00-4490-913A-DF8853B3AC7A}" destId="{FDDFF740-6D66-4126-AF35-E22B6DD8FD46}" srcOrd="14" destOrd="0" presId="urn:microsoft.com/office/officeart/2005/8/layout/list1"/>
    <dgm:cxn modelId="{96CB6375-C67E-4924-85D7-C6D5008EF636}" type="presParOf" srcId="{FD52F938-4A00-4490-913A-DF8853B3AC7A}" destId="{48E927A7-9CF5-44F2-9373-C71FBC1BD579}" srcOrd="15" destOrd="0" presId="urn:microsoft.com/office/officeart/2005/8/layout/list1"/>
    <dgm:cxn modelId="{8F7E7E67-BDBC-4881-852E-C242578D6EF2}" type="presParOf" srcId="{FD52F938-4A00-4490-913A-DF8853B3AC7A}" destId="{A0A7233E-6CAD-4F93-B7BD-DAB5E76D2247}" srcOrd="16" destOrd="0" presId="urn:microsoft.com/office/officeart/2005/8/layout/list1"/>
    <dgm:cxn modelId="{0B6041B7-FE4F-470C-AB9C-89B2E5DD498B}" type="presParOf" srcId="{A0A7233E-6CAD-4F93-B7BD-DAB5E76D2247}" destId="{8CD0A950-EAAE-4990-B7A1-FBDCE6D8C16E}" srcOrd="0" destOrd="0" presId="urn:microsoft.com/office/officeart/2005/8/layout/list1"/>
    <dgm:cxn modelId="{4A7F8247-A6F6-4078-A569-966A0F570431}" type="presParOf" srcId="{A0A7233E-6CAD-4F93-B7BD-DAB5E76D2247}" destId="{456AAAE6-3185-4373-B08F-E3FF508C38E2}" srcOrd="1" destOrd="0" presId="urn:microsoft.com/office/officeart/2005/8/layout/list1"/>
    <dgm:cxn modelId="{38576910-2146-47CD-9814-A2ECF93DF207}" type="presParOf" srcId="{FD52F938-4A00-4490-913A-DF8853B3AC7A}" destId="{AB7CFAA6-6600-4787-8DC6-619B91D29DC7}" srcOrd="17" destOrd="0" presId="urn:microsoft.com/office/officeart/2005/8/layout/list1"/>
    <dgm:cxn modelId="{20ED2EEC-2823-401C-87F4-8762BF80DB29}" type="presParOf" srcId="{FD52F938-4A00-4490-913A-DF8853B3AC7A}" destId="{58E66F3B-0AB9-4254-AD58-72C517DE019E}" srcOrd="18" destOrd="0" presId="urn:microsoft.com/office/officeart/2005/8/layout/list1"/>
    <dgm:cxn modelId="{3C6A28A6-B044-4C1A-AADC-ABDDE0298A35}" type="presParOf" srcId="{FD52F938-4A00-4490-913A-DF8853B3AC7A}" destId="{EF4BCB7C-41CA-4B56-B783-73C8344E9633}" srcOrd="19" destOrd="0" presId="urn:microsoft.com/office/officeart/2005/8/layout/list1"/>
    <dgm:cxn modelId="{0570BB4C-C22D-4020-A9A6-98C76CC60B55}" type="presParOf" srcId="{FD52F938-4A00-4490-913A-DF8853B3AC7A}" destId="{35C5E164-194C-49C5-BE2D-999061C80071}" srcOrd="20" destOrd="0" presId="urn:microsoft.com/office/officeart/2005/8/layout/list1"/>
    <dgm:cxn modelId="{02EAB974-14CE-4D17-89B9-5E28F4553604}" type="presParOf" srcId="{35C5E164-194C-49C5-BE2D-999061C80071}" destId="{88CEB509-4B8E-4C2F-86FF-85D531B9B1B3}" srcOrd="0" destOrd="0" presId="urn:microsoft.com/office/officeart/2005/8/layout/list1"/>
    <dgm:cxn modelId="{0AA4F189-6FB7-49DB-B995-186DC4A12499}" type="presParOf" srcId="{35C5E164-194C-49C5-BE2D-999061C80071}" destId="{28705238-FE45-4D05-9C28-81E9CDBDD525}" srcOrd="1" destOrd="0" presId="urn:microsoft.com/office/officeart/2005/8/layout/list1"/>
    <dgm:cxn modelId="{7E2F656D-212F-4053-B017-9DA0C7F6230B}" type="presParOf" srcId="{FD52F938-4A00-4490-913A-DF8853B3AC7A}" destId="{58F140C2-D1C2-4859-A92A-C436FD1F318D}" srcOrd="21" destOrd="0" presId="urn:microsoft.com/office/officeart/2005/8/layout/list1"/>
    <dgm:cxn modelId="{77C71977-6636-4A36-B161-018EE358D289}" type="presParOf" srcId="{FD52F938-4A00-4490-913A-DF8853B3AC7A}" destId="{7995F86E-BC97-4E88-91C3-4FAF3462907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08A9ED-E82C-45D2-B1C3-B740DD69696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0B2030-BA3C-47D4-B0E2-2BCC524A4AF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ru-RU" sz="2300" dirty="0" smtClean="0">
              <a:solidFill>
                <a:schemeClr val="tx1"/>
              </a:solidFill>
            </a:rPr>
            <a:t>Важную роль в обеспечении получения бесплатного образования должно играть создание устойчивой и эффективной системы финансирования образовательных учреждений</a:t>
          </a:r>
          <a:endParaRPr lang="ru-RU" sz="2300" dirty="0">
            <a:solidFill>
              <a:schemeClr val="tx1"/>
            </a:solidFill>
          </a:endParaRPr>
        </a:p>
      </dgm:t>
    </dgm:pt>
    <dgm:pt modelId="{B94CB3F3-8DC0-47BA-9003-73E293C04A77}" type="parTrans" cxnId="{305A93A8-E2C3-433C-AC2D-DC4B7C8AD11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63D24BB-77B2-4C12-8898-2C43C3319BE2}" type="sibTrans" cxnId="{305A93A8-E2C3-433C-AC2D-DC4B7C8AD11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DC4810-3DAC-4183-B04D-262891E8CDB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ru-RU" sz="2300" dirty="0" smtClean="0">
              <a:solidFill>
                <a:schemeClr val="tx1"/>
              </a:solidFill>
            </a:rPr>
            <a:t>Повышение эффективности общеобразовательной услуги является важнейшим фактором социально-экономического развития страны</a:t>
          </a:r>
          <a:endParaRPr lang="ru-RU" sz="2300" dirty="0">
            <a:solidFill>
              <a:schemeClr val="tx1"/>
            </a:solidFill>
          </a:endParaRPr>
        </a:p>
      </dgm:t>
    </dgm:pt>
    <dgm:pt modelId="{0B02840B-6978-4A93-9FBA-8C3824DDF1B3}" type="parTrans" cxnId="{A7745677-47C4-4A45-BD71-A55EFCFE6E0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3D885C9-EE91-4059-AC43-592BD6B5690E}" type="sibTrans" cxnId="{A7745677-47C4-4A45-BD71-A55EFCFE6E0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DC73254-D499-4B5F-BE2D-4E1A3CE72B3B}" type="pres">
      <dgm:prSet presAssocID="{5008A9ED-E82C-45D2-B1C3-B740DD69696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DAAB3F-2D41-4EB6-A6D6-D708745DC3DC}" type="pres">
      <dgm:prSet presAssocID="{FD0B2030-BA3C-47D4-B0E2-2BCC524A4AF3}" presName="composite" presStyleCnt="0"/>
      <dgm:spPr/>
    </dgm:pt>
    <dgm:pt modelId="{51184639-34CC-4484-98A6-48D4A6E1E80B}" type="pres">
      <dgm:prSet presAssocID="{FD0B2030-BA3C-47D4-B0E2-2BCC524A4AF3}" presName="imgShp" presStyleLbl="fgImgPlace1" presStyleIdx="0" presStyleCnt="2" custScaleX="73042" custLinFactNeighborX="-66958" custLinFactNeighborY="461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750E726-F35B-4E54-8B28-E666D3EF5942}" type="pres">
      <dgm:prSet presAssocID="{FD0B2030-BA3C-47D4-B0E2-2BCC524A4AF3}" presName="txShp" presStyleLbl="node1" presStyleIdx="0" presStyleCnt="2" custScaleX="150376" custLinFactNeighborX="-5216" custLinFactNeighborY="4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EB15D-C788-4ED6-92AA-315D48053972}" type="pres">
      <dgm:prSet presAssocID="{A63D24BB-77B2-4C12-8898-2C43C3319BE2}" presName="spacing" presStyleCnt="0"/>
      <dgm:spPr/>
    </dgm:pt>
    <dgm:pt modelId="{36610621-239F-4143-B7A0-A79484D54D44}" type="pres">
      <dgm:prSet presAssocID="{A1DC4810-3DAC-4183-B04D-262891E8CDB7}" presName="composite" presStyleCnt="0"/>
      <dgm:spPr/>
    </dgm:pt>
    <dgm:pt modelId="{65EECCAE-56E1-4F21-A2D4-53A13C09E244}" type="pres">
      <dgm:prSet presAssocID="{A1DC4810-3DAC-4183-B04D-262891E8CDB7}" presName="imgShp" presStyleLbl="fgImgPlace1" presStyleIdx="1" presStyleCnt="2" custScaleX="73658" custLinFactNeighborX="-63232" custLinFactNeighborY="318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4406785-06EF-494E-AF77-37844119A2E2}" type="pres">
      <dgm:prSet presAssocID="{A1DC4810-3DAC-4183-B04D-262891E8CDB7}" presName="txShp" presStyleLbl="node1" presStyleIdx="1" presStyleCnt="2" custScaleX="150376" custLinFactNeighborX="0" custLinFactNeighborY="11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5A93A8-E2C3-433C-AC2D-DC4B7C8AD11E}" srcId="{5008A9ED-E82C-45D2-B1C3-B740DD696960}" destId="{FD0B2030-BA3C-47D4-B0E2-2BCC524A4AF3}" srcOrd="0" destOrd="0" parTransId="{B94CB3F3-8DC0-47BA-9003-73E293C04A77}" sibTransId="{A63D24BB-77B2-4C12-8898-2C43C3319BE2}"/>
    <dgm:cxn modelId="{1A83A626-A974-49C9-8372-872D575B5362}" type="presOf" srcId="{FD0B2030-BA3C-47D4-B0E2-2BCC524A4AF3}" destId="{E750E726-F35B-4E54-8B28-E666D3EF5942}" srcOrd="0" destOrd="0" presId="urn:microsoft.com/office/officeart/2005/8/layout/vList3"/>
    <dgm:cxn modelId="{67E18072-306C-4AEE-B22B-4151DA174DC4}" type="presOf" srcId="{A1DC4810-3DAC-4183-B04D-262891E8CDB7}" destId="{A4406785-06EF-494E-AF77-37844119A2E2}" srcOrd="0" destOrd="0" presId="urn:microsoft.com/office/officeart/2005/8/layout/vList3"/>
    <dgm:cxn modelId="{A7745677-47C4-4A45-BD71-A55EFCFE6E01}" srcId="{5008A9ED-E82C-45D2-B1C3-B740DD696960}" destId="{A1DC4810-3DAC-4183-B04D-262891E8CDB7}" srcOrd="1" destOrd="0" parTransId="{0B02840B-6978-4A93-9FBA-8C3824DDF1B3}" sibTransId="{93D885C9-EE91-4059-AC43-592BD6B5690E}"/>
    <dgm:cxn modelId="{B0E5C59F-B548-4372-BFCA-ED8C0BF4B4CD}" type="presOf" srcId="{5008A9ED-E82C-45D2-B1C3-B740DD696960}" destId="{1DC73254-D499-4B5F-BE2D-4E1A3CE72B3B}" srcOrd="0" destOrd="0" presId="urn:microsoft.com/office/officeart/2005/8/layout/vList3"/>
    <dgm:cxn modelId="{D8BA48D2-C22B-4C90-8BEA-C4DD83F5D690}" type="presParOf" srcId="{1DC73254-D499-4B5F-BE2D-4E1A3CE72B3B}" destId="{F2DAAB3F-2D41-4EB6-A6D6-D708745DC3DC}" srcOrd="0" destOrd="0" presId="urn:microsoft.com/office/officeart/2005/8/layout/vList3"/>
    <dgm:cxn modelId="{3B127F9A-7A87-488D-B7CE-05593A7F5237}" type="presParOf" srcId="{F2DAAB3F-2D41-4EB6-A6D6-D708745DC3DC}" destId="{51184639-34CC-4484-98A6-48D4A6E1E80B}" srcOrd="0" destOrd="0" presId="urn:microsoft.com/office/officeart/2005/8/layout/vList3"/>
    <dgm:cxn modelId="{5AF6AE00-6380-424B-954D-A9EEA3A3EF55}" type="presParOf" srcId="{F2DAAB3F-2D41-4EB6-A6D6-D708745DC3DC}" destId="{E750E726-F35B-4E54-8B28-E666D3EF5942}" srcOrd="1" destOrd="0" presId="urn:microsoft.com/office/officeart/2005/8/layout/vList3"/>
    <dgm:cxn modelId="{81A7BBC4-00B3-49E5-8FBF-6055BDE956EE}" type="presParOf" srcId="{1DC73254-D499-4B5F-BE2D-4E1A3CE72B3B}" destId="{54BEB15D-C788-4ED6-92AA-315D48053972}" srcOrd="1" destOrd="0" presId="urn:microsoft.com/office/officeart/2005/8/layout/vList3"/>
    <dgm:cxn modelId="{82AED33D-9514-4165-8B74-19427F09C94D}" type="presParOf" srcId="{1DC73254-D499-4B5F-BE2D-4E1A3CE72B3B}" destId="{36610621-239F-4143-B7A0-A79484D54D44}" srcOrd="2" destOrd="0" presId="urn:microsoft.com/office/officeart/2005/8/layout/vList3"/>
    <dgm:cxn modelId="{D8AA2F59-D675-4FC8-9462-319A195677B0}" type="presParOf" srcId="{36610621-239F-4143-B7A0-A79484D54D44}" destId="{65EECCAE-56E1-4F21-A2D4-53A13C09E244}" srcOrd="0" destOrd="0" presId="urn:microsoft.com/office/officeart/2005/8/layout/vList3"/>
    <dgm:cxn modelId="{548BC20B-FE42-4567-BBD9-BA7041B5F3A2}" type="presParOf" srcId="{36610621-239F-4143-B7A0-A79484D54D44}" destId="{A4406785-06EF-494E-AF77-37844119A2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5E619C-E9E3-48A8-A989-193938CF17E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EECFA5-B335-4F42-9FAE-6C5A9D5C4DDD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Основные недостатки механизма расходования бюджетных средств в отрасли «Образование»</a:t>
          </a:r>
          <a:endParaRPr lang="ru-RU" sz="2000" b="1" dirty="0">
            <a:solidFill>
              <a:schemeClr val="tx1"/>
            </a:solidFill>
          </a:endParaRPr>
        </a:p>
      </dgm:t>
    </dgm:pt>
    <dgm:pt modelId="{7D3286E9-E236-4EC2-89D3-F95E763BACF8}" type="parTrans" cxnId="{89F698C9-F881-428C-B9CB-9E930CF495A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70F34C7-B810-4572-848F-D093D5FFB67E}" type="sibTrans" cxnId="{89F698C9-F881-428C-B9CB-9E930CF495A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1F18D09-BCDA-4C71-B28E-45FED5EF240B}">
      <dgm:prSet/>
      <dgm:spPr/>
      <dgm:t>
        <a:bodyPr/>
        <a:lstStyle/>
        <a:p>
          <a:endParaRPr lang="ru-RU"/>
        </a:p>
      </dgm:t>
    </dgm:pt>
    <dgm:pt modelId="{7BED7EF6-2AC1-412F-BE32-9D5B599DDEC7}" type="parTrans" cxnId="{4FC5B23B-6F55-47FE-9BD5-555FEA1543B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4E897F-719C-4F6C-B968-5B892B767808}" type="sibTrans" cxnId="{4FC5B23B-6F55-47FE-9BD5-555FEA1543B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A396A7-AA3C-457D-8B52-C8161B6D6E24}">
      <dgm:prSet/>
      <dgm:spPr/>
      <dgm:t>
        <a:bodyPr/>
        <a:lstStyle/>
        <a:p>
          <a:endParaRPr lang="ru-RU"/>
        </a:p>
      </dgm:t>
    </dgm:pt>
    <dgm:pt modelId="{230EB3D1-3A72-4887-B8BB-CA579FC8721C}" type="parTrans" cxnId="{12189C8F-F37A-472B-A21C-57EE320943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51F54AA-775C-4DB0-A068-793D8224B356}" type="sibTrans" cxnId="{12189C8F-F37A-472B-A21C-57EE320943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A3F6705-3C77-4405-A395-5924D5A6BB1B}">
      <dgm:prSet/>
      <dgm:spPr/>
      <dgm:t>
        <a:bodyPr/>
        <a:lstStyle/>
        <a:p>
          <a:endParaRPr lang="ru-RU"/>
        </a:p>
      </dgm:t>
    </dgm:pt>
    <dgm:pt modelId="{86B842ED-D288-444E-B722-B7DACCAC9613}" type="parTrans" cxnId="{A2ED91AC-58EA-407C-B48B-5B2FACAA667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8CADDED-0D29-41DD-B8E7-6FD81D0DDF9C}" type="sibTrans" cxnId="{A2ED91AC-58EA-407C-B48B-5B2FACAA667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18E540-6D45-442D-8AFA-669DC2E7995F}">
      <dgm:prSet/>
      <dgm:spPr/>
      <dgm:t>
        <a:bodyPr/>
        <a:lstStyle/>
        <a:p>
          <a:endParaRPr lang="ru-RU"/>
        </a:p>
      </dgm:t>
    </dgm:pt>
    <dgm:pt modelId="{874A8370-5978-4314-993A-7B3B13046158}" type="parTrans" cxnId="{10FAEE39-E5D0-42D1-8450-B3BEEF294D4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E27343B-C625-420F-BC03-E87A93A05BAE}" type="sibTrans" cxnId="{10FAEE39-E5D0-42D1-8450-B3BEEF294D4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ACDFB7A-B8A7-4DC5-91A9-87A3E4E30D1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ежегодное недофинансирование сферы образования по сравнению с плановыми показателями;</a:t>
          </a:r>
          <a:endParaRPr lang="ru-RU" sz="2000" b="1" dirty="0">
            <a:solidFill>
              <a:schemeClr val="tx1"/>
            </a:solidFill>
          </a:endParaRPr>
        </a:p>
      </dgm:t>
    </dgm:pt>
    <dgm:pt modelId="{A511B90F-699E-4E36-A75D-9CA16C016096}" type="parTrans" cxnId="{58852C08-08C9-4786-BBAF-C24E1ABA40E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D77CAE4-FEB4-45BB-B436-7497FC269DB3}" type="sibTrans" cxnId="{58852C08-08C9-4786-BBAF-C24E1ABA40E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4CCB165-E4B4-4EC0-BEB4-3CA8222B670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отсутствие гибкости, неэффективность принятого сметного порядка бюджетного финансирования образовательных учреждений; </a:t>
          </a:r>
        </a:p>
      </dgm:t>
    </dgm:pt>
    <dgm:pt modelId="{8C0D9967-1952-43CB-82AA-478E20813D39}" type="parTrans" cxnId="{CA5031E2-58C8-4923-B858-67CA42FCA98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694FF02-ADED-42A1-94FF-F16AE1CE6E5F}" type="sibTrans" cxnId="{CA5031E2-58C8-4923-B858-67CA42FCA98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94EB990-250E-4039-8A54-C0E7556820E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недостаточное использование всех возможных ресурсов для привлечения дополнительного финансирования и стимулирование частного сектора образовательных услуг;</a:t>
          </a:r>
        </a:p>
      </dgm:t>
    </dgm:pt>
    <dgm:pt modelId="{AC1BC291-AADC-4EB7-AACE-8DEFD9475254}" type="parTrans" cxnId="{431CF3E1-9ACC-4DE8-BFE4-F565164093B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97EAC11-91CE-430E-A51C-E40ABD7B97A2}" type="sibTrans" cxnId="{431CF3E1-9ACC-4DE8-BFE4-F565164093B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5BC011B-AEED-452E-9700-410081365970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 ненадлежащее обеспечение эффективности и прозрачности механизма использования бюджетных средств и др.</a:t>
          </a:r>
        </a:p>
      </dgm:t>
    </dgm:pt>
    <dgm:pt modelId="{3B79F562-D2F6-414F-8DA9-FEED9C656C3F}" type="parTrans" cxnId="{6C5DB971-356F-444B-B27B-A3BD5FB81A6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21BD2CB-4DEF-4CD5-8C69-065EBEF1016C}" type="sibTrans" cxnId="{6C5DB971-356F-444B-B27B-A3BD5FB81A6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34B99DE-CFFD-4DEA-9DBE-1FBEA73FF8F2}" type="pres">
      <dgm:prSet presAssocID="{D95E619C-E9E3-48A8-A989-193938CF17E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8F095E-EBAF-40C1-9532-6C99FF500837}" type="pres">
      <dgm:prSet presAssocID="{D95E619C-E9E3-48A8-A989-193938CF17E2}" presName="matrix" presStyleCnt="0"/>
      <dgm:spPr/>
    </dgm:pt>
    <dgm:pt modelId="{3163591B-18B1-49D5-A865-30DED1F37608}" type="pres">
      <dgm:prSet presAssocID="{D95E619C-E9E3-48A8-A989-193938CF17E2}" presName="tile1" presStyleLbl="node1" presStyleIdx="0" presStyleCnt="4"/>
      <dgm:spPr/>
      <dgm:t>
        <a:bodyPr/>
        <a:lstStyle/>
        <a:p>
          <a:endParaRPr lang="ru-RU"/>
        </a:p>
      </dgm:t>
    </dgm:pt>
    <dgm:pt modelId="{13DBE019-064F-4584-9830-B690F56D7B9A}" type="pres">
      <dgm:prSet presAssocID="{D95E619C-E9E3-48A8-A989-193938CF17E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9CDDA-31AA-4CB0-BD75-0854856941F2}" type="pres">
      <dgm:prSet presAssocID="{D95E619C-E9E3-48A8-A989-193938CF17E2}" presName="tile2" presStyleLbl="node1" presStyleIdx="1" presStyleCnt="4" custLinFactNeighborX="3500"/>
      <dgm:spPr/>
      <dgm:t>
        <a:bodyPr/>
        <a:lstStyle/>
        <a:p>
          <a:endParaRPr lang="ru-RU"/>
        </a:p>
      </dgm:t>
    </dgm:pt>
    <dgm:pt modelId="{E280E1EF-6C8E-404E-9973-2AEE1C4C5B8A}" type="pres">
      <dgm:prSet presAssocID="{D95E619C-E9E3-48A8-A989-193938CF17E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160188-2B0B-4020-AE1B-F53A97708B14}" type="pres">
      <dgm:prSet presAssocID="{D95E619C-E9E3-48A8-A989-193938CF17E2}" presName="tile3" presStyleLbl="node1" presStyleIdx="2" presStyleCnt="4"/>
      <dgm:spPr/>
      <dgm:t>
        <a:bodyPr/>
        <a:lstStyle/>
        <a:p>
          <a:endParaRPr lang="ru-RU"/>
        </a:p>
      </dgm:t>
    </dgm:pt>
    <dgm:pt modelId="{9A834887-D1DB-4F20-A6BA-025ECFFBD010}" type="pres">
      <dgm:prSet presAssocID="{D95E619C-E9E3-48A8-A989-193938CF17E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07155-DAF3-49E1-B376-6CBC9194F278}" type="pres">
      <dgm:prSet presAssocID="{D95E619C-E9E3-48A8-A989-193938CF17E2}" presName="tile4" presStyleLbl="node1" presStyleIdx="3" presStyleCnt="4"/>
      <dgm:spPr/>
      <dgm:t>
        <a:bodyPr/>
        <a:lstStyle/>
        <a:p>
          <a:endParaRPr lang="ru-RU"/>
        </a:p>
      </dgm:t>
    </dgm:pt>
    <dgm:pt modelId="{6B680C15-E0DC-45A8-BDC5-9E6B17644FF5}" type="pres">
      <dgm:prSet presAssocID="{D95E619C-E9E3-48A8-A989-193938CF17E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1ED8B-9F89-4AFE-91D1-424B78959024}" type="pres">
      <dgm:prSet presAssocID="{D95E619C-E9E3-48A8-A989-193938CF17E2}" presName="centerTile" presStyleLbl="fgShp" presStyleIdx="0" presStyleCnt="1" custScaleX="151665" custScaleY="111089" custLinFactNeighborX="2498" custLinFactNeighborY="-601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2189C8F-F37A-472B-A21C-57EE32094387}" srcId="{D95E619C-E9E3-48A8-A989-193938CF17E2}" destId="{E1A396A7-AA3C-457D-8B52-C8161B6D6E24}" srcOrd="2" destOrd="0" parTransId="{230EB3D1-3A72-4887-B8BB-CA579FC8721C}" sibTransId="{251F54AA-775C-4DB0-A068-793D8224B356}"/>
    <dgm:cxn modelId="{78860BC6-8B6A-4F29-B863-16D3C7EBBDC9}" type="presOf" srcId="{D95E619C-E9E3-48A8-A989-193938CF17E2}" destId="{534B99DE-CFFD-4DEA-9DBE-1FBEA73FF8F2}" srcOrd="0" destOrd="0" presId="urn:microsoft.com/office/officeart/2005/8/layout/matrix1"/>
    <dgm:cxn modelId="{4FC5B23B-6F55-47FE-9BD5-555FEA1543BD}" srcId="{D95E619C-E9E3-48A8-A989-193938CF17E2}" destId="{D1F18D09-BCDA-4C71-B28E-45FED5EF240B}" srcOrd="1" destOrd="0" parTransId="{7BED7EF6-2AC1-412F-BE32-9D5B599DDEC7}" sibTransId="{754E897F-719C-4F6C-B968-5B892B767808}"/>
    <dgm:cxn modelId="{431CF3E1-9ACC-4DE8-BFE4-F565164093B3}" srcId="{08EECFA5-B335-4F42-9FAE-6C5A9D5C4DDD}" destId="{994EB990-250E-4039-8A54-C0E7556820E5}" srcOrd="2" destOrd="0" parTransId="{AC1BC291-AADC-4EB7-AACE-8DEFD9475254}" sibTransId="{C97EAC11-91CE-430E-A51C-E40ABD7B97A2}"/>
    <dgm:cxn modelId="{B730135A-FDC7-45B5-8930-32B0A3819BA8}" type="presOf" srcId="{BACDFB7A-B8A7-4DC5-91A9-87A3E4E30D14}" destId="{3163591B-18B1-49D5-A865-30DED1F37608}" srcOrd="0" destOrd="0" presId="urn:microsoft.com/office/officeart/2005/8/layout/matrix1"/>
    <dgm:cxn modelId="{CA5031E2-58C8-4923-B858-67CA42FCA981}" srcId="{08EECFA5-B335-4F42-9FAE-6C5A9D5C4DDD}" destId="{14CCB165-E4B4-4EC0-BEB4-3CA8222B670A}" srcOrd="1" destOrd="0" parTransId="{8C0D9967-1952-43CB-82AA-478E20813D39}" sibTransId="{C694FF02-ADED-42A1-94FF-F16AE1CE6E5F}"/>
    <dgm:cxn modelId="{10FAEE39-E5D0-42D1-8450-B3BEEF294D40}" srcId="{D95E619C-E9E3-48A8-A989-193938CF17E2}" destId="{E118E540-6D45-442D-8AFA-669DC2E7995F}" srcOrd="4" destOrd="0" parTransId="{874A8370-5978-4314-993A-7B3B13046158}" sibTransId="{BE27343B-C625-420F-BC03-E87A93A05BAE}"/>
    <dgm:cxn modelId="{89F698C9-F881-428C-B9CB-9E930CF495A8}" srcId="{D95E619C-E9E3-48A8-A989-193938CF17E2}" destId="{08EECFA5-B335-4F42-9FAE-6C5A9D5C4DDD}" srcOrd="0" destOrd="0" parTransId="{7D3286E9-E236-4EC2-89D3-F95E763BACF8}" sibTransId="{B70F34C7-B810-4572-848F-D093D5FFB67E}"/>
    <dgm:cxn modelId="{64EF30F3-6E05-4CF1-BFF5-55DF7947BBE3}" type="presOf" srcId="{45BC011B-AEED-452E-9700-410081365970}" destId="{6B680C15-E0DC-45A8-BDC5-9E6B17644FF5}" srcOrd="1" destOrd="0" presId="urn:microsoft.com/office/officeart/2005/8/layout/matrix1"/>
    <dgm:cxn modelId="{58852C08-08C9-4786-BBAF-C24E1ABA40EB}" srcId="{08EECFA5-B335-4F42-9FAE-6C5A9D5C4DDD}" destId="{BACDFB7A-B8A7-4DC5-91A9-87A3E4E30D14}" srcOrd="0" destOrd="0" parTransId="{A511B90F-699E-4E36-A75D-9CA16C016096}" sibTransId="{1D77CAE4-FEB4-45BB-B436-7497FC269DB3}"/>
    <dgm:cxn modelId="{67A7BDFA-7D97-4648-8A32-28CE7283ECF2}" type="presOf" srcId="{45BC011B-AEED-452E-9700-410081365970}" destId="{CBD07155-DAF3-49E1-B376-6CBC9194F278}" srcOrd="0" destOrd="0" presId="urn:microsoft.com/office/officeart/2005/8/layout/matrix1"/>
    <dgm:cxn modelId="{E817DA51-B434-488E-B72C-5A8C456A3502}" type="presOf" srcId="{BACDFB7A-B8A7-4DC5-91A9-87A3E4E30D14}" destId="{13DBE019-064F-4584-9830-B690F56D7B9A}" srcOrd="1" destOrd="0" presId="urn:microsoft.com/office/officeart/2005/8/layout/matrix1"/>
    <dgm:cxn modelId="{A2ED91AC-58EA-407C-B48B-5B2FACAA667C}" srcId="{D95E619C-E9E3-48A8-A989-193938CF17E2}" destId="{0A3F6705-3C77-4405-A395-5924D5A6BB1B}" srcOrd="3" destOrd="0" parTransId="{86B842ED-D288-444E-B722-B7DACCAC9613}" sibTransId="{68CADDED-0D29-41DD-B8E7-6FD81D0DDF9C}"/>
    <dgm:cxn modelId="{E0DE194C-4BF0-49F9-855C-C68CFA2437EE}" type="presOf" srcId="{14CCB165-E4B4-4EC0-BEB4-3CA8222B670A}" destId="{E280E1EF-6C8E-404E-9973-2AEE1C4C5B8A}" srcOrd="1" destOrd="0" presId="urn:microsoft.com/office/officeart/2005/8/layout/matrix1"/>
    <dgm:cxn modelId="{6C5DB971-356F-444B-B27B-A3BD5FB81A65}" srcId="{08EECFA5-B335-4F42-9FAE-6C5A9D5C4DDD}" destId="{45BC011B-AEED-452E-9700-410081365970}" srcOrd="3" destOrd="0" parTransId="{3B79F562-D2F6-414F-8DA9-FEED9C656C3F}" sibTransId="{321BD2CB-4DEF-4CD5-8C69-065EBEF1016C}"/>
    <dgm:cxn modelId="{1E481ED6-99AB-4202-A45A-74C4FA8A2341}" type="presOf" srcId="{994EB990-250E-4039-8A54-C0E7556820E5}" destId="{9A834887-D1DB-4F20-A6BA-025ECFFBD010}" srcOrd="1" destOrd="0" presId="urn:microsoft.com/office/officeart/2005/8/layout/matrix1"/>
    <dgm:cxn modelId="{49E301B8-57BB-41F5-B070-4E5357273FD4}" type="presOf" srcId="{994EB990-250E-4039-8A54-C0E7556820E5}" destId="{71160188-2B0B-4020-AE1B-F53A97708B14}" srcOrd="0" destOrd="0" presId="urn:microsoft.com/office/officeart/2005/8/layout/matrix1"/>
    <dgm:cxn modelId="{D500DA41-E4F0-4CA7-82F2-16F1F3F04908}" type="presOf" srcId="{14CCB165-E4B4-4EC0-BEB4-3CA8222B670A}" destId="{1959CDDA-31AA-4CB0-BD75-0854856941F2}" srcOrd="0" destOrd="0" presId="urn:microsoft.com/office/officeart/2005/8/layout/matrix1"/>
    <dgm:cxn modelId="{4B260E67-451D-43DD-9F2B-7FE970964E49}" type="presOf" srcId="{08EECFA5-B335-4F42-9FAE-6C5A9D5C4DDD}" destId="{4BE1ED8B-9F89-4AFE-91D1-424B78959024}" srcOrd="0" destOrd="0" presId="urn:microsoft.com/office/officeart/2005/8/layout/matrix1"/>
    <dgm:cxn modelId="{1183BE5F-3F4B-4922-825D-8CB8DCF9D8D7}" type="presParOf" srcId="{534B99DE-CFFD-4DEA-9DBE-1FBEA73FF8F2}" destId="{5D8F095E-EBAF-40C1-9532-6C99FF500837}" srcOrd="0" destOrd="0" presId="urn:microsoft.com/office/officeart/2005/8/layout/matrix1"/>
    <dgm:cxn modelId="{BFB44E07-E22B-48CB-BB2B-1BD1C7F527D2}" type="presParOf" srcId="{5D8F095E-EBAF-40C1-9532-6C99FF500837}" destId="{3163591B-18B1-49D5-A865-30DED1F37608}" srcOrd="0" destOrd="0" presId="urn:microsoft.com/office/officeart/2005/8/layout/matrix1"/>
    <dgm:cxn modelId="{5236263E-AA2A-41B6-9A09-1B772A1CD571}" type="presParOf" srcId="{5D8F095E-EBAF-40C1-9532-6C99FF500837}" destId="{13DBE019-064F-4584-9830-B690F56D7B9A}" srcOrd="1" destOrd="0" presId="urn:microsoft.com/office/officeart/2005/8/layout/matrix1"/>
    <dgm:cxn modelId="{C0DB2816-8474-4471-94D8-28F02DD39EC4}" type="presParOf" srcId="{5D8F095E-EBAF-40C1-9532-6C99FF500837}" destId="{1959CDDA-31AA-4CB0-BD75-0854856941F2}" srcOrd="2" destOrd="0" presId="urn:microsoft.com/office/officeart/2005/8/layout/matrix1"/>
    <dgm:cxn modelId="{30D7585E-4A53-4704-B06E-B6E42A94A64F}" type="presParOf" srcId="{5D8F095E-EBAF-40C1-9532-6C99FF500837}" destId="{E280E1EF-6C8E-404E-9973-2AEE1C4C5B8A}" srcOrd="3" destOrd="0" presId="urn:microsoft.com/office/officeart/2005/8/layout/matrix1"/>
    <dgm:cxn modelId="{D1111132-A59B-486E-ACCF-BB48F06B2D7B}" type="presParOf" srcId="{5D8F095E-EBAF-40C1-9532-6C99FF500837}" destId="{71160188-2B0B-4020-AE1B-F53A97708B14}" srcOrd="4" destOrd="0" presId="urn:microsoft.com/office/officeart/2005/8/layout/matrix1"/>
    <dgm:cxn modelId="{12F01968-FDD9-461D-8C84-94F28A7BDA3F}" type="presParOf" srcId="{5D8F095E-EBAF-40C1-9532-6C99FF500837}" destId="{9A834887-D1DB-4F20-A6BA-025ECFFBD010}" srcOrd="5" destOrd="0" presId="urn:microsoft.com/office/officeart/2005/8/layout/matrix1"/>
    <dgm:cxn modelId="{D3FD116F-6028-49A2-BDBA-FBD22663DB1C}" type="presParOf" srcId="{5D8F095E-EBAF-40C1-9532-6C99FF500837}" destId="{CBD07155-DAF3-49E1-B376-6CBC9194F278}" srcOrd="6" destOrd="0" presId="urn:microsoft.com/office/officeart/2005/8/layout/matrix1"/>
    <dgm:cxn modelId="{BCDB1F4C-FC19-4726-A14F-D33B0C3D2885}" type="presParOf" srcId="{5D8F095E-EBAF-40C1-9532-6C99FF500837}" destId="{6B680C15-E0DC-45A8-BDC5-9E6B17644FF5}" srcOrd="7" destOrd="0" presId="urn:microsoft.com/office/officeart/2005/8/layout/matrix1"/>
    <dgm:cxn modelId="{328DEA67-D4D1-4201-94A7-F8E8221C8697}" type="presParOf" srcId="{534B99DE-CFFD-4DEA-9DBE-1FBEA73FF8F2}" destId="{4BE1ED8B-9F89-4AFE-91D1-424B7895902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B72F19-F5F1-4742-9D08-F7D8875C4144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F50363-F2E2-4FF0-9E7A-E0100D92A7E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800" b="1" dirty="0" smtClean="0">
              <a:solidFill>
                <a:schemeClr val="tx1"/>
              </a:solidFill>
            </a:rPr>
            <a:t>Преобразование в автономные учреждения </a:t>
          </a:r>
          <a:endParaRPr lang="ru-RU" sz="1800" dirty="0">
            <a:solidFill>
              <a:schemeClr val="tx1"/>
            </a:solidFill>
          </a:endParaRPr>
        </a:p>
      </dgm:t>
    </dgm:pt>
    <dgm:pt modelId="{92CB7054-B4CE-4D89-A508-76F466DBAD9E}" type="parTrans" cxnId="{39156A19-CEBD-449D-99E6-B9A05F78F86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8D4B4E7-0970-4A50-8551-58D7B5CDC477}" type="sibTrans" cxnId="{39156A19-CEBD-449D-99E6-B9A05F78F865}">
      <dgm:prSet/>
      <dgm:spPr>
        <a:solidFill>
          <a:schemeClr val="accent1"/>
        </a:solidFill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FA1E69F-2C29-4CBB-ABF9-1438E6783E5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800" b="1" dirty="0" smtClean="0">
              <a:solidFill>
                <a:schemeClr val="tx1"/>
              </a:solidFill>
            </a:rPr>
            <a:t>Переход от финансирования учреждения по смете к финансированию оказания образовательных услуг</a:t>
          </a:r>
          <a:endParaRPr lang="ru-RU" sz="1800" dirty="0">
            <a:solidFill>
              <a:schemeClr val="tx1"/>
            </a:solidFill>
          </a:endParaRPr>
        </a:p>
      </dgm:t>
    </dgm:pt>
    <dgm:pt modelId="{C4AFDAA4-4436-4685-A328-B46A54522F5E}" type="parTrans" cxnId="{4F813A3A-083E-49F6-995D-C60AEDD9B15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7757BD7-231D-4BE4-BC9F-EF732FAB684C}" type="sibTrans" cxnId="{4F813A3A-083E-49F6-995D-C60AEDD9B15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E703EC5-7CA9-44E5-B846-0D20162083F6}" type="pres">
      <dgm:prSet presAssocID="{58B72F19-F5F1-4742-9D08-F7D8875C414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5DA448-6D8D-413A-97EB-663660220488}" type="pres">
      <dgm:prSet presAssocID="{4EF50363-F2E2-4FF0-9E7A-E0100D92A7EE}" presName="node" presStyleLbl="node1" presStyleIdx="0" presStyleCnt="2" custScaleX="109418" custLinFactNeighborX="32041" custLinFactNeighborY="-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FE4A4-7730-46C1-B507-B19510138495}" type="pres">
      <dgm:prSet presAssocID="{48D4B4E7-0970-4A50-8551-58D7B5CDC477}" presName="spacerL" presStyleCnt="0"/>
      <dgm:spPr/>
    </dgm:pt>
    <dgm:pt modelId="{C13A5B51-5F2E-417D-B371-F8B29B78D455}" type="pres">
      <dgm:prSet presAssocID="{48D4B4E7-0970-4A50-8551-58D7B5CDC477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36E6137-5F62-4734-ADDD-24ECC032D9F9}" type="pres">
      <dgm:prSet presAssocID="{48D4B4E7-0970-4A50-8551-58D7B5CDC477}" presName="spacerR" presStyleCnt="0"/>
      <dgm:spPr/>
    </dgm:pt>
    <dgm:pt modelId="{671DD5E4-35FC-4498-96B9-EC2AD3C9AEE0}" type="pres">
      <dgm:prSet presAssocID="{1FA1E69F-2C29-4CBB-ABF9-1438E6783E57}" presName="node" presStyleLbl="node1" presStyleIdx="1" presStyleCnt="2" custScaleX="111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156A19-CEBD-449D-99E6-B9A05F78F865}" srcId="{58B72F19-F5F1-4742-9D08-F7D8875C4144}" destId="{4EF50363-F2E2-4FF0-9E7A-E0100D92A7EE}" srcOrd="0" destOrd="0" parTransId="{92CB7054-B4CE-4D89-A508-76F466DBAD9E}" sibTransId="{48D4B4E7-0970-4A50-8551-58D7B5CDC477}"/>
    <dgm:cxn modelId="{58411313-5DC5-4685-99E6-BEC8A1F5DEFE}" type="presOf" srcId="{48D4B4E7-0970-4A50-8551-58D7B5CDC477}" destId="{C13A5B51-5F2E-417D-B371-F8B29B78D455}" srcOrd="0" destOrd="0" presId="urn:microsoft.com/office/officeart/2005/8/layout/equation1"/>
    <dgm:cxn modelId="{FCD7C1FB-5772-4D51-AA2B-2238953DAD5B}" type="presOf" srcId="{58B72F19-F5F1-4742-9D08-F7D8875C4144}" destId="{4E703EC5-7CA9-44E5-B846-0D20162083F6}" srcOrd="0" destOrd="0" presId="urn:microsoft.com/office/officeart/2005/8/layout/equation1"/>
    <dgm:cxn modelId="{724D7684-05D7-4917-A6F5-7E155305550D}" type="presOf" srcId="{1FA1E69F-2C29-4CBB-ABF9-1438E6783E57}" destId="{671DD5E4-35FC-4498-96B9-EC2AD3C9AEE0}" srcOrd="0" destOrd="0" presId="urn:microsoft.com/office/officeart/2005/8/layout/equation1"/>
    <dgm:cxn modelId="{49302AA8-24B5-426C-99FF-B5088773BE5B}" type="presOf" srcId="{4EF50363-F2E2-4FF0-9E7A-E0100D92A7EE}" destId="{9F5DA448-6D8D-413A-97EB-663660220488}" srcOrd="0" destOrd="0" presId="urn:microsoft.com/office/officeart/2005/8/layout/equation1"/>
    <dgm:cxn modelId="{4F813A3A-083E-49F6-995D-C60AEDD9B154}" srcId="{58B72F19-F5F1-4742-9D08-F7D8875C4144}" destId="{1FA1E69F-2C29-4CBB-ABF9-1438E6783E57}" srcOrd="1" destOrd="0" parTransId="{C4AFDAA4-4436-4685-A328-B46A54522F5E}" sibTransId="{87757BD7-231D-4BE4-BC9F-EF732FAB684C}"/>
    <dgm:cxn modelId="{555C55B0-028F-4AD2-BB91-4449E11DB2E9}" type="presParOf" srcId="{4E703EC5-7CA9-44E5-B846-0D20162083F6}" destId="{9F5DA448-6D8D-413A-97EB-663660220488}" srcOrd="0" destOrd="0" presId="urn:microsoft.com/office/officeart/2005/8/layout/equation1"/>
    <dgm:cxn modelId="{FF06A400-B510-43B5-85AE-DB2722601CA2}" type="presParOf" srcId="{4E703EC5-7CA9-44E5-B846-0D20162083F6}" destId="{5F3FE4A4-7730-46C1-B507-B19510138495}" srcOrd="1" destOrd="0" presId="urn:microsoft.com/office/officeart/2005/8/layout/equation1"/>
    <dgm:cxn modelId="{B4672E36-7612-45E2-8386-B3F4920302F5}" type="presParOf" srcId="{4E703EC5-7CA9-44E5-B846-0D20162083F6}" destId="{C13A5B51-5F2E-417D-B371-F8B29B78D455}" srcOrd="2" destOrd="0" presId="urn:microsoft.com/office/officeart/2005/8/layout/equation1"/>
    <dgm:cxn modelId="{BE6B5DC7-539D-46C9-B09B-7702E9F1A9DF}" type="presParOf" srcId="{4E703EC5-7CA9-44E5-B846-0D20162083F6}" destId="{E36E6137-5F62-4734-ADDD-24ECC032D9F9}" srcOrd="3" destOrd="0" presId="urn:microsoft.com/office/officeart/2005/8/layout/equation1"/>
    <dgm:cxn modelId="{6BD07DCE-50FE-4D95-B6A2-2D8E0B704C13}" type="presParOf" srcId="{4E703EC5-7CA9-44E5-B846-0D20162083F6}" destId="{671DD5E4-35FC-4498-96B9-EC2AD3C9AEE0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45159C-76D5-45F9-B5EF-1E73CFC8DDD2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A34E-21BB-4284-A54A-F588183DA80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800" b="1" i="0" baseline="0" dirty="0" smtClean="0">
              <a:solidFill>
                <a:schemeClr val="tx1"/>
              </a:solidFill>
            </a:rPr>
            <a:t>Экономическая сущность БОР</a:t>
          </a:r>
          <a:endParaRPr lang="ru-RU" sz="1800" b="0" i="0" baseline="0" dirty="0">
            <a:solidFill>
              <a:schemeClr val="tx1"/>
            </a:solidFill>
          </a:endParaRPr>
        </a:p>
      </dgm:t>
    </dgm:pt>
    <dgm:pt modelId="{F356D72A-6CEF-4AA5-A581-22A7AA3D2583}" type="parTrans" cxnId="{A64066F4-07F3-47B8-9888-E64B1A0C82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D4195DC-EC1B-4E1E-B7A5-65BC39326EE1}" type="sibTrans" cxnId="{A64066F4-07F3-47B8-9888-E64B1A0C8237}">
      <dgm:prSet/>
      <dgm:spPr>
        <a:solidFill>
          <a:schemeClr val="accent1"/>
        </a:solidFill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414254B-135A-4C0B-80B3-5A1A1B48099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0" baseline="0" dirty="0" smtClean="0">
            <a:solidFill>
              <a:schemeClr val="tx1"/>
            </a:solidFill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baseline="0" dirty="0" smtClean="0">
              <a:solidFill>
                <a:schemeClr val="tx1"/>
              </a:solidFill>
            </a:rPr>
            <a:t>«каждый бюджетный рубль должен давать социально-экономическую отдачу»</a:t>
          </a:r>
          <a:endParaRPr lang="ru-RU" sz="1600" b="0" i="0" baseline="0" dirty="0" smtClean="0">
            <a:solidFill>
              <a:schemeClr val="tx1"/>
            </a:solidFill>
          </a:endParaRPr>
        </a:p>
        <a:p>
          <a:pPr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0" i="0" baseline="0" dirty="0">
            <a:solidFill>
              <a:schemeClr val="tx1"/>
            </a:solidFill>
          </a:endParaRPr>
        </a:p>
      </dgm:t>
    </dgm:pt>
    <dgm:pt modelId="{31945970-3D04-4859-AE1A-A8EB54F3A8AE}" type="parTrans" cxnId="{646DCD22-D356-4280-B88B-902E86C16ED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978183C-631F-481B-81B3-8BA36D418914}" type="sibTrans" cxnId="{646DCD22-D356-4280-B88B-902E86C16ED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AE26D7B-87AE-4324-B08B-FBD38AB7504A}" type="pres">
      <dgm:prSet presAssocID="{4C45159C-76D5-45F9-B5EF-1E73CFC8DD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A18948-2EB9-43D6-88E5-B73218A34339}" type="pres">
      <dgm:prSet presAssocID="{500BA34E-21BB-4284-A54A-F588183DA80C}" presName="node" presStyleLbl="node1" presStyleIdx="0" presStyleCnt="2" custScaleX="1967638" custScaleY="397837" custLinFactX="105339" custLinFactY="-300000" custLinFactNeighborX="200000" custLinFactNeighborY="-39555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21D9F0A-2985-4A1D-BA6C-7D686E8772B7}" type="pres">
      <dgm:prSet presAssocID="{6D4195DC-EC1B-4E1E-B7A5-65BC39326EE1}" presName="spacerL" presStyleCnt="0"/>
      <dgm:spPr/>
    </dgm:pt>
    <dgm:pt modelId="{9009BA21-7884-4BDE-83F2-1592BB1916F2}" type="pres">
      <dgm:prSet presAssocID="{6D4195DC-EC1B-4E1E-B7A5-65BC39326EE1}" presName="sibTrans" presStyleLbl="sibTrans2D1" presStyleIdx="0" presStyleCnt="1" custFlipVert="1" custScaleX="1219280" custScaleY="479430" custLinFactX="-1900000" custLinFactY="-227090" custLinFactNeighborX="-1962026" custLinFactNeighborY="-300000"/>
      <dgm:spPr/>
      <dgm:t>
        <a:bodyPr/>
        <a:lstStyle/>
        <a:p>
          <a:endParaRPr lang="ru-RU"/>
        </a:p>
      </dgm:t>
    </dgm:pt>
    <dgm:pt modelId="{5C9EA01D-0AD5-4B6E-BF0D-8276444E21F7}" type="pres">
      <dgm:prSet presAssocID="{6D4195DC-EC1B-4E1E-B7A5-65BC39326EE1}" presName="spacerR" presStyleCnt="0"/>
      <dgm:spPr/>
    </dgm:pt>
    <dgm:pt modelId="{A7D65BC9-9262-49E6-91C0-BCBFE5A7B5CD}" type="pres">
      <dgm:prSet presAssocID="{A414254B-135A-4C0B-80B3-5A1A1B48099A}" presName="node" presStyleLbl="node1" presStyleIdx="1" presStyleCnt="2" custScaleX="2000000" custScaleY="690657" custLinFactX="-2374735" custLinFactY="97080" custLinFactNeighborX="-2400000" custLinFactNeighborY="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EA4F9BA7-0DFD-4E3A-9420-507A2F15A114}" type="presOf" srcId="{4C45159C-76D5-45F9-B5EF-1E73CFC8DDD2}" destId="{DAE26D7B-87AE-4324-B08B-FBD38AB7504A}" srcOrd="0" destOrd="0" presId="urn:microsoft.com/office/officeart/2005/8/layout/equation1"/>
    <dgm:cxn modelId="{646DCD22-D356-4280-B88B-902E86C16ED5}" srcId="{4C45159C-76D5-45F9-B5EF-1E73CFC8DDD2}" destId="{A414254B-135A-4C0B-80B3-5A1A1B48099A}" srcOrd="1" destOrd="0" parTransId="{31945970-3D04-4859-AE1A-A8EB54F3A8AE}" sibTransId="{3978183C-631F-481B-81B3-8BA36D418914}"/>
    <dgm:cxn modelId="{ABAFE95A-9B2C-4A8D-8C4B-DF5F95136FD6}" type="presOf" srcId="{6D4195DC-EC1B-4E1E-B7A5-65BC39326EE1}" destId="{9009BA21-7884-4BDE-83F2-1592BB1916F2}" srcOrd="0" destOrd="0" presId="urn:microsoft.com/office/officeart/2005/8/layout/equation1"/>
    <dgm:cxn modelId="{485E1DAC-293E-45A6-847B-2E8AE3C8677E}" type="presOf" srcId="{A414254B-135A-4C0B-80B3-5A1A1B48099A}" destId="{A7D65BC9-9262-49E6-91C0-BCBFE5A7B5CD}" srcOrd="0" destOrd="0" presId="urn:microsoft.com/office/officeart/2005/8/layout/equation1"/>
    <dgm:cxn modelId="{A64066F4-07F3-47B8-9888-E64B1A0C8237}" srcId="{4C45159C-76D5-45F9-B5EF-1E73CFC8DDD2}" destId="{500BA34E-21BB-4284-A54A-F588183DA80C}" srcOrd="0" destOrd="0" parTransId="{F356D72A-6CEF-4AA5-A581-22A7AA3D2583}" sibTransId="{6D4195DC-EC1B-4E1E-B7A5-65BC39326EE1}"/>
    <dgm:cxn modelId="{5A280BD4-CC8B-4181-8B9B-3215F5DBEFAD}" type="presOf" srcId="{500BA34E-21BB-4284-A54A-F588183DA80C}" destId="{3BA18948-2EB9-43D6-88E5-B73218A34339}" srcOrd="0" destOrd="0" presId="urn:microsoft.com/office/officeart/2005/8/layout/equation1"/>
    <dgm:cxn modelId="{9ABB0511-30FF-4DD9-944C-58515ED62397}" type="presParOf" srcId="{DAE26D7B-87AE-4324-B08B-FBD38AB7504A}" destId="{3BA18948-2EB9-43D6-88E5-B73218A34339}" srcOrd="0" destOrd="0" presId="urn:microsoft.com/office/officeart/2005/8/layout/equation1"/>
    <dgm:cxn modelId="{66CC34CD-3622-42C6-9EC7-440ABB8B3310}" type="presParOf" srcId="{DAE26D7B-87AE-4324-B08B-FBD38AB7504A}" destId="{221D9F0A-2985-4A1D-BA6C-7D686E8772B7}" srcOrd="1" destOrd="0" presId="urn:microsoft.com/office/officeart/2005/8/layout/equation1"/>
    <dgm:cxn modelId="{94A86A04-9795-43A3-887F-419D5D1ADBD6}" type="presParOf" srcId="{DAE26D7B-87AE-4324-B08B-FBD38AB7504A}" destId="{9009BA21-7884-4BDE-83F2-1592BB1916F2}" srcOrd="2" destOrd="0" presId="urn:microsoft.com/office/officeart/2005/8/layout/equation1"/>
    <dgm:cxn modelId="{C95C538B-AFE1-43ED-BD6A-D8DF87057F48}" type="presParOf" srcId="{DAE26D7B-87AE-4324-B08B-FBD38AB7504A}" destId="{5C9EA01D-0AD5-4B6E-BF0D-8276444E21F7}" srcOrd="3" destOrd="0" presId="urn:microsoft.com/office/officeart/2005/8/layout/equation1"/>
    <dgm:cxn modelId="{4928E221-2EC4-4A63-BBD6-54AFC638A835}" type="presParOf" srcId="{DAE26D7B-87AE-4324-B08B-FBD38AB7504A}" destId="{A7D65BC9-9262-49E6-91C0-BCBFE5A7B5CD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563B84-8A7C-4B33-8C43-CBFBEAF1DC72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D06816-F888-472D-B568-B8CD18C34861}">
      <dgm:prSet custT="1"/>
      <dgm:spPr/>
      <dgm:t>
        <a:bodyPr/>
        <a:lstStyle/>
        <a:p>
          <a:pPr rtl="0"/>
          <a:r>
            <a:rPr lang="ru-RU" sz="2000" b="1" i="1" dirty="0" smtClean="0">
              <a:solidFill>
                <a:schemeClr val="tx1"/>
              </a:solidFill>
            </a:rPr>
            <a:t>даст возможность </a:t>
          </a:r>
          <a:r>
            <a:rPr lang="ru-RU" sz="2000" b="1" dirty="0" smtClean="0">
              <a:solidFill>
                <a:schemeClr val="tx1"/>
              </a:solidFill>
            </a:rPr>
            <a:t>содействовать повышению качества предоставляемых услуг, если у потребителя сохраняется реальный выбор образовательного учреждения;</a:t>
          </a:r>
          <a:endParaRPr lang="ru-RU" sz="2000" dirty="0">
            <a:solidFill>
              <a:schemeClr val="tx1"/>
            </a:solidFill>
          </a:endParaRPr>
        </a:p>
      </dgm:t>
    </dgm:pt>
    <dgm:pt modelId="{EBE4FBF7-DDB1-44D6-81BB-91FD52B93D1C}" type="parTrans" cxnId="{7271FAA9-D399-4FD8-85E2-AFEFAC74EBDE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29DCE019-D690-456E-B8E8-540C55A52B46}" type="sibTrans" cxnId="{7271FAA9-D399-4FD8-85E2-AFEFAC74EBDE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EEE31C07-B95B-4BD2-9F3E-EB9D51AAECB6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позволит обеспечить социальную справедливость при распределении бюджетных средств, добиться их концентрации в наиболее эффективно действующих учебных заведений.</a:t>
          </a:r>
          <a:endParaRPr lang="ru-RU" sz="2000" dirty="0">
            <a:solidFill>
              <a:schemeClr val="tx1"/>
            </a:solidFill>
          </a:endParaRPr>
        </a:p>
      </dgm:t>
    </dgm:pt>
    <dgm:pt modelId="{0F63FBC9-C3CC-4CC7-8140-9DB38AE4D907}" type="parTrans" cxnId="{F76CB23D-AC35-4A91-8375-0B7CEB277D58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8D426701-A090-43F5-AAF0-079EC46B27D3}" type="sibTrans" cxnId="{F76CB23D-AC35-4A91-8375-0B7CEB277D58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7A67D913-D84A-41C0-9486-5C7CF3A96A15}">
      <dgm:prSet/>
      <dgm:spPr/>
      <dgm:t>
        <a:bodyPr/>
        <a:lstStyle/>
        <a:p>
          <a:pPr rtl="0"/>
          <a:endParaRPr lang="ru-RU" sz="1800" b="1" dirty="0">
            <a:solidFill>
              <a:schemeClr val="tx1"/>
            </a:solidFill>
          </a:endParaRPr>
        </a:p>
      </dgm:t>
    </dgm:pt>
    <dgm:pt modelId="{E368E7B2-3B76-432F-A260-22EEADEBFD05}" type="parTrans" cxnId="{399C8E3F-4063-4382-BB56-B5745918ED56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91EAAA3B-D6BE-45F6-9211-957074AB81E8}" type="sibTrans" cxnId="{399C8E3F-4063-4382-BB56-B5745918ED56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E9D2948A-FF74-4697-AE6E-215B946E2789}">
      <dgm:prSet/>
      <dgm:spPr/>
      <dgm:t>
        <a:bodyPr/>
        <a:lstStyle/>
        <a:p>
          <a:endParaRPr lang="ru-RU" dirty="0"/>
        </a:p>
      </dgm:t>
    </dgm:pt>
    <dgm:pt modelId="{704106D0-1084-497F-A104-7D53D0B238A5}" type="parTrans" cxnId="{F3A5C9B7-82B9-4A29-9F39-2BC1B1228DB8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E01A25BA-FB64-4DD8-893A-9054AA204B20}" type="sibTrans" cxnId="{F3A5C9B7-82B9-4A29-9F39-2BC1B1228DB8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12829B8C-9093-45A5-A490-145A907EB527}">
      <dgm:prSet/>
      <dgm:spPr/>
      <dgm:t>
        <a:bodyPr/>
        <a:lstStyle/>
        <a:p>
          <a:pPr rtl="0"/>
          <a:endParaRPr lang="ru-RU" sz="1800" dirty="0">
            <a:solidFill>
              <a:schemeClr val="tx1"/>
            </a:solidFill>
          </a:endParaRPr>
        </a:p>
      </dgm:t>
    </dgm:pt>
    <dgm:pt modelId="{406D9064-D33A-486E-95AD-CB652C7AEEF7}" type="parTrans" cxnId="{26204EA7-DA1E-45C1-8C62-344F2539B06D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12F4541C-E2FF-4176-BD8B-BF6C69965FF0}" type="sibTrans" cxnId="{26204EA7-DA1E-45C1-8C62-344F2539B06D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BB758033-01AE-43D9-9B9C-D99445404786}">
      <dgm:prSet/>
      <dgm:spPr/>
      <dgm:t>
        <a:bodyPr/>
        <a:lstStyle/>
        <a:p>
          <a:endParaRPr lang="ru-RU" dirty="0"/>
        </a:p>
      </dgm:t>
    </dgm:pt>
    <dgm:pt modelId="{76D18D52-C7E1-455C-91BF-45BC8923001E}" type="parTrans" cxnId="{6490171E-4CB0-4910-8404-FD6B67498608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8AD50559-340C-490F-A2E1-C3F1705DD288}" type="sibTrans" cxnId="{6490171E-4CB0-4910-8404-FD6B67498608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9BB55777-5539-4579-B076-09C34D711223}" type="pres">
      <dgm:prSet presAssocID="{27563B84-8A7C-4B33-8C43-CBFBEAF1DC7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CFF6BC-FEBD-4CC0-858D-18FAD53D0C0A}" type="pres">
      <dgm:prSet presAssocID="{27563B84-8A7C-4B33-8C43-CBFBEAF1DC72}" presName="ribbon" presStyleLbl="node1" presStyleIdx="0" presStyleCnt="1" custScaleY="154226" custLinFactNeighborX="1001" custLinFactNeighborY="-377"/>
      <dgm:spPr>
        <a:solidFill>
          <a:schemeClr val="accent1">
            <a:lumMod val="40000"/>
            <a:lumOff val="60000"/>
          </a:schemeClr>
        </a:solidFill>
      </dgm:spPr>
    </dgm:pt>
    <dgm:pt modelId="{8A90D046-FF45-44B1-BA83-7CBFFEA2D503}" type="pres">
      <dgm:prSet presAssocID="{27563B84-8A7C-4B33-8C43-CBFBEAF1DC72}" presName="leftArrowText" presStyleLbl="node1" presStyleIdx="0" presStyleCnt="1" custScaleX="108330" custScaleY="115436" custLinFactNeighborX="4704" custLinFactNeighborY="-94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E4437-5435-47C5-B4E0-BD4E3F399B07}" type="pres">
      <dgm:prSet presAssocID="{27563B84-8A7C-4B33-8C43-CBFBEAF1DC72}" presName="rightArrowText" presStyleLbl="node1" presStyleIdx="0" presStyleCnt="1" custLinFactNeighborX="2366" custLinFactNeighborY="117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E0B4C6-16FF-4FF5-BE05-EA6FBBDE0A39}" type="presOf" srcId="{EEE31C07-B95B-4BD2-9F3E-EB9D51AAECB6}" destId="{5C7E4437-5435-47C5-B4E0-BD4E3F399B07}" srcOrd="0" destOrd="0" presId="urn:microsoft.com/office/officeart/2005/8/layout/arrow6"/>
    <dgm:cxn modelId="{F3A5C9B7-82B9-4A29-9F39-2BC1B1228DB8}" srcId="{7A67D913-D84A-41C0-9486-5C7CF3A96A15}" destId="{E9D2948A-FF74-4697-AE6E-215B946E2789}" srcOrd="0" destOrd="0" parTransId="{704106D0-1084-497F-A104-7D53D0B238A5}" sibTransId="{E01A25BA-FB64-4DD8-893A-9054AA204B20}"/>
    <dgm:cxn modelId="{7271FAA9-D399-4FD8-85E2-AFEFAC74EBDE}" srcId="{27563B84-8A7C-4B33-8C43-CBFBEAF1DC72}" destId="{82D06816-F888-472D-B568-B8CD18C34861}" srcOrd="0" destOrd="0" parTransId="{EBE4FBF7-DDB1-44D6-81BB-91FD52B93D1C}" sibTransId="{29DCE019-D690-456E-B8E8-540C55A52B46}"/>
    <dgm:cxn modelId="{6490171E-4CB0-4910-8404-FD6B67498608}" srcId="{27563B84-8A7C-4B33-8C43-CBFBEAF1DC72}" destId="{BB758033-01AE-43D9-9B9C-D99445404786}" srcOrd="4" destOrd="0" parTransId="{76D18D52-C7E1-455C-91BF-45BC8923001E}" sibTransId="{8AD50559-340C-490F-A2E1-C3F1705DD288}"/>
    <dgm:cxn modelId="{F76CB23D-AC35-4A91-8375-0B7CEB277D58}" srcId="{27563B84-8A7C-4B33-8C43-CBFBEAF1DC72}" destId="{EEE31C07-B95B-4BD2-9F3E-EB9D51AAECB6}" srcOrd="1" destOrd="0" parTransId="{0F63FBC9-C3CC-4CC7-8140-9DB38AE4D907}" sibTransId="{8D426701-A090-43F5-AAF0-079EC46B27D3}"/>
    <dgm:cxn modelId="{399C8E3F-4063-4382-BB56-B5745918ED56}" srcId="{27563B84-8A7C-4B33-8C43-CBFBEAF1DC72}" destId="{7A67D913-D84A-41C0-9486-5C7CF3A96A15}" srcOrd="2" destOrd="0" parTransId="{E368E7B2-3B76-432F-A260-22EEADEBFD05}" sibTransId="{91EAAA3B-D6BE-45F6-9211-957074AB81E8}"/>
    <dgm:cxn modelId="{2B738BC7-73A2-4B50-A1C9-9412E890F13C}" type="presOf" srcId="{82D06816-F888-472D-B568-B8CD18C34861}" destId="{8A90D046-FF45-44B1-BA83-7CBFFEA2D503}" srcOrd="0" destOrd="0" presId="urn:microsoft.com/office/officeart/2005/8/layout/arrow6"/>
    <dgm:cxn modelId="{26204EA7-DA1E-45C1-8C62-344F2539B06D}" srcId="{27563B84-8A7C-4B33-8C43-CBFBEAF1DC72}" destId="{12829B8C-9093-45A5-A490-145A907EB527}" srcOrd="3" destOrd="0" parTransId="{406D9064-D33A-486E-95AD-CB652C7AEEF7}" sibTransId="{12F4541C-E2FF-4176-BD8B-BF6C69965FF0}"/>
    <dgm:cxn modelId="{748109CD-D283-4E14-B8C6-73DBA27C3475}" type="presOf" srcId="{27563B84-8A7C-4B33-8C43-CBFBEAF1DC72}" destId="{9BB55777-5539-4579-B076-09C34D711223}" srcOrd="0" destOrd="0" presId="urn:microsoft.com/office/officeart/2005/8/layout/arrow6"/>
    <dgm:cxn modelId="{546BAB14-465A-4C44-B727-DF49A0B92C97}" type="presParOf" srcId="{9BB55777-5539-4579-B076-09C34D711223}" destId="{DECFF6BC-FEBD-4CC0-858D-18FAD53D0C0A}" srcOrd="0" destOrd="0" presId="urn:microsoft.com/office/officeart/2005/8/layout/arrow6"/>
    <dgm:cxn modelId="{165F8A7A-7D21-4113-932C-80ABE79200FD}" type="presParOf" srcId="{9BB55777-5539-4579-B076-09C34D711223}" destId="{8A90D046-FF45-44B1-BA83-7CBFFEA2D503}" srcOrd="1" destOrd="0" presId="urn:microsoft.com/office/officeart/2005/8/layout/arrow6"/>
    <dgm:cxn modelId="{E68512B3-47C5-4F50-BFC8-2CFC412A9BDC}" type="presParOf" srcId="{9BB55777-5539-4579-B076-09C34D711223}" destId="{5C7E4437-5435-47C5-B4E0-BD4E3F399B0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A4576E-FDE5-4FA1-8A15-035A7E5EFDED}">
      <dsp:nvSpPr>
        <dsp:cNvPr id="0" name=""/>
        <dsp:cNvSpPr/>
      </dsp:nvSpPr>
      <dsp:spPr>
        <a:xfrm>
          <a:off x="2781" y="175603"/>
          <a:ext cx="590668" cy="1407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781" y="175603"/>
        <a:ext cx="590668" cy="1407357"/>
      </dsp:txXfrm>
    </dsp:sp>
    <dsp:sp modelId="{30E65345-E4BF-4FC2-8BC4-3CE9E6EF0B11}">
      <dsp:nvSpPr>
        <dsp:cNvPr id="0" name=""/>
        <dsp:cNvSpPr/>
      </dsp:nvSpPr>
      <dsp:spPr>
        <a:xfrm>
          <a:off x="136058" y="189293"/>
          <a:ext cx="8320631" cy="137997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Arial" pitchFamily="34" charset="0"/>
              <a:cs typeface="Arial" pitchFamily="34" charset="0"/>
            </a:rPr>
            <a:t>более 70% всей образовательной деятельности реализуется на местном уровне;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136058" y="189293"/>
        <a:ext cx="8320631" cy="1379978"/>
      </dsp:txXfrm>
    </dsp:sp>
    <dsp:sp modelId="{1732A35E-8D3F-4F62-86FC-0C5BE68F01F6}">
      <dsp:nvSpPr>
        <dsp:cNvPr id="0" name=""/>
        <dsp:cNvSpPr/>
      </dsp:nvSpPr>
      <dsp:spPr>
        <a:xfrm>
          <a:off x="2781" y="1779991"/>
          <a:ext cx="531277" cy="1407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781" y="1779991"/>
        <a:ext cx="531277" cy="1407357"/>
      </dsp:txXfrm>
    </dsp:sp>
    <dsp:sp modelId="{C88C6844-5394-4B4B-88BB-C5822EBD282A}">
      <dsp:nvSpPr>
        <dsp:cNvPr id="0" name=""/>
        <dsp:cNvSpPr/>
      </dsp:nvSpPr>
      <dsp:spPr>
        <a:xfrm>
          <a:off x="76667" y="1785294"/>
          <a:ext cx="8244470" cy="139675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одна из приоритетных задач муниципальных органов власти – решение проблем бюджетного финансирования расходов, возникающих в процессе оказания образовательных услуг;</a:t>
          </a:r>
          <a:endParaRPr lang="ru-RU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6667" y="1785294"/>
        <a:ext cx="8244470" cy="1396752"/>
      </dsp:txXfrm>
    </dsp:sp>
    <dsp:sp modelId="{A1756D36-400E-41ED-AB2A-A83C2BB12110}">
      <dsp:nvSpPr>
        <dsp:cNvPr id="0" name=""/>
        <dsp:cNvSpPr/>
      </dsp:nvSpPr>
      <dsp:spPr>
        <a:xfrm>
          <a:off x="2781" y="3399285"/>
          <a:ext cx="501758" cy="1407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781" y="3399285"/>
        <a:ext cx="501758" cy="1407357"/>
      </dsp:txXfrm>
    </dsp:sp>
    <dsp:sp modelId="{B9202148-054E-4DBE-A9FD-9410EC002DF0}">
      <dsp:nvSpPr>
        <dsp:cNvPr id="0" name=""/>
        <dsp:cNvSpPr/>
      </dsp:nvSpPr>
      <dsp:spPr>
        <a:xfrm>
          <a:off x="47148" y="3384379"/>
          <a:ext cx="8457358" cy="143716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Arial" pitchFamily="34" charset="0"/>
              <a:cs typeface="Arial" pitchFamily="34" charset="0"/>
            </a:rPr>
            <a:t>необходимость формирования современного механизма планирования и определения эффективности расходов местного бюджета на развитие образования.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47148" y="3384379"/>
        <a:ext cx="8457358" cy="14371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98A0F9-6A6A-487C-89E1-F89BB2798FFB}">
      <dsp:nvSpPr>
        <dsp:cNvPr id="0" name=""/>
        <dsp:cNvSpPr/>
      </dsp:nvSpPr>
      <dsp:spPr>
        <a:xfrm>
          <a:off x="0" y="1218"/>
          <a:ext cx="8229600" cy="150477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Объект исследования: 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</a:rPr>
            <a:t>образовательные учреждения муниципального образования Пушкинский район Московской области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0" y="1218"/>
        <a:ext cx="8229600" cy="1504775"/>
      </dsp:txXfrm>
    </dsp:sp>
    <dsp:sp modelId="{A50B2EE8-1F2A-4881-87E7-CC62E9457060}">
      <dsp:nvSpPr>
        <dsp:cNvPr id="0" name=""/>
        <dsp:cNvSpPr/>
      </dsp:nvSpPr>
      <dsp:spPr>
        <a:xfrm>
          <a:off x="0" y="1518340"/>
          <a:ext cx="8229600" cy="150477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Предмет исследования: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 </a:t>
          </a:r>
          <a:r>
            <a:rPr lang="ru-RU" sz="2200" b="1" i="1" kern="1200" dirty="0" smtClean="0">
              <a:solidFill>
                <a:schemeClr val="tx1"/>
              </a:solidFill>
            </a:rPr>
            <a:t>механизм расходования средств бюджета на сферу образования на примере муниципального образования Пушкинский район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0" y="1518340"/>
        <a:ext cx="8229600" cy="15047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262490-521F-4F27-87C9-82597E333DC6}">
      <dsp:nvSpPr>
        <dsp:cNvPr id="0" name=""/>
        <dsp:cNvSpPr/>
      </dsp:nvSpPr>
      <dsp:spPr>
        <a:xfrm>
          <a:off x="0" y="599136"/>
          <a:ext cx="856895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280945-6FF2-4DFB-93D4-08351F456AAA}">
      <dsp:nvSpPr>
        <dsp:cNvPr id="0" name=""/>
        <dsp:cNvSpPr/>
      </dsp:nvSpPr>
      <dsp:spPr>
        <a:xfrm>
          <a:off x="407945" y="53373"/>
          <a:ext cx="8158906" cy="72288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определить роль местных бюджетов в расходовании бюджетных средств на сферу образования;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07945" y="53373"/>
        <a:ext cx="8158906" cy="722883"/>
      </dsp:txXfrm>
    </dsp:sp>
    <dsp:sp modelId="{4D0250FD-3A47-4501-8127-54F08F088EE5}">
      <dsp:nvSpPr>
        <dsp:cNvPr id="0" name=""/>
        <dsp:cNvSpPr/>
      </dsp:nvSpPr>
      <dsp:spPr>
        <a:xfrm>
          <a:off x="0" y="1433001"/>
          <a:ext cx="856895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797F2B-D6FF-4362-8655-2920677058E3}">
      <dsp:nvSpPr>
        <dsp:cNvPr id="0" name=""/>
        <dsp:cNvSpPr/>
      </dsp:nvSpPr>
      <dsp:spPr>
        <a:xfrm>
          <a:off x="407945" y="966336"/>
          <a:ext cx="8158906" cy="64378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изучить организацию финансового обеспечения сферы образования;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07945" y="966336"/>
        <a:ext cx="8158906" cy="643785"/>
      </dsp:txXfrm>
    </dsp:sp>
    <dsp:sp modelId="{F1951480-29B0-4449-9020-D7D4D955C584}">
      <dsp:nvSpPr>
        <dsp:cNvPr id="0" name=""/>
        <dsp:cNvSpPr/>
      </dsp:nvSpPr>
      <dsp:spPr>
        <a:xfrm>
          <a:off x="0" y="2631269"/>
          <a:ext cx="856895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3BB62-39AD-44D6-9932-9D29B785B08C}">
      <dsp:nvSpPr>
        <dsp:cNvPr id="0" name=""/>
        <dsp:cNvSpPr/>
      </dsp:nvSpPr>
      <dsp:spPr>
        <a:xfrm>
          <a:off x="407945" y="1800201"/>
          <a:ext cx="8158906" cy="100818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рассмотреть разграничение расходных полномочий в сфере образования между уровнями бюджетной системы Российской Федерации;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07945" y="1800201"/>
        <a:ext cx="8158906" cy="1008188"/>
      </dsp:txXfrm>
    </dsp:sp>
    <dsp:sp modelId="{FDDFF740-6D66-4126-AF35-E22B6DD8FD46}">
      <dsp:nvSpPr>
        <dsp:cNvPr id="0" name=""/>
        <dsp:cNvSpPr/>
      </dsp:nvSpPr>
      <dsp:spPr>
        <a:xfrm>
          <a:off x="0" y="3706117"/>
          <a:ext cx="856895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A9127-79FD-4F38-B21D-2A790B68E262}">
      <dsp:nvSpPr>
        <dsp:cNvPr id="0" name=""/>
        <dsp:cNvSpPr/>
      </dsp:nvSpPr>
      <dsp:spPr>
        <a:xfrm>
          <a:off x="407945" y="2998469"/>
          <a:ext cx="8158906" cy="88476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проанализировать систему расходования бюджетных средств на развитие  сферы образования в муниципальном образовании на примере Пушкинского муниципального района;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07945" y="2998469"/>
        <a:ext cx="8158906" cy="884767"/>
      </dsp:txXfrm>
    </dsp:sp>
    <dsp:sp modelId="{58E66F3B-0AB9-4254-AD58-72C517DE019E}">
      <dsp:nvSpPr>
        <dsp:cNvPr id="0" name=""/>
        <dsp:cNvSpPr/>
      </dsp:nvSpPr>
      <dsp:spPr>
        <a:xfrm>
          <a:off x="0" y="4743606"/>
          <a:ext cx="856895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AAAE6-3185-4373-B08F-E3FF508C38E2}">
      <dsp:nvSpPr>
        <dsp:cNvPr id="0" name=""/>
        <dsp:cNvSpPr/>
      </dsp:nvSpPr>
      <dsp:spPr>
        <a:xfrm>
          <a:off x="407945" y="4073317"/>
          <a:ext cx="8158906" cy="84740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охарактеризовать финансовое обеспечение реализации национального проекта «Образование» на примере Пушкинского муниципального района;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07945" y="4073317"/>
        <a:ext cx="8158906" cy="847409"/>
      </dsp:txXfrm>
    </dsp:sp>
    <dsp:sp modelId="{7995F86E-BC97-4E88-91C3-4FAF3462907D}">
      <dsp:nvSpPr>
        <dsp:cNvPr id="0" name=""/>
        <dsp:cNvSpPr/>
      </dsp:nvSpPr>
      <dsp:spPr>
        <a:xfrm>
          <a:off x="0" y="5809530"/>
          <a:ext cx="856895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05238-FE45-4D05-9C28-81E9CDBDD525}">
      <dsp:nvSpPr>
        <dsp:cNvPr id="0" name=""/>
        <dsp:cNvSpPr/>
      </dsp:nvSpPr>
      <dsp:spPr>
        <a:xfrm>
          <a:off x="407945" y="5110806"/>
          <a:ext cx="8158906" cy="87584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выработать предложения по совершенствованию механизма расходования бюджетных средств на сферу образования в муниципальном образовании Пушкинский муниципальный район.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07945" y="5110806"/>
        <a:ext cx="8158906" cy="87584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50E726-F35B-4E54-8B28-E666D3EF5942}">
      <dsp:nvSpPr>
        <dsp:cNvPr id="0" name=""/>
        <dsp:cNvSpPr/>
      </dsp:nvSpPr>
      <dsp:spPr>
        <a:xfrm rot="10800000">
          <a:off x="-1" y="87148"/>
          <a:ext cx="9144003" cy="1878627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423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Важную роль в обеспечении получения бесплатного образования должно играть создание устойчивой и эффективной системы финансирования образовательных учреждений</a:t>
          </a:r>
          <a:endParaRPr lang="ru-RU" sz="2300" kern="1200" dirty="0">
            <a:solidFill>
              <a:schemeClr val="tx1"/>
            </a:solidFill>
          </a:endParaRPr>
        </a:p>
      </dsp:txBody>
      <dsp:txXfrm rot="10800000">
        <a:off x="-1" y="87148"/>
        <a:ext cx="9144003" cy="1878627"/>
      </dsp:txXfrm>
    </dsp:sp>
    <dsp:sp modelId="{51184639-34CC-4484-98A6-48D4A6E1E80B}">
      <dsp:nvSpPr>
        <dsp:cNvPr id="0" name=""/>
        <dsp:cNvSpPr/>
      </dsp:nvSpPr>
      <dsp:spPr>
        <a:xfrm>
          <a:off x="0" y="87993"/>
          <a:ext cx="1372187" cy="18786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06785-06EF-494E-AF77-37844119A2E2}">
      <dsp:nvSpPr>
        <dsp:cNvPr id="0" name=""/>
        <dsp:cNvSpPr/>
      </dsp:nvSpPr>
      <dsp:spPr>
        <a:xfrm rot="10800000">
          <a:off x="-1" y="2441852"/>
          <a:ext cx="9144003" cy="1878627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423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Повышение эффективности общеобразовательной услуги является важнейшим фактором социально-экономического развития страны</a:t>
          </a:r>
          <a:endParaRPr lang="ru-RU" sz="2300" kern="1200" dirty="0">
            <a:solidFill>
              <a:schemeClr val="tx1"/>
            </a:solidFill>
          </a:endParaRPr>
        </a:p>
      </dsp:txBody>
      <dsp:txXfrm rot="10800000">
        <a:off x="-1" y="2441852"/>
        <a:ext cx="9144003" cy="1878627"/>
      </dsp:txXfrm>
    </dsp:sp>
    <dsp:sp modelId="{65EECCAE-56E1-4F21-A2D4-53A13C09E244}">
      <dsp:nvSpPr>
        <dsp:cNvPr id="0" name=""/>
        <dsp:cNvSpPr/>
      </dsp:nvSpPr>
      <dsp:spPr>
        <a:xfrm>
          <a:off x="0" y="2441852"/>
          <a:ext cx="1383759" cy="18786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63591B-18B1-49D5-A865-30DED1F37608}">
      <dsp:nvSpPr>
        <dsp:cNvPr id="0" name=""/>
        <dsp:cNvSpPr/>
      </dsp:nvSpPr>
      <dsp:spPr>
        <a:xfrm rot="16200000">
          <a:off x="825047" y="-825047"/>
          <a:ext cx="2392697" cy="4042792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ежегодное недофинансирование сферы образования по сравнению с плановыми показателями;</a:t>
          </a:r>
          <a:endParaRPr lang="ru-RU" sz="2000" b="1" kern="1200" dirty="0">
            <a:solidFill>
              <a:schemeClr val="tx1"/>
            </a:solidFill>
          </a:endParaRPr>
        </a:p>
      </dsp:txBody>
      <dsp:txXfrm rot="16200000">
        <a:off x="1124134" y="-1124134"/>
        <a:ext cx="1794523" cy="4042792"/>
      </dsp:txXfrm>
    </dsp:sp>
    <dsp:sp modelId="{1959CDDA-31AA-4CB0-BD75-0854856941F2}">
      <dsp:nvSpPr>
        <dsp:cNvPr id="0" name=""/>
        <dsp:cNvSpPr/>
      </dsp:nvSpPr>
      <dsp:spPr>
        <a:xfrm>
          <a:off x="4042792" y="0"/>
          <a:ext cx="4042792" cy="2392697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отсутствие гибкости, неэффективность принятого сметного порядка бюджетного финансирования образовательных учреждений; </a:t>
          </a:r>
        </a:p>
      </dsp:txBody>
      <dsp:txXfrm>
        <a:off x="4042792" y="0"/>
        <a:ext cx="4042792" cy="1794523"/>
      </dsp:txXfrm>
    </dsp:sp>
    <dsp:sp modelId="{71160188-2B0B-4020-AE1B-F53A97708B14}">
      <dsp:nvSpPr>
        <dsp:cNvPr id="0" name=""/>
        <dsp:cNvSpPr/>
      </dsp:nvSpPr>
      <dsp:spPr>
        <a:xfrm rot="10800000">
          <a:off x="0" y="2392697"/>
          <a:ext cx="4042792" cy="2392697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недостаточное использование всех возможных ресурсов для привлечения дополнительного финансирования и стимулирование частного сектора образовательных услуг;</a:t>
          </a:r>
        </a:p>
      </dsp:txBody>
      <dsp:txXfrm rot="10800000">
        <a:off x="0" y="2990871"/>
        <a:ext cx="4042792" cy="1794523"/>
      </dsp:txXfrm>
    </dsp:sp>
    <dsp:sp modelId="{CBD07155-DAF3-49E1-B376-6CBC9194F278}">
      <dsp:nvSpPr>
        <dsp:cNvPr id="0" name=""/>
        <dsp:cNvSpPr/>
      </dsp:nvSpPr>
      <dsp:spPr>
        <a:xfrm rot="5400000">
          <a:off x="4867839" y="1567650"/>
          <a:ext cx="2392697" cy="4042792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 ненадлежащее обеспечение эффективности и прозрачности механизма использования бюджетных средств и др.</a:t>
          </a:r>
        </a:p>
      </dsp:txBody>
      <dsp:txXfrm rot="5400000">
        <a:off x="5166926" y="1866737"/>
        <a:ext cx="1794523" cy="4042792"/>
      </dsp:txXfrm>
    </dsp:sp>
    <dsp:sp modelId="{4BE1ED8B-9F89-4AFE-91D1-424B78959024}">
      <dsp:nvSpPr>
        <dsp:cNvPr id="0" name=""/>
        <dsp:cNvSpPr/>
      </dsp:nvSpPr>
      <dsp:spPr>
        <a:xfrm>
          <a:off x="2263935" y="1656183"/>
          <a:ext cx="3678900" cy="132901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Основные недостатки механизма расходования бюджетных средств в отрасли «Образование»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263935" y="1656183"/>
        <a:ext cx="3678900" cy="132901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5DA448-6D8D-413A-97EB-663660220488}">
      <dsp:nvSpPr>
        <dsp:cNvPr id="0" name=""/>
        <dsp:cNvSpPr/>
      </dsp:nvSpPr>
      <dsp:spPr>
        <a:xfrm>
          <a:off x="1026918" y="0"/>
          <a:ext cx="2408126" cy="2200849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Преобразование в автономные учреждения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026918" y="0"/>
        <a:ext cx="2408126" cy="2200849"/>
      </dsp:txXfrm>
    </dsp:sp>
    <dsp:sp modelId="{C13A5B51-5F2E-417D-B371-F8B29B78D455}">
      <dsp:nvSpPr>
        <dsp:cNvPr id="0" name=""/>
        <dsp:cNvSpPr/>
      </dsp:nvSpPr>
      <dsp:spPr>
        <a:xfrm>
          <a:off x="3556493" y="464185"/>
          <a:ext cx="1276492" cy="1276492"/>
        </a:xfrm>
        <a:prstGeom prst="mathEqual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>
            <a:solidFill>
              <a:schemeClr val="tx1"/>
            </a:solidFill>
          </a:endParaRPr>
        </a:p>
      </dsp:txBody>
      <dsp:txXfrm>
        <a:off x="3556493" y="464185"/>
        <a:ext cx="1276492" cy="1276492"/>
      </dsp:txXfrm>
    </dsp:sp>
    <dsp:sp modelId="{671DD5E4-35FC-4498-96B9-EC2AD3C9AEE0}">
      <dsp:nvSpPr>
        <dsp:cNvPr id="0" name=""/>
        <dsp:cNvSpPr/>
      </dsp:nvSpPr>
      <dsp:spPr>
        <a:xfrm>
          <a:off x="5011695" y="2007"/>
          <a:ext cx="2443581" cy="2200849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Переход от финансирования учреждения по смете к финансированию оказания образовательных услуг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011695" y="2007"/>
        <a:ext cx="2443581" cy="220084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A18948-2EB9-43D6-88E5-B73218A34339}">
      <dsp:nvSpPr>
        <dsp:cNvPr id="0" name=""/>
        <dsp:cNvSpPr/>
      </dsp:nvSpPr>
      <dsp:spPr>
        <a:xfrm>
          <a:off x="179707" y="64748"/>
          <a:ext cx="2867180" cy="57971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 smtClean="0">
              <a:solidFill>
                <a:schemeClr val="tx1"/>
              </a:solidFill>
            </a:rPr>
            <a:t>Экономическая сущность БОР</a:t>
          </a:r>
          <a:endParaRPr lang="ru-RU" sz="1800" b="0" i="0" kern="1200" baseline="0" dirty="0">
            <a:solidFill>
              <a:schemeClr val="tx1"/>
            </a:solidFill>
          </a:endParaRPr>
        </a:p>
      </dsp:txBody>
      <dsp:txXfrm>
        <a:off x="179707" y="64748"/>
        <a:ext cx="2867180" cy="579715"/>
      </dsp:txXfrm>
    </dsp:sp>
    <dsp:sp modelId="{9009BA21-7884-4BDE-83F2-1592BB1916F2}">
      <dsp:nvSpPr>
        <dsp:cNvPr id="0" name=""/>
        <dsp:cNvSpPr/>
      </dsp:nvSpPr>
      <dsp:spPr>
        <a:xfrm flipV="1">
          <a:off x="1043608" y="720080"/>
          <a:ext cx="1030484" cy="405194"/>
        </a:xfrm>
        <a:prstGeom prst="mathEqual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>
            <a:solidFill>
              <a:schemeClr val="tx1"/>
            </a:solidFill>
          </a:endParaRPr>
        </a:p>
      </dsp:txBody>
      <dsp:txXfrm flipV="1">
        <a:off x="1043608" y="720080"/>
        <a:ext cx="1030484" cy="405194"/>
      </dsp:txXfrm>
    </dsp:sp>
    <dsp:sp modelId="{A7D65BC9-9262-49E6-91C0-BCBFE5A7B5CD}">
      <dsp:nvSpPr>
        <dsp:cNvPr id="0" name=""/>
        <dsp:cNvSpPr/>
      </dsp:nvSpPr>
      <dsp:spPr>
        <a:xfrm>
          <a:off x="179513" y="1152128"/>
          <a:ext cx="2914337" cy="100640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0" kern="1200" baseline="0" dirty="0" smtClean="0">
            <a:solidFill>
              <a:schemeClr val="tx1"/>
            </a:solidFill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kern="1200" baseline="0" dirty="0" smtClean="0">
              <a:solidFill>
                <a:schemeClr val="tx1"/>
              </a:solidFill>
            </a:rPr>
            <a:t>«каждый бюджетный рубль должен давать социально-экономическую отдачу»</a:t>
          </a:r>
          <a:endParaRPr lang="ru-RU" sz="1600" b="0" i="0" kern="1200" baseline="0" dirty="0" smtClean="0">
            <a:solidFill>
              <a:schemeClr val="tx1"/>
            </a:solidFill>
          </a:endParaRP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0" i="0" kern="1200" baseline="0" dirty="0">
            <a:solidFill>
              <a:schemeClr val="tx1"/>
            </a:solidFill>
          </a:endParaRPr>
        </a:p>
      </dsp:txBody>
      <dsp:txXfrm>
        <a:off x="179513" y="1152128"/>
        <a:ext cx="2914337" cy="100640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CFF6BC-FEBD-4CC0-858D-18FAD53D0C0A}">
      <dsp:nvSpPr>
        <dsp:cNvPr id="0" name=""/>
        <dsp:cNvSpPr/>
      </dsp:nvSpPr>
      <dsp:spPr>
        <a:xfrm>
          <a:off x="0" y="-239407"/>
          <a:ext cx="8363272" cy="5159335"/>
        </a:xfrm>
        <a:prstGeom prst="leftRightRibb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0D046-FF45-44B1-BA83-7CBFFEA2D503}">
      <dsp:nvSpPr>
        <dsp:cNvPr id="0" name=""/>
        <dsp:cNvSpPr/>
      </dsp:nvSpPr>
      <dsp:spPr>
        <a:xfrm>
          <a:off x="1018468" y="972108"/>
          <a:ext cx="2989777" cy="189222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/>
              </a:solidFill>
            </a:rPr>
            <a:t>даст возможность </a:t>
          </a:r>
          <a:r>
            <a:rPr lang="ru-RU" sz="2000" b="1" kern="1200" dirty="0" smtClean="0">
              <a:solidFill>
                <a:schemeClr val="tx1"/>
              </a:solidFill>
            </a:rPr>
            <a:t>содействовать повышению качества предоставляемых услуг, если у потребителя сохраняется реальный выбор образовательного учреждения;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018468" y="972108"/>
        <a:ext cx="2989777" cy="1892228"/>
      </dsp:txXfrm>
    </dsp:sp>
    <dsp:sp modelId="{5C7E4437-5435-47C5-B4E0-BD4E3F399B07}">
      <dsp:nvSpPr>
        <dsp:cNvPr id="0" name=""/>
        <dsp:cNvSpPr/>
      </dsp:nvSpPr>
      <dsp:spPr>
        <a:xfrm>
          <a:off x="4258807" y="1980218"/>
          <a:ext cx="3261676" cy="16392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позволит обеспечить социальную справедливость при распределении бюджетных средств, добиться их концентрации в наиболее эффективно действующих учебных заведений.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258807" y="1980218"/>
        <a:ext cx="3261676" cy="1639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0.36164</cdr:x>
      <cdr:y>0.32653</cdr:y>
    </cdr:from>
    <cdr:to>
      <cdr:x>0.36164</cdr:x>
      <cdr:y>0.45986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flipV="1">
          <a:off x="1835696" y="1152128"/>
          <a:ext cx="0" cy="470452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434479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Тринадцатый Российский Муниципальный Форум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4869160"/>
            <a:ext cx="4427984" cy="1556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Выполнен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Научный руководитель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к.э.н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., доцент, </a:t>
            </a:r>
          </a:p>
          <a:p>
            <a:pPr algn="just"/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Клейнхоф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Инесса 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Андрисовна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1844824"/>
            <a:ext cx="9144000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«Совершенствование механизма расходования бюджетных средств на развитие образования в муниципальном образовании»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19672" y="6525344"/>
            <a:ext cx="5580112" cy="3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Москва 2013 г.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220072" y="4869160"/>
            <a:ext cx="3923928" cy="1556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Ипатовой Ксенией Александровной</a:t>
            </a:r>
          </a:p>
          <a:p>
            <a:pPr algn="just"/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Клейнхоф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Инесса </a:t>
            </a: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Андрисовна</a:t>
            </a:r>
            <a:endParaRPr lang="ru-RU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i="1" dirty="0" smtClean="0"/>
              <a:t>2. Преобразования в  новые организационно-правовые формы как автономные учреждения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3816424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Согласно п. 1 ст. 78.1 БК РФ автономным учреждениям могут предоставляться субсидии на иные цели, помимо выполнения задания учредителя.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Вправе оказывать услуги и выполнять работы на платной основе – в соответствии с основными видами деятельности, утвержденными в уставе.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Самостоятельно планировать свой бюджет.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Возможность иметь собственные средства, не зачисляемые в бюджет, и самостоятельность в распределение всех доходов и в использовании средств, полученных за счет внебюджетных источников.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Отмену субсидиарной ответственности, характерной для образовательных  учреждений.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Автономное образовательное учреждение вправе открывать бюджетные и внебюджетные счета в коммерческих банках, осуществлять заимствования, приобретать акции.</a:t>
            </a:r>
          </a:p>
          <a:p>
            <a:endParaRPr lang="ru-RU" dirty="0"/>
          </a:p>
        </p:txBody>
      </p:sp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395536" y="4653136"/>
          <a:ext cx="8424936" cy="220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06090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ru-RU" sz="2700" b="1" i="1" dirty="0" smtClean="0"/>
              <a:t>3. Привлечение частного сектора к предоставлению дошкольных образовательных услуг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908720"/>
            <a:ext cx="9324528" cy="594928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1800" dirty="0" smtClean="0"/>
              <a:t>		</a:t>
            </a:r>
            <a:r>
              <a:rPr lang="ru-RU" sz="2900" dirty="0" smtClean="0"/>
              <a:t>В настоящее время доля частного сектора в дошкольном образовании в Пушкинском муниципальном районе менее 1%. </a:t>
            </a:r>
          </a:p>
          <a:p>
            <a:pPr algn="just">
              <a:buNone/>
            </a:pPr>
            <a:r>
              <a:rPr lang="ru-RU" sz="2600" dirty="0" smtClean="0"/>
              <a:t>		</a:t>
            </a:r>
            <a:r>
              <a:rPr lang="ru-RU" sz="2900" dirty="0" smtClean="0"/>
              <a:t>Это связано со следующими трудностями: </a:t>
            </a:r>
          </a:p>
          <a:p>
            <a:pPr algn="just">
              <a:buNone/>
            </a:pPr>
            <a:r>
              <a:rPr lang="ru-RU" sz="2900" dirty="0" smtClean="0"/>
              <a:t>	•с получением в аренду помещений; </a:t>
            </a:r>
          </a:p>
          <a:p>
            <a:pPr algn="just">
              <a:buNone/>
            </a:pPr>
            <a:r>
              <a:rPr lang="ru-RU" sz="2900" dirty="0" smtClean="0"/>
              <a:t>	•с финансированием – отсутствует нормативно-правовая база по финансированию частных учреждений из бюджета по нормативу в расчете на одного воспитанника, обучающегося, имеющего льготную категорию</a:t>
            </a:r>
            <a:r>
              <a:rPr lang="ru-RU" sz="2900" b="1" dirty="0" smtClean="0"/>
              <a:t>. </a:t>
            </a:r>
            <a:endParaRPr lang="ru-RU" sz="2900" dirty="0" smtClean="0"/>
          </a:p>
          <a:p>
            <a:pPr algn="just">
              <a:buNone/>
            </a:pPr>
            <a:r>
              <a:rPr lang="ru-RU" sz="2600" dirty="0" smtClean="0"/>
              <a:t>		</a:t>
            </a:r>
            <a:r>
              <a:rPr lang="ru-RU" sz="2900" dirty="0" smtClean="0"/>
              <a:t>В дошкольном образовании </a:t>
            </a:r>
            <a:r>
              <a:rPr lang="ru-RU" sz="2900" b="1" dirty="0" smtClean="0"/>
              <a:t>предлагается принять следующий нормативно-правовой акт</a:t>
            </a:r>
            <a:r>
              <a:rPr lang="ru-RU" sz="2900" dirty="0" smtClean="0"/>
              <a:t>: </a:t>
            </a:r>
          </a:p>
          <a:p>
            <a:pPr algn="just">
              <a:buNone/>
            </a:pPr>
            <a:r>
              <a:rPr lang="ru-RU" sz="2900" dirty="0" smtClean="0"/>
              <a:t>	</a:t>
            </a:r>
            <a:r>
              <a:rPr lang="ru-RU" sz="2900" b="1" u="sng" dirty="0" smtClean="0"/>
              <a:t>Закон Московской области о предоставлении компенсации (субсидии) семьям, которые не имеют возможности получить государственную услугу общедоступного бесплатного дошкольного образования в государственных, муниципальных учреждениях, для реализации права на дошкольное образование в иных организациях. </a:t>
            </a:r>
            <a:endParaRPr lang="ru-RU" sz="2600" dirty="0" smtClean="0"/>
          </a:p>
          <a:p>
            <a:pPr algn="just">
              <a:buNone/>
            </a:pPr>
            <a:r>
              <a:rPr lang="ru-RU" sz="2600" dirty="0" smtClean="0"/>
              <a:t>	 	</a:t>
            </a:r>
            <a:r>
              <a:rPr lang="ru-RU" sz="2900" dirty="0" smtClean="0"/>
              <a:t>Закон должен предусматривать возможность перечисления данной компенсации (субсидии) на счет частного сектора, предоставляющего </a:t>
            </a:r>
          </a:p>
          <a:p>
            <a:pPr algn="just">
              <a:buNone/>
            </a:pPr>
            <a:r>
              <a:rPr lang="ru-RU" sz="2900" dirty="0" smtClean="0"/>
              <a:t>	                                            услугу дошкольного образования. </a:t>
            </a:r>
          </a:p>
          <a:p>
            <a:pPr algn="just">
              <a:buNone/>
            </a:pPr>
            <a:r>
              <a:rPr lang="ru-RU" sz="2800" dirty="0" smtClean="0"/>
              <a:t>	</a:t>
            </a:r>
          </a:p>
          <a:p>
            <a:pPr algn="just">
              <a:buNone/>
            </a:pPr>
            <a:endParaRPr lang="ru-RU" sz="3100" dirty="0" smtClean="0"/>
          </a:p>
          <a:p>
            <a:pPr algn="just">
              <a:buNone/>
            </a:pPr>
            <a:r>
              <a:rPr lang="ru-RU" sz="3100" dirty="0" smtClean="0"/>
              <a:t>		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139952" y="5517232"/>
            <a:ext cx="79208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5993904"/>
            <a:ext cx="9144000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          Введение </a:t>
            </a:r>
            <a:r>
              <a:rPr lang="ru-RU" sz="2000" b="1" dirty="0" smtClean="0">
                <a:solidFill>
                  <a:schemeClr val="tx1"/>
                </a:solidFill>
              </a:rPr>
              <a:t>«регионального сертификата на услугу дошкольного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                                                             образования»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img12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4653136"/>
            <a:ext cx="1691680" cy="22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1143000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ru-RU" sz="2700" b="1" i="1" dirty="0" smtClean="0"/>
              <a:t>4. Внедрение </a:t>
            </a:r>
            <a:r>
              <a:rPr lang="ru-RU" sz="2700" b="1" i="1" dirty="0" err="1" smtClean="0"/>
              <a:t>бюджетирования</a:t>
            </a:r>
            <a:r>
              <a:rPr lang="ru-RU" sz="2700" b="1" i="1" dirty="0" smtClean="0"/>
              <a:t>, ориентированного на результат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23320" y="980728"/>
            <a:ext cx="6120680" cy="22322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/>
              <a:t>	</a:t>
            </a:r>
            <a:r>
              <a:rPr lang="ru-RU" sz="2000" dirty="0" smtClean="0"/>
              <a:t>	</a:t>
            </a:r>
            <a:r>
              <a:rPr lang="ru-RU" sz="1800" dirty="0" smtClean="0"/>
              <a:t>  внедрения БОР:</a:t>
            </a:r>
          </a:p>
          <a:p>
            <a:pPr algn="just">
              <a:buNone/>
            </a:pPr>
            <a:r>
              <a:rPr lang="ru-RU" sz="1800" dirty="0" smtClean="0"/>
              <a:t>	 1) переход к многолетнему      бюджетному планированию с установлением четких правил изменения объема и структуры ассигнований и повышением предсказуемости объема ресурсов;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	</a:t>
            </a:r>
            <a:r>
              <a:rPr lang="ru-RU" sz="1800" dirty="0" smtClean="0"/>
              <a:t>2) достижение запланированных результатов деятельности. 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836712"/>
          <a:ext cx="684076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люс 5"/>
          <p:cNvSpPr/>
          <p:nvPr/>
        </p:nvSpPr>
        <p:spPr>
          <a:xfrm>
            <a:off x="3419872" y="836712"/>
            <a:ext cx="576064" cy="626368"/>
          </a:xfrm>
          <a:prstGeom prst="mathPlus">
            <a:avLst>
              <a:gd name="adj1" fmla="val 200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3717032"/>
            <a:ext cx="9144000" cy="3140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совершенствование бюджетного планирования с применением элементов программно-целевого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бюджетирования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позволит в будущем перейти на планирование бюджета на 3 года и обеспечить четкую взаимозависимость по формуле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«деньги – результат»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дополнительные деньги»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видоизменение</a:t>
            </a: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онтрольных мероприятий, охватывающих, </a:t>
            </a:r>
            <a:r>
              <a:rPr lang="ru-RU" dirty="0" smtClean="0"/>
              <a:t>помимо использования средств, фактические результаты,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 также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сделать акцент на внутренний контроль;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разработка и реализация ведомственных целевых программ в рамках сферы образования;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применение комплекса инструментов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бюджетирования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услугам;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проведение оценки бюджетных услуг, измеряя эффективность бюджетных расходов.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9512" y="3068960"/>
            <a:ext cx="8964488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Мероприятия, необходимые для внедрения БОР в Пушкинском районе: 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923928" y="3140968"/>
            <a:ext cx="86409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3140968"/>
            <a:ext cx="9144000" cy="0"/>
          </a:xfrm>
          <a:prstGeom prst="line">
            <a:avLst/>
          </a:prstGeom>
          <a:ln w="25400">
            <a:solidFill>
              <a:schemeClr val="tx2"/>
            </a:solidFill>
            <a:headEnd w="lg" len="med"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012160" y="1556792"/>
            <a:ext cx="1512168" cy="6340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Опросы, анкетирование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631832" y="1628800"/>
            <a:ext cx="1512168" cy="6340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err="1" smtClean="0">
                <a:latin typeface="+mj-lt"/>
                <a:ea typeface="+mj-ea"/>
                <a:cs typeface="+mj-cs"/>
              </a:rPr>
              <a:t>Фокус-группы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556792"/>
            <a:ext cx="1403648" cy="1008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Обсуждение через СМИ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331640" y="1628800"/>
            <a:ext cx="1584176" cy="6340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Встречи с населением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2996952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Необходимо создать условия</a:t>
            </a:r>
          </a:p>
          <a:p>
            <a:pPr algn="ctr"/>
            <a:r>
              <a:rPr lang="ru-RU" b="1" dirty="0" smtClean="0"/>
              <a:t>для участия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1484784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Участие жителей в процессе </a:t>
            </a:r>
          </a:p>
          <a:p>
            <a:pPr algn="ctr"/>
            <a:r>
              <a:rPr lang="ru-RU" b="1" dirty="0" smtClean="0"/>
              <a:t>определения приоритетов </a:t>
            </a:r>
          </a:p>
          <a:p>
            <a:pPr algn="ctr"/>
            <a:r>
              <a:rPr lang="ru-RU" b="1" dirty="0" smtClean="0"/>
              <a:t>развития в сфере образования,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5877273"/>
            <a:ext cx="3960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так и в оценке качества предоставляемых образовательных услуг в муниципальном образовании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Выводы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b="1" dirty="0" smtClean="0"/>
              <a:t>обозначена роль отрасли «Образование», связанной с процессом финансового обеспечения образовательных учреждений;</a:t>
            </a:r>
          </a:p>
          <a:p>
            <a:pPr lvl="0" algn="just">
              <a:buFont typeface="Wingdings" pitchFamily="2" charset="2"/>
              <a:buChar char="Ø"/>
            </a:pPr>
            <a:endParaRPr lang="ru-RU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/>
              <a:t>проведен анализ расходования бюджетных средств в сфере образования  на примере Пушкинского муниципального района;</a:t>
            </a:r>
          </a:p>
          <a:p>
            <a:pPr lvl="0" algn="just">
              <a:buNone/>
            </a:pPr>
            <a:r>
              <a:rPr lang="ru-RU" b="1" dirty="0" smtClean="0"/>
              <a:t>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/>
              <a:t>на основании анализа разработан комплекс предложений по совершенствованию механизма расходования бюджетных средств с применением современной инновационной методики </a:t>
            </a:r>
            <a:r>
              <a:rPr lang="ru-RU" b="1" dirty="0" err="1" smtClean="0"/>
              <a:t>бюджетирования</a:t>
            </a:r>
            <a:r>
              <a:rPr lang="ru-RU" b="1" dirty="0" smtClean="0"/>
              <a:t>, ориентированного на результат, который даст возможность Управлению образования Пушкинского муниципального района справедливо и экономически обоснованно, более эффективно и рационально управлять расходами в сфере образования, а также концентрировать ограниченные ресурсы бюджета на решении приоритетных задач, что особенно важно в период финансово-экономического кризиса.</a:t>
            </a:r>
          </a:p>
          <a:p>
            <a:pPr lvl="0">
              <a:buFont typeface="Wingdings" pitchFamily="2" charset="2"/>
              <a:buChar char="Ø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recenz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0"/>
            <a:ext cx="5796136" cy="6858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3851920" cy="1143000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latin typeface="Batang" pitchFamily="18" charset="-127"/>
                <a:ea typeface="Batang" pitchFamily="18" charset="-127"/>
                <a:cs typeface="AngsanaUPC" pitchFamily="18" charset="-34"/>
              </a:rPr>
              <a:t>Спасибо </a:t>
            </a:r>
            <a:br>
              <a:rPr lang="ru-RU" sz="6000" b="1" i="1" dirty="0" smtClean="0">
                <a:latin typeface="Batang" pitchFamily="18" charset="-127"/>
                <a:ea typeface="Batang" pitchFamily="18" charset="-127"/>
                <a:cs typeface="AngsanaUPC" pitchFamily="18" charset="-34"/>
              </a:rPr>
            </a:br>
            <a:r>
              <a:rPr lang="ru-RU" sz="6000" b="1" i="1" dirty="0" smtClean="0">
                <a:latin typeface="Batang" pitchFamily="18" charset="-127"/>
                <a:ea typeface="Batang" pitchFamily="18" charset="-127"/>
                <a:cs typeface="AngsanaUPC" pitchFamily="18" charset="-34"/>
              </a:rPr>
              <a:t>за</a:t>
            </a:r>
            <a:endParaRPr lang="ru-RU" sz="6000" b="1" i="1" dirty="0">
              <a:latin typeface="Batang" pitchFamily="18" charset="-127"/>
              <a:ea typeface="Batang" pitchFamily="18" charset="-127"/>
              <a:cs typeface="AngsanaUPC" pitchFamily="18" charset="-34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708920"/>
            <a:ext cx="39421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 smtClean="0">
                <a:latin typeface="Batang" pitchFamily="18" charset="-127"/>
                <a:ea typeface="Batang" pitchFamily="18" charset="-127"/>
                <a:cs typeface="AngsanaUPC" pitchFamily="18" charset="-34"/>
              </a:rPr>
              <a:t>внимание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24528" cy="908720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Введение нормативного </a:t>
            </a:r>
            <a:r>
              <a:rPr lang="ru-RU" sz="2800" b="1" i="1" dirty="0" err="1" smtClean="0"/>
              <a:t>подушевого</a:t>
            </a:r>
            <a:r>
              <a:rPr lang="ru-RU" sz="2800" b="1" i="1" dirty="0" smtClean="0"/>
              <a:t> финансирования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36327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849888"/>
            <a:ext cx="9144000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just"/>
            <a:r>
              <a:rPr lang="ru-RU" b="1" i="1" kern="0" dirty="0" smtClean="0">
                <a:solidFill>
                  <a:schemeClr val="tx1"/>
                </a:solidFill>
              </a:rPr>
              <a:t>	</a:t>
            </a:r>
            <a:r>
              <a:rPr lang="ru-RU" sz="2000" b="1" i="1" kern="0" dirty="0" smtClean="0">
                <a:solidFill>
                  <a:schemeClr val="tx1"/>
                </a:solidFill>
              </a:rPr>
              <a:t>Таким образом, возникнет процесс создания конкурентной среды между образовательными  учреждениями: как в  привлечении учащихся, так и в привлечении педагогических кадров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3265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/>
              <a:t>Преобразование в автономные учреждения даст возможность: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412776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b="1" dirty="0" smtClean="0"/>
              <a:t>действовать более свободно        укрепление финансовой базы и финансовой устойчивости;</a:t>
            </a:r>
          </a:p>
          <a:p>
            <a:pPr algn="just"/>
            <a:endParaRPr lang="ru-RU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/>
              <a:t>учитывать качество предоставляемых учреждением услуг;</a:t>
            </a:r>
          </a:p>
          <a:p>
            <a:pPr algn="just">
              <a:buFont typeface="Wingdings" pitchFamily="2" charset="2"/>
              <a:buChar char="Ø"/>
            </a:pPr>
            <a:endParaRPr lang="ru-RU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/>
              <a:t>обеспечить более эффективные бюджетные затраты за счет конкуренции между отдельными учреждениями;</a:t>
            </a:r>
          </a:p>
          <a:p>
            <a:pPr algn="just">
              <a:buFont typeface="Wingdings" pitchFamily="2" charset="2"/>
              <a:buChar char="Ø"/>
            </a:pPr>
            <a:endParaRPr lang="ru-RU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/>
              <a:t>привлечь дополнительные источники финансирования;</a:t>
            </a:r>
          </a:p>
          <a:p>
            <a:pPr algn="just">
              <a:buFont typeface="Wingdings" pitchFamily="2" charset="2"/>
              <a:buChar char="Ø"/>
            </a:pPr>
            <a:endParaRPr lang="ru-RU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/>
              <a:t>расширить перечень платных услуг за счет привлечения большего числа потребителей и получения больших сумм платежей за оказание более качественных услуг.</a:t>
            </a:r>
            <a:endParaRPr lang="ru-RU" sz="2400" dirty="0"/>
          </a:p>
        </p:txBody>
      </p:sp>
      <p:sp>
        <p:nvSpPr>
          <p:cNvPr id="4" name="Стрелка вправо 3"/>
          <p:cNvSpPr/>
          <p:nvPr/>
        </p:nvSpPr>
        <p:spPr>
          <a:xfrm flipV="1">
            <a:off x="4716016" y="1628800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Стимулирование к частному сектору даст возможность: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525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400" b="1" dirty="0" smtClean="0"/>
              <a:t>предоставления качественных услуг;</a:t>
            </a:r>
          </a:p>
          <a:p>
            <a:pPr algn="just">
              <a:buFont typeface="Wingdings" pitchFamily="2" charset="2"/>
              <a:buChar char="Ø"/>
            </a:pPr>
            <a:endParaRPr lang="ru-RU" sz="10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/>
              <a:t>развития конкурентной среды в предоставлении образовательных услуг;</a:t>
            </a:r>
          </a:p>
          <a:p>
            <a:pPr algn="just">
              <a:buFont typeface="Wingdings" pitchFamily="2" charset="2"/>
              <a:buChar char="Ø"/>
            </a:pPr>
            <a:endParaRPr lang="ru-RU" sz="10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/>
              <a:t>снижения нагрузки на бюджет;</a:t>
            </a:r>
          </a:p>
          <a:p>
            <a:pPr algn="just">
              <a:buFont typeface="Wingdings" pitchFamily="2" charset="2"/>
              <a:buChar char="Ø"/>
            </a:pPr>
            <a:endParaRPr lang="ru-RU" sz="10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/>
              <a:t>повышения эффективности использования бюджетных средств.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88" y="188640"/>
            <a:ext cx="8208912" cy="1143000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/>
              <a:t>БОР </a:t>
            </a:r>
            <a:r>
              <a:rPr lang="ru-RU" sz="1800" dirty="0" smtClean="0"/>
              <a:t>= </a:t>
            </a:r>
            <a:r>
              <a:rPr lang="ru-RU" sz="1800" b="1" dirty="0" smtClean="0"/>
              <a:t>механизм повышения эффективности социально-экономической политики муниципального образования посредством оптимизации структуры муниципальных расходов и результатов использования </a:t>
            </a:r>
            <a:br>
              <a:rPr lang="ru-RU" sz="1800" b="1" dirty="0" smtClean="0"/>
            </a:br>
            <a:r>
              <a:rPr lang="ru-RU" sz="1800" b="1" dirty="0" smtClean="0"/>
              <a:t>бюджетных средств.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	</a:t>
            </a:r>
            <a:endParaRPr lang="ru-RU" sz="1800" b="1" dirty="0" smtClean="0"/>
          </a:p>
          <a:p>
            <a:pPr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		В случае оценки эффективности услуги образования встает вопрос: </a:t>
            </a:r>
            <a:r>
              <a:rPr lang="ru-RU" sz="1800" b="1" i="1" dirty="0" smtClean="0"/>
              <a:t>как более рационально и наиболее эффективно использовать выделяемые средства? </a:t>
            </a:r>
            <a:r>
              <a:rPr lang="ru-RU" sz="1800" dirty="0" smtClean="0"/>
              <a:t>Следовательно, эффективность образования нельзя рассматривать с позиций снижения затрат, скорее важно правильно перераспределить бюджетные средства. </a:t>
            </a:r>
          </a:p>
          <a:p>
            <a:pPr>
              <a:buNone/>
            </a:pPr>
            <a:r>
              <a:rPr lang="ru-RU" sz="1800" dirty="0" smtClean="0"/>
              <a:t>		Внедрение системы БОР в практику работы в Управлении образования в Пушкинском районе позволит:</a:t>
            </a:r>
          </a:p>
          <a:p>
            <a:pPr lvl="0" algn="just"/>
            <a:r>
              <a:rPr lang="ru-RU" sz="1800" dirty="0" smtClean="0"/>
              <a:t>определять приоритеты бюджетных расходов и обеспечить их реализацию;</a:t>
            </a:r>
          </a:p>
          <a:p>
            <a:pPr lvl="0" algn="just"/>
            <a:r>
              <a:rPr lang="ru-RU" sz="1800" dirty="0" smtClean="0"/>
              <a:t>установить взаимосвязь между ожидаемыми результатами реализации программ и объемом требуемых для этого ресурсов;</a:t>
            </a:r>
          </a:p>
          <a:p>
            <a:pPr lvl="0" algn="just"/>
            <a:r>
              <a:rPr lang="ru-RU" sz="1800" dirty="0" smtClean="0"/>
              <a:t>повысить обоснованность бюджетных расходов;</a:t>
            </a:r>
          </a:p>
          <a:p>
            <a:pPr lvl="0" algn="just"/>
            <a:r>
              <a:rPr lang="ru-RU" sz="1800" dirty="0" smtClean="0"/>
              <a:t>более эффективно распределить бюджетные средства между конкурирующими статьями расходов в соответствии с приоритетами муниципальной политики;</a:t>
            </a:r>
          </a:p>
          <a:p>
            <a:pPr lvl="0" algn="just"/>
            <a:r>
              <a:rPr lang="ru-RU" sz="1800" dirty="0" smtClean="0"/>
              <a:t>повысить степень самостоятельности и ответственности получателей бюджетных средств;</a:t>
            </a:r>
          </a:p>
          <a:p>
            <a:pPr lvl="0" algn="just"/>
            <a:r>
              <a:rPr lang="ru-RU" sz="1800" dirty="0" smtClean="0"/>
              <a:t>повысить уровень прозрачности деятельности органов местного самоуправления, что способствует росту доверия населения и привлечению инвесторов;</a:t>
            </a:r>
          </a:p>
          <a:p>
            <a:pPr lvl="0" algn="just"/>
            <a:r>
              <a:rPr lang="ru-RU" sz="1800" dirty="0" smtClean="0"/>
              <a:t>стимулировать муниципальных служащих, работников бюджетных и автономных учреждений к эффективной работе, направленной на достижение конечных результатов.</a:t>
            </a:r>
          </a:p>
          <a:p>
            <a:pPr>
              <a:buNone/>
            </a:pPr>
            <a:endParaRPr lang="ru-RU" sz="1800" i="1" dirty="0" smtClean="0"/>
          </a:p>
          <a:p>
            <a:pPr algn="just">
              <a:buNone/>
            </a:pPr>
            <a:r>
              <a:rPr lang="ru-RU" sz="1800" i="1" dirty="0" smtClean="0"/>
              <a:t>	</a:t>
            </a:r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507288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47667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Методика оценки эффективности бюджетной услуги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832648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Интегральный показатель</a:t>
            </a:r>
            <a:r>
              <a:rPr lang="ru-RU" sz="1600" dirty="0" smtClean="0"/>
              <a:t>, учитывающий основные аспекты производственной и финансовой деятельности общеобразовательных учреждений на основе коэффициентов в расчете на одного учащегося.</a:t>
            </a:r>
          </a:p>
          <a:p>
            <a:r>
              <a:rPr lang="ru-RU" sz="1600" b="1" dirty="0" smtClean="0"/>
              <a:t>Производственные показатели </a:t>
            </a:r>
            <a:r>
              <a:rPr lang="ru-RU" sz="1600" dirty="0" smtClean="0"/>
              <a:t>– степень успеваемости, подготовленности учащихся, также оценка квалифицированных кадров и профессиональный рост учителей. Плюс ко всему нами были добавлены показатели, характеризующие обеспеченность учебного процесса.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2100" dirty="0" smtClean="0"/>
          </a:p>
          <a:p>
            <a:endParaRPr lang="ru-RU" sz="21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600" b="1" dirty="0" smtClean="0"/>
              <a:t>Финансовые показатели </a:t>
            </a:r>
            <a:r>
              <a:rPr lang="ru-RU" sz="1600" dirty="0" smtClean="0"/>
              <a:t>– отношение различных стоимостных показателей к численности учащихся.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564904"/>
          <a:ext cx="9144000" cy="245364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86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50" dirty="0">
                          <a:latin typeface="Times New Roman"/>
                          <a:ea typeface="Andale Sans UI"/>
                        </a:rPr>
                        <a:t>а) Показатели, характеризующие наличие квалифицированных кадров: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4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П</a:t>
                      </a:r>
                      <a:r>
                        <a:rPr lang="ru-RU" sz="1400" i="1" kern="50" baseline="-25000" dirty="0">
                          <a:latin typeface="Times New Roman"/>
                          <a:ea typeface="Andale Sans UI"/>
                        </a:rPr>
                        <a:t>1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 = </a:t>
                      </a:r>
                      <a:r>
                        <a:rPr lang="en-US" sz="1400" i="1" kern="50" dirty="0">
                          <a:latin typeface="Times New Roman"/>
                          <a:ea typeface="Andale Sans UI"/>
                        </a:rPr>
                        <a:t>K</a:t>
                      </a:r>
                      <a:r>
                        <a:rPr lang="ru-RU" sz="1400" i="1" kern="50" baseline="-25000" dirty="0" err="1">
                          <a:latin typeface="Times New Roman"/>
                          <a:ea typeface="Andale Sans UI"/>
                        </a:rPr>
                        <a:t>шт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 /</a:t>
                      </a:r>
                      <a:r>
                        <a:rPr lang="en-US" sz="1400" i="1" kern="50" dirty="0">
                          <a:latin typeface="Times New Roman"/>
                          <a:ea typeface="Andale Sans UI"/>
                        </a:rPr>
                        <a:t>N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, </a:t>
                      </a:r>
                      <a:r>
                        <a:rPr lang="ru-RU" sz="1400" i="0" kern="50" baseline="0" dirty="0" smtClean="0">
                          <a:latin typeface="Times New Roman"/>
                          <a:ea typeface="Andale Sans UI"/>
                        </a:rPr>
                        <a:t> г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де 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П</a:t>
                      </a:r>
                      <a:r>
                        <a:rPr lang="ru-RU" sz="1400" i="1" kern="50" baseline="-25000" dirty="0">
                          <a:latin typeface="Times New Roman"/>
                          <a:ea typeface="Andale Sans UI"/>
                        </a:rPr>
                        <a:t>1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 показывает долю штатных преподавателей, приходящихся на одного учащегося;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 err="1">
                          <a:latin typeface="Times New Roman"/>
                          <a:ea typeface="Andale Sans UI"/>
                        </a:rPr>
                        <a:t>К</a:t>
                      </a:r>
                      <a:r>
                        <a:rPr lang="ru-RU" sz="1400" i="1" kern="50" baseline="-25000" dirty="0" err="1">
                          <a:latin typeface="Times New Roman"/>
                          <a:ea typeface="Andale Sans UI"/>
                        </a:rPr>
                        <a:t>шт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 − количество штатных преподавателей, чел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.;</a:t>
                      </a:r>
                      <a:r>
                        <a:rPr lang="ru-RU" sz="1400" i="0" kern="50" baseline="0" dirty="0" smtClean="0">
                          <a:latin typeface="Times New Roman"/>
                          <a:ea typeface="Andale Sans UI"/>
                        </a:rPr>
                        <a:t> </a:t>
                      </a:r>
                      <a:r>
                        <a:rPr lang="en-US" sz="1400" i="1" kern="50" dirty="0" smtClean="0">
                          <a:latin typeface="Times New Roman"/>
                          <a:ea typeface="Andale Sans UI"/>
                        </a:rPr>
                        <a:t>N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 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− количество всех учащихся.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50" dirty="0">
                          <a:latin typeface="Times New Roman"/>
                          <a:ea typeface="Andale Sans UI"/>
                        </a:rPr>
                        <a:t>б) Показатели, характеризующие качество подготовки учащихся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П13 = </a:t>
                      </a:r>
                      <a:r>
                        <a:rPr lang="ru-RU" sz="1400" i="1" kern="50" dirty="0" err="1">
                          <a:latin typeface="Times New Roman"/>
                          <a:ea typeface="Andale Sans UI"/>
                        </a:rPr>
                        <a:t>Чотл-хор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 / 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N,</a:t>
                      </a:r>
                      <a:r>
                        <a:rPr lang="ru-RU" sz="1400" i="0" kern="50" baseline="0" dirty="0" smtClean="0">
                          <a:latin typeface="Times New Roman"/>
                          <a:ea typeface="Andale Sans UI"/>
                        </a:rPr>
                        <a:t> г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де 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П13 − доля учащихся, окончивших школу на «хорошо» и «отлично»;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 err="1">
                          <a:latin typeface="Times New Roman"/>
                          <a:ea typeface="Andale Sans UI"/>
                        </a:rPr>
                        <a:t>Чотл-хор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  − число учащихся, окончивших школу на «хорошо» и «отлично».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50" dirty="0">
                          <a:latin typeface="Times New Roman"/>
                          <a:ea typeface="Andale Sans UI"/>
                        </a:rPr>
                        <a:t>в) Показатели, характеризующие учебно-методическое обеспечение и материально-техническое обеспечение учебного процесса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П33 = </a:t>
                      </a:r>
                      <a:r>
                        <a:rPr lang="ru-RU" sz="1400" i="1" kern="50" dirty="0" err="1">
                          <a:latin typeface="Times New Roman"/>
                          <a:ea typeface="Andale Sans UI"/>
                        </a:rPr>
                        <a:t>Чк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 / </a:t>
                      </a:r>
                      <a:r>
                        <a:rPr lang="en-US" sz="1400" i="1" kern="50" dirty="0">
                          <a:latin typeface="Times New Roman"/>
                          <a:ea typeface="Andale Sans UI"/>
                        </a:rPr>
                        <a:t>N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,</a:t>
                      </a:r>
                      <a:r>
                        <a:rPr lang="ru-RU" sz="1400" i="0" kern="50" baseline="0" dirty="0" smtClean="0">
                          <a:latin typeface="Times New Roman"/>
                          <a:ea typeface="Andale Sans UI"/>
                        </a:rPr>
                        <a:t> г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де 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П33 показывает долю компьютеров, приходящихся на одного 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учащегося;</a:t>
                      </a:r>
                      <a:r>
                        <a:rPr lang="ru-RU" sz="1400" i="0" kern="50" baseline="0" dirty="0" smtClean="0">
                          <a:latin typeface="Times New Roman"/>
                          <a:ea typeface="Andale Sans UI"/>
                        </a:rPr>
                        <a:t> </a:t>
                      </a:r>
                      <a:r>
                        <a:rPr lang="ru-RU" sz="1400" i="1" kern="50" dirty="0" err="1" smtClean="0">
                          <a:latin typeface="Times New Roman"/>
                          <a:ea typeface="Andale Sans UI"/>
                        </a:rPr>
                        <a:t>Чк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  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− количество компьютеров в школе.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6084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Например: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Производственные показатели деятельности среднего общеобразовательного учреждения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5661248"/>
          <a:ext cx="9144000" cy="107145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64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50" dirty="0">
                          <a:latin typeface="Times New Roman"/>
                          <a:ea typeface="Andale Sans UI"/>
                        </a:rPr>
                        <a:t>Финансовые показатели</a:t>
                      </a:r>
                      <a:endParaRPr lang="ru-RU" sz="1200" kern="50" dirty="0">
                        <a:latin typeface="Times New Roman"/>
                        <a:ea typeface="Andale Sans UI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ФЭП</a:t>
                      </a:r>
                      <a:r>
                        <a:rPr lang="ru-RU" sz="1400" i="1" kern="50" baseline="-25000" dirty="0">
                          <a:latin typeface="Times New Roman"/>
                          <a:ea typeface="Andale Sans UI"/>
                        </a:rPr>
                        <a:t>1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 = ЗП / </a:t>
                      </a:r>
                      <a:r>
                        <a:rPr lang="en-US" sz="1400" i="1" kern="50" dirty="0">
                          <a:latin typeface="Times New Roman"/>
                          <a:ea typeface="Andale Sans UI"/>
                        </a:rPr>
                        <a:t>N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,</a:t>
                      </a:r>
                      <a:r>
                        <a:rPr lang="ru-RU" sz="1400" i="0" kern="50" baseline="0" dirty="0" smtClean="0">
                          <a:latin typeface="Times New Roman"/>
                          <a:ea typeface="Andale Sans UI"/>
                        </a:rPr>
                        <a:t> 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где 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ФЭП</a:t>
                      </a:r>
                      <a:r>
                        <a:rPr lang="ru-RU" sz="1400" i="1" kern="50" baseline="-25000" dirty="0">
                          <a:latin typeface="Times New Roman"/>
                          <a:ea typeface="Andale Sans UI"/>
                        </a:rPr>
                        <a:t> 1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 показывает долю заработной платы, приходящейся на одного 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учащегося;</a:t>
                      </a:r>
                      <a:r>
                        <a:rPr lang="ru-RU" sz="1400" i="0" kern="50" baseline="0" dirty="0" smtClean="0">
                          <a:latin typeface="Times New Roman"/>
                          <a:ea typeface="Andale Sans UI"/>
                        </a:rPr>
                        <a:t> 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ЗП 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− фонд оплаты труда (руб.).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ФЭП</a:t>
                      </a:r>
                      <a:r>
                        <a:rPr lang="ru-RU" sz="1400" i="1" kern="50" baseline="-25000" dirty="0">
                          <a:latin typeface="Times New Roman"/>
                          <a:ea typeface="Andale Sans UI"/>
                        </a:rPr>
                        <a:t> 5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 = </a:t>
                      </a:r>
                      <a:r>
                        <a:rPr lang="ru-RU" sz="1400" i="1" kern="50" dirty="0" err="1">
                          <a:latin typeface="Times New Roman"/>
                          <a:ea typeface="Andale Sans UI"/>
                        </a:rPr>
                        <a:t>Р</a:t>
                      </a:r>
                      <a:r>
                        <a:rPr lang="ru-RU" sz="1400" i="1" kern="50" baseline="-25000" dirty="0" err="1">
                          <a:latin typeface="Times New Roman"/>
                          <a:ea typeface="Andale Sans UI"/>
                        </a:rPr>
                        <a:t>ком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 / </a:t>
                      </a:r>
                      <a:r>
                        <a:rPr lang="en-US" sz="1400" i="1" kern="50" dirty="0">
                          <a:latin typeface="Times New Roman"/>
                          <a:ea typeface="Andale Sans UI"/>
                        </a:rPr>
                        <a:t>N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,</a:t>
                      </a:r>
                      <a:r>
                        <a:rPr lang="ru-RU" sz="1400" i="0" kern="50" baseline="0" dirty="0" smtClean="0">
                          <a:latin typeface="Times New Roman"/>
                          <a:ea typeface="Andale Sans UI"/>
                        </a:rPr>
                        <a:t> г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де 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ФЭП</a:t>
                      </a:r>
                      <a:r>
                        <a:rPr lang="ru-RU" sz="1400" i="1" kern="50" baseline="-25000" dirty="0">
                          <a:latin typeface="Times New Roman"/>
                          <a:ea typeface="Andale Sans UI"/>
                        </a:rPr>
                        <a:t> 5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 − доля расходов на коммунальные 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услуги;</a:t>
                      </a:r>
                      <a:r>
                        <a:rPr lang="ru-RU" sz="1400" i="0" kern="50" baseline="0" dirty="0" smtClean="0">
                          <a:latin typeface="Times New Roman"/>
                          <a:ea typeface="Andale Sans UI"/>
                        </a:rPr>
                        <a:t> </a:t>
                      </a:r>
                      <a:r>
                        <a:rPr lang="ru-RU" sz="1400" i="1" kern="50" dirty="0" err="1" smtClean="0">
                          <a:latin typeface="Times New Roman"/>
                          <a:ea typeface="Andale Sans UI"/>
                        </a:rPr>
                        <a:t>У</a:t>
                      </a:r>
                      <a:r>
                        <a:rPr lang="ru-RU" sz="1400" i="1" kern="50" baseline="-25000" dirty="0" err="1" smtClean="0">
                          <a:latin typeface="Times New Roman"/>
                          <a:ea typeface="Andale Sans UI"/>
                        </a:rPr>
                        <a:t>ком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 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− расходы на коммунальные услуги (руб.).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3" y="764705"/>
          <a:ext cx="9144002" cy="4709097"/>
        </p:xfrm>
        <a:graphic>
          <a:graphicData uri="http://schemas.openxmlformats.org/drawingml/2006/table">
            <a:tbl>
              <a:tblPr/>
              <a:tblGrid>
                <a:gridCol w="899595"/>
                <a:gridCol w="3758807"/>
                <a:gridCol w="2242800"/>
                <a:gridCol w="2242800"/>
              </a:tblGrid>
              <a:tr h="238624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50" dirty="0">
                          <a:latin typeface="Times New Roman"/>
                          <a:ea typeface="Andale Sans UI"/>
                        </a:rPr>
                        <a:t>Составляющие показатели</a:t>
                      </a:r>
                      <a:endParaRPr lang="ru-RU" sz="12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50" dirty="0">
                          <a:latin typeface="Times New Roman"/>
                          <a:ea typeface="Andale Sans UI"/>
                        </a:rPr>
                        <a:t>Рассчитываемые показатели</a:t>
                      </a:r>
                      <a:endParaRPr lang="ru-RU" sz="12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50" dirty="0">
                          <a:latin typeface="Times New Roman"/>
                          <a:ea typeface="Andale Sans UI"/>
                        </a:rPr>
                        <a:t>Методика расчета</a:t>
                      </a:r>
                      <a:endParaRPr lang="ru-RU" sz="12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9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50" dirty="0">
                          <a:latin typeface="Times New Roman"/>
                          <a:ea typeface="Andale Sans UI"/>
                        </a:rPr>
                        <a:t>Школы</a:t>
                      </a:r>
                      <a:endParaRPr lang="ru-RU" sz="12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1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50" dirty="0">
                          <a:latin typeface="Times New Roman"/>
                          <a:ea typeface="Andale Sans UI"/>
                        </a:rPr>
                        <a:t>1</a:t>
                      </a:r>
                      <a:endParaRPr lang="ru-RU" sz="12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50" dirty="0">
                          <a:latin typeface="Times New Roman"/>
                          <a:ea typeface="Andale Sans UI"/>
                        </a:rPr>
                        <a:t>2</a:t>
                      </a:r>
                      <a:endParaRPr lang="ru-RU" sz="12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50" dirty="0">
                          <a:latin typeface="Times New Roman"/>
                          <a:ea typeface="Andale Sans UI"/>
                        </a:rPr>
                        <a:t>3</a:t>
                      </a:r>
                      <a:endParaRPr lang="ru-RU" sz="12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216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50">
                          <a:latin typeface="Times New Roman"/>
                          <a:ea typeface="Andale Sans UI"/>
                        </a:rPr>
                        <a:t>Производственные</a:t>
                      </a:r>
                      <a:endParaRPr lang="ru-RU" sz="1200" kern="5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Показатели, характеризующие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наличие квалифицированных кадров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Индекс квалификации кадров </a:t>
                      </a:r>
                      <a:r>
                        <a:rPr lang="en-US" sz="1400" i="1" kern="50" dirty="0">
                          <a:latin typeface="Times New Roman"/>
                          <a:ea typeface="Andale Sans UI"/>
                        </a:rPr>
                        <a:t>I</a:t>
                      </a:r>
                      <a:r>
                        <a:rPr lang="en-US" sz="1400" i="1" kern="50" baseline="-25000" dirty="0">
                          <a:latin typeface="Times New Roman"/>
                          <a:ea typeface="Andale Sans UI"/>
                        </a:rPr>
                        <a:t>1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kern="5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Показатели, характеризующие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качество подготовки учащихся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Индекс подготовки учащихся </a:t>
                      </a:r>
                      <a:r>
                        <a:rPr lang="en-US" sz="1400" i="1" kern="50" dirty="0">
                          <a:latin typeface="Times New Roman"/>
                          <a:ea typeface="Andale Sans UI"/>
                        </a:rPr>
                        <a:t>I</a:t>
                      </a:r>
                      <a:r>
                        <a:rPr lang="ru-RU" sz="1400" i="1" kern="50" baseline="-25000" dirty="0">
                          <a:latin typeface="Times New Roman"/>
                          <a:ea typeface="Andale Sans UI"/>
                        </a:rPr>
                        <a:t>2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Показатели, характеризующие 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учебно-методическое</a:t>
                      </a:r>
                      <a:r>
                        <a:rPr lang="ru-RU" sz="1400" i="1" kern="50" baseline="0" dirty="0" smtClean="0">
                          <a:latin typeface="Times New Roman"/>
                          <a:ea typeface="Andale Sans UI"/>
                        </a:rPr>
                        <a:t> 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обеспечение</a:t>
                      </a:r>
                      <a:r>
                        <a:rPr lang="ru-RU" sz="1400" i="0" kern="50" baseline="0" dirty="0" smtClean="0">
                          <a:latin typeface="Times New Roman"/>
                          <a:ea typeface="Andale Sans UI"/>
                        </a:rPr>
                        <a:t> </a:t>
                      </a: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и 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материально-техническое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обеспечение учебного процесса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Индекс обеспечения учебного процесса </a:t>
                      </a:r>
                      <a:r>
                        <a:rPr lang="en-US" sz="1400" i="1" kern="50" dirty="0">
                          <a:latin typeface="Times New Roman"/>
                          <a:ea typeface="Andale Sans UI"/>
                        </a:rPr>
                        <a:t>I</a:t>
                      </a:r>
                      <a:r>
                        <a:rPr lang="ru-RU" sz="1400" i="1" kern="50" baseline="-25000" dirty="0">
                          <a:latin typeface="Times New Roman"/>
                          <a:ea typeface="Andale Sans UI"/>
                        </a:rPr>
                        <a:t>3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2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Финансовые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 smtClean="0">
                          <a:latin typeface="Times New Roman"/>
                          <a:ea typeface="Andale Sans UI"/>
                        </a:rPr>
                        <a:t>Индекс </a:t>
                      </a: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экономический </a:t>
                      </a:r>
                      <a:r>
                        <a:rPr lang="en-US" sz="1400" i="1" kern="50" dirty="0">
                          <a:latin typeface="Times New Roman"/>
                          <a:ea typeface="Andale Sans UI"/>
                        </a:rPr>
                        <a:t>I</a:t>
                      </a:r>
                      <a:r>
                        <a:rPr lang="ru-RU" sz="1400" i="1" kern="50" baseline="-25000" dirty="0">
                          <a:latin typeface="Times New Roman"/>
                          <a:ea typeface="Andale Sans UI"/>
                        </a:rPr>
                        <a:t>эк</a:t>
                      </a:r>
                      <a:r>
                        <a:rPr lang="ru-RU" sz="1400" i="1" kern="50" baseline="-25000" dirty="0" smtClean="0">
                          <a:latin typeface="Times New Roman"/>
                          <a:ea typeface="Andale Sans UI"/>
                        </a:rPr>
                        <a:t>.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21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Комплексный показатель </a:t>
                      </a:r>
                      <a:r>
                        <a:rPr lang="en-US" sz="1400" i="1" kern="50" dirty="0">
                          <a:latin typeface="Times New Roman"/>
                          <a:ea typeface="Andale Sans UI"/>
                        </a:rPr>
                        <a:t>I</a:t>
                      </a:r>
                      <a:r>
                        <a:rPr lang="ru-RU" sz="1400" i="1" kern="50" baseline="-25000" dirty="0" err="1" smtClean="0">
                          <a:latin typeface="Times New Roman"/>
                          <a:ea typeface="Andale Sans UI"/>
                        </a:rPr>
                        <a:t>эфф</a:t>
                      </a:r>
                      <a:endParaRPr lang="ru-RU" sz="1400" i="1" kern="50" baseline="-25000" dirty="0" smtClean="0">
                        <a:latin typeface="Times New Roman"/>
                        <a:ea typeface="Andale Sans U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1" kern="50" baseline="-25000" dirty="0" smtClean="0">
                        <a:latin typeface="Times New Roman"/>
                        <a:ea typeface="Andale Sans U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1" kern="50" baseline="-25000" dirty="0" smtClean="0">
                        <a:latin typeface="Times New Roman"/>
                        <a:ea typeface="Andale Sans UI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1628800"/>
            <a:ext cx="1512168" cy="576064"/>
          </a:xfrm>
          <a:prstGeom prst="rect">
            <a:avLst/>
          </a:prstGeom>
          <a:noFill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2276872"/>
            <a:ext cx="1512168" cy="432048"/>
          </a:xfrm>
          <a:prstGeom prst="rect">
            <a:avLst/>
          </a:prstGeom>
          <a:noFill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140968"/>
            <a:ext cx="1440160" cy="576064"/>
          </a:xfrm>
          <a:prstGeom prst="rect">
            <a:avLst/>
          </a:prstGeom>
          <a:noFill/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077072"/>
            <a:ext cx="1405970" cy="576064"/>
          </a:xfrm>
          <a:prstGeom prst="rect">
            <a:avLst/>
          </a:prstGeom>
          <a:noFill/>
        </p:spPr>
      </p:pic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9450" y="4725144"/>
            <a:ext cx="2114550" cy="514350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Методика оценки эффективности предоставления общеобразовательных услуг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" y="6021289"/>
          <a:ext cx="9143999" cy="752087"/>
        </p:xfrm>
        <a:graphic>
          <a:graphicData uri="http://schemas.openxmlformats.org/drawingml/2006/table">
            <a:tbl>
              <a:tblPr/>
              <a:tblGrid>
                <a:gridCol w="2124877"/>
                <a:gridCol w="2201624"/>
                <a:gridCol w="2126726"/>
                <a:gridCol w="2690772"/>
              </a:tblGrid>
              <a:tr h="4320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Высокоэффективные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>
                          <a:latin typeface="Times New Roman"/>
                          <a:ea typeface="Andale Sans UI"/>
                        </a:rPr>
                        <a:t>Эффективные</a:t>
                      </a:r>
                      <a:endParaRPr lang="ru-RU" sz="1400" kern="50">
                        <a:latin typeface="Times New Roman"/>
                        <a:ea typeface="Andale Sans UI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>
                          <a:latin typeface="Times New Roman"/>
                          <a:ea typeface="Andale Sans UI"/>
                        </a:rPr>
                        <a:t>Неэффективные</a:t>
                      </a:r>
                      <a:endParaRPr lang="ru-RU" sz="1400" kern="50">
                        <a:latin typeface="Times New Roman"/>
                        <a:ea typeface="Andale Sans UI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>
                          <a:latin typeface="Times New Roman"/>
                          <a:ea typeface="Andale Sans UI"/>
                        </a:rPr>
                        <a:t>Комплексный показатель</a:t>
                      </a:r>
                      <a:endParaRPr lang="ru-RU" sz="1400" kern="50">
                        <a:latin typeface="Times New Roman"/>
                        <a:ea typeface="Andale Sans UI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Выше 0,55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0,3 – 0,55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latin typeface="Times New Roman"/>
                          <a:ea typeface="Andale Sans UI"/>
                        </a:rPr>
                        <a:t>До 0,3</a:t>
                      </a:r>
                      <a:endParaRPr lang="ru-RU" sz="1400" kern="50" dirty="0">
                        <a:latin typeface="Times New Roman"/>
                        <a:ea typeface="Andale Sans UI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827584" y="5661248"/>
            <a:ext cx="76747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Шкала эффективности предоставления общеобразовательных услуг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88641"/>
          <a:ext cx="8229600" cy="3024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395536" y="3789040"/>
            <a:ext cx="8352928" cy="3068960"/>
            <a:chOff x="0" y="3052936"/>
            <a:chExt cx="8352928" cy="1653361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3052936"/>
              <a:ext cx="8229600" cy="142974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69794" y="3122730"/>
              <a:ext cx="8283134" cy="15835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Цель </a:t>
              </a:r>
              <a:r>
                <a:rPr lang="ru-RU" sz="2400" b="1" kern="1200" dirty="0" smtClean="0">
                  <a:solidFill>
                    <a:schemeClr val="tx1"/>
                  </a:solidFill>
                </a:rPr>
                <a:t>:</a:t>
              </a:r>
              <a:endParaRPr lang="ru-RU" sz="2400" b="1" kern="1200" dirty="0" smtClean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i="1" dirty="0" smtClean="0">
                  <a:solidFill>
                    <a:schemeClr val="tx1"/>
                  </a:solidFill>
                </a:rPr>
                <a:t>трансформация механизма расходования бюджетных средств на образование на примере Пушкинского муниципального района Московской области и разработка предложений по совершенствованию расходования бюджетных средств на сферу образование </a:t>
              </a:r>
            </a:p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kern="1200" dirty="0" smtClean="0"/>
                <a:t> </a:t>
              </a:r>
              <a:endParaRPr lang="ru-RU" sz="26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исследования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692696"/>
          <a:ext cx="8568952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i="1" dirty="0" smtClean="0"/>
              <a:t>ПРОБЛЕМАТИКА ВОПРОСА</a:t>
            </a:r>
            <a:endParaRPr lang="ru-RU" dirty="0"/>
          </a:p>
        </p:txBody>
      </p:sp>
      <p:pic>
        <p:nvPicPr>
          <p:cNvPr id="7" name="Рисунок 6" descr="incom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1340767"/>
            <a:ext cx="899592" cy="466631"/>
          </a:xfrm>
          <a:prstGeom prst="rect">
            <a:avLst/>
          </a:prstGeom>
        </p:spPr>
      </p:pic>
      <p:pic>
        <p:nvPicPr>
          <p:cNvPr id="8" name="Рисунок 7" descr="incom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3717032"/>
            <a:ext cx="899592" cy="450689"/>
          </a:xfrm>
          <a:prstGeom prst="rect">
            <a:avLst/>
          </a:prstGeom>
        </p:spPr>
      </p:pic>
      <p:pic>
        <p:nvPicPr>
          <p:cNvPr id="12" name="Рисунок 11" descr="img6 - копия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1" y="1772816"/>
            <a:ext cx="179513" cy="432048"/>
          </a:xfrm>
          <a:prstGeom prst="rect">
            <a:avLst/>
          </a:prstGeom>
        </p:spPr>
      </p:pic>
      <p:pic>
        <p:nvPicPr>
          <p:cNvPr id="13" name="Рисунок 12" descr="img6 - копия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4149080"/>
            <a:ext cx="179513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ru-RU" b="1" i="1" dirty="0" smtClean="0"/>
              <a:t>ПРОБЛЕМАТИКА</a:t>
            </a: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085584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ru-RU" b="1" i="1" dirty="0" smtClean="0"/>
              <a:t>ПРОБЛЕМАТИКА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365104"/>
            <a:ext cx="8964488" cy="2492896"/>
          </a:xfrm>
        </p:spPr>
        <p:txBody>
          <a:bodyPr>
            <a:normAutofit fontScale="85000" lnSpcReduction="20000"/>
          </a:bodyPr>
          <a:lstStyle/>
          <a:p>
            <a:pPr lvl="0" algn="just">
              <a:buNone/>
            </a:pPr>
            <a:r>
              <a:rPr lang="ru-RU" dirty="0" smtClean="0"/>
              <a:t>	</a:t>
            </a:r>
          </a:p>
          <a:p>
            <a:pPr lvl="0" algn="just">
              <a:buNone/>
            </a:pPr>
            <a:r>
              <a:rPr lang="ru-RU" dirty="0" smtClean="0"/>
              <a:t>	</a:t>
            </a:r>
            <a:r>
              <a:rPr lang="ru-RU" sz="2400" dirty="0" smtClean="0"/>
              <a:t>–</a:t>
            </a:r>
            <a:r>
              <a:rPr lang="ru-RU" sz="2400" b="1" dirty="0" smtClean="0"/>
              <a:t>дефицит мест в детских садах;</a:t>
            </a:r>
          </a:p>
          <a:p>
            <a:pPr lvl="0" algn="just">
              <a:buNone/>
            </a:pPr>
            <a:endParaRPr lang="ru-RU" sz="1200" dirty="0" smtClean="0"/>
          </a:p>
          <a:p>
            <a:pPr lvl="0" algn="just">
              <a:buNone/>
            </a:pPr>
            <a:r>
              <a:rPr lang="ru-RU" sz="2400" dirty="0" smtClean="0"/>
              <a:t>	–</a:t>
            </a:r>
            <a:r>
              <a:rPr lang="ru-RU" sz="2400" b="1" dirty="0" smtClean="0"/>
              <a:t>низкий уровень оплаты труда работников,</a:t>
            </a:r>
            <a:r>
              <a:rPr lang="ru-RU" sz="2400" dirty="0" smtClean="0"/>
              <a:t> несмотря на незначительные увеличения</a:t>
            </a:r>
            <a:r>
              <a:rPr lang="ru-RU" sz="2400" b="1" dirty="0" smtClean="0"/>
              <a:t>;  </a:t>
            </a:r>
          </a:p>
          <a:p>
            <a:pPr lvl="0" algn="just">
              <a:buNone/>
            </a:pPr>
            <a:endParaRPr lang="ru-RU" sz="1200" dirty="0" smtClean="0"/>
          </a:p>
          <a:p>
            <a:pPr algn="just">
              <a:buNone/>
            </a:pPr>
            <a:r>
              <a:rPr lang="ru-RU" sz="2400" dirty="0" smtClean="0"/>
              <a:t>	–</a:t>
            </a:r>
            <a:r>
              <a:rPr lang="ru-RU" sz="2400" b="1" dirty="0" smtClean="0"/>
              <a:t>качеством</a:t>
            </a:r>
            <a:r>
              <a:rPr lang="ru-RU" sz="2400" dirty="0" smtClean="0"/>
              <a:t> </a:t>
            </a:r>
            <a:r>
              <a:rPr lang="ru-RU" sz="2400" b="1" dirty="0" smtClean="0"/>
              <a:t>дошкольного образования </a:t>
            </a:r>
            <a:r>
              <a:rPr lang="ru-RU" sz="2400" dirty="0" smtClean="0"/>
              <a:t>в 2011 году</a:t>
            </a:r>
            <a:r>
              <a:rPr lang="ru-RU" sz="2400" b="1" dirty="0" smtClean="0"/>
              <a:t> удовлетворены </a:t>
            </a:r>
            <a:r>
              <a:rPr lang="ru-RU" sz="2400" dirty="0" smtClean="0"/>
              <a:t>31,4% населения из числа опрошенных, что выше уровня 2010 года на 0,3 % , но в свою очередь ниже среднего областного показателя на 3,3 %.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268760"/>
          <a:ext cx="507605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6926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/>
              <a:t>Недостаток бюджетного финансирования </a:t>
            </a:r>
            <a:r>
              <a:rPr lang="ru-RU" sz="2000" b="1" dirty="0" smtClean="0"/>
              <a:t>в системе </a:t>
            </a:r>
          </a:p>
          <a:p>
            <a:pPr algn="ctr"/>
            <a:r>
              <a:rPr lang="ru-RU" sz="2000" b="1" dirty="0" smtClean="0"/>
              <a:t>дошкольного образования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835696" y="2132856"/>
            <a:ext cx="648072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 rot="20123341">
            <a:off x="1654405" y="1949371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на 0,8%</a:t>
            </a:r>
            <a:endParaRPr lang="ru-RU" dirty="0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4211960" y="1268760"/>
          <a:ext cx="493204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 flipV="1">
            <a:off x="6156176" y="2348880"/>
            <a:ext cx="864096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 rot="20351161">
            <a:off x="6049208" y="2204355"/>
            <a:ext cx="87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119,3%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ru-RU" b="1" i="1" dirty="0" smtClean="0"/>
              <a:t>ПРОБЛЕМАТИКА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437112"/>
            <a:ext cx="8784976" cy="2276872"/>
          </a:xfrm>
        </p:spPr>
        <p:txBody>
          <a:bodyPr>
            <a:normAutofit fontScale="25000" lnSpcReduction="20000"/>
          </a:bodyPr>
          <a:lstStyle/>
          <a:p>
            <a:pPr lvl="0" algn="just">
              <a:buNone/>
            </a:pPr>
            <a:r>
              <a:rPr lang="ru-RU" sz="5200" dirty="0" smtClean="0"/>
              <a:t>	</a:t>
            </a:r>
            <a:endParaRPr lang="ru-RU" sz="8000" dirty="0" smtClean="0"/>
          </a:p>
          <a:p>
            <a:pPr algn="just">
              <a:buNone/>
            </a:pPr>
            <a:r>
              <a:rPr lang="ru-RU" sz="8000" dirty="0" smtClean="0"/>
              <a:t>	– </a:t>
            </a:r>
            <a:r>
              <a:rPr lang="ru-RU" sz="8000" b="1" dirty="0" smtClean="0"/>
              <a:t>реализация программы «Развития образования Пушкинского муниципального района на период 2011-2013 годы</a:t>
            </a:r>
            <a:r>
              <a:rPr lang="ru-RU" sz="8000" dirty="0" smtClean="0"/>
              <a:t>» имела  существенный недостаток  –  за 2011 год было израсходовано меньше запланированных бюджетных средств на 30 %;</a:t>
            </a:r>
          </a:p>
          <a:p>
            <a:pPr algn="just">
              <a:buNone/>
            </a:pPr>
            <a:endParaRPr lang="ru-RU" dirty="0" smtClean="0"/>
          </a:p>
          <a:p>
            <a:pPr lvl="0" algn="just">
              <a:buNone/>
            </a:pPr>
            <a:r>
              <a:rPr lang="ru-RU" sz="8000" dirty="0" smtClean="0"/>
              <a:t>	 – </a:t>
            </a:r>
            <a:r>
              <a:rPr lang="ru-RU" sz="8000" b="1" dirty="0" smtClean="0"/>
              <a:t>качеством образования </a:t>
            </a:r>
            <a:r>
              <a:rPr lang="ru-RU" sz="8000" dirty="0" smtClean="0"/>
              <a:t>в 2010 году </a:t>
            </a:r>
            <a:r>
              <a:rPr lang="ru-RU" sz="8000" b="1" dirty="0" smtClean="0"/>
              <a:t>удовлетворены </a:t>
            </a:r>
            <a:r>
              <a:rPr lang="ru-RU" sz="8000" dirty="0" smtClean="0"/>
              <a:t>46,8% населения, из числа опрошенных; в 2011 году удовлетворены 34,4% населения соответственно.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92696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Недостаток бюджетного финансирования</a:t>
            </a:r>
            <a:r>
              <a:rPr lang="ru-RU" sz="2000" dirty="0" smtClean="0"/>
              <a:t> </a:t>
            </a:r>
            <a:r>
              <a:rPr lang="ru-RU" sz="2000" b="1" dirty="0" smtClean="0"/>
              <a:t>в системе общего образования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052736"/>
            <a:ext cx="5255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    – </a:t>
            </a:r>
            <a:r>
              <a:rPr lang="ru-RU" sz="2000" b="1" dirty="0" smtClean="0"/>
              <a:t>невысокий уровень оплаты труда;</a:t>
            </a:r>
            <a:endParaRPr lang="ru-RU" sz="2000" dirty="0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683568" y="1340768"/>
          <a:ext cx="691276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2211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400" b="1" i="1" dirty="0" smtClean="0"/>
              <a:t>1. Переход на нормативное </a:t>
            </a:r>
            <a:r>
              <a:rPr lang="ru-RU" sz="2400" b="1" i="1" dirty="0" err="1" smtClean="0"/>
              <a:t>подушевое</a:t>
            </a:r>
            <a:r>
              <a:rPr lang="ru-RU" sz="2400" b="1" i="1" dirty="0" smtClean="0"/>
              <a:t> финансирование (НПФ)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95736" y="1412776"/>
            <a:ext cx="673224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67744" y="1916832"/>
            <a:ext cx="56886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Новый финансово-экономический механизм:</a:t>
            </a:r>
            <a:endParaRPr lang="ru-RU" sz="2000" b="1" dirty="0"/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123728" y="2420888"/>
            <a:ext cx="687625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2" algn="just">
              <a:spcBef>
                <a:spcPct val="0"/>
              </a:spcBef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–  </a:t>
            </a:r>
            <a:r>
              <a:rPr lang="ru-RU" sz="1600" i="1" dirty="0" smtClean="0"/>
              <a:t>оплата учителей будет производиться не в зависимости от количества часов, которые учитель проводит в классе, а от того, какое качество преподавания обеспечивается.</a:t>
            </a:r>
            <a:endParaRPr lang="ru-RU" sz="16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131840" y="3717032"/>
            <a:ext cx="579613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2" algn="r">
              <a:spcBef>
                <a:spcPct val="0"/>
              </a:spcBef>
            </a:pPr>
            <a:r>
              <a:rPr lang="ru-RU" sz="1600" i="1" dirty="0" smtClean="0"/>
              <a:t>децентрализация управления бюджетом и передача его в ведение директора школы. Это даст возможность руководителям общеобразовательных учреждений открыть банковский счет школы и использовать его, самостоятельно формировать смету и определять направления расходования средств.                    </a:t>
            </a:r>
          </a:p>
          <a:p>
            <a:pPr marL="0" marR="0" lvl="2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0" y="1916832"/>
            <a:ext cx="216024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Новая система оплаты труда</a:t>
            </a:r>
            <a:endParaRPr lang="ru-RU" sz="2000" b="1" dirty="0"/>
          </a:p>
        </p:txBody>
      </p:sp>
      <p:sp>
        <p:nvSpPr>
          <p:cNvPr id="19" name="Овал 18"/>
          <p:cNvSpPr/>
          <p:nvPr/>
        </p:nvSpPr>
        <p:spPr>
          <a:xfrm>
            <a:off x="1043608" y="3140968"/>
            <a:ext cx="2160240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Финансовая самостоятельность</a:t>
            </a:r>
            <a:endParaRPr lang="ru-RU" sz="2000" b="1" dirty="0"/>
          </a:p>
        </p:txBody>
      </p:sp>
      <p:sp>
        <p:nvSpPr>
          <p:cNvPr id="24" name="Овал 23"/>
          <p:cNvSpPr/>
          <p:nvPr/>
        </p:nvSpPr>
        <p:spPr>
          <a:xfrm>
            <a:off x="2195736" y="4509120"/>
            <a:ext cx="2088232" cy="1844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Развитие межбюджетных отношений</a:t>
            </a:r>
            <a:endParaRPr lang="ru-RU" sz="2000" b="1" dirty="0"/>
          </a:p>
        </p:txBody>
      </p:sp>
      <p:sp>
        <p:nvSpPr>
          <p:cNvPr id="25" name="Овал 24"/>
          <p:cNvSpPr/>
          <p:nvPr/>
        </p:nvSpPr>
        <p:spPr>
          <a:xfrm>
            <a:off x="3923928" y="4941168"/>
            <a:ext cx="2232248" cy="1916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Повышение эффективности использования бюджетных средств</a:t>
            </a:r>
            <a:endParaRPr lang="ru-RU" b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123728" y="2348880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699792" y="3212976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995936" y="4653136"/>
            <a:ext cx="4842319" cy="17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0" y="836712"/>
            <a:ext cx="9144000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just"/>
            <a:r>
              <a:rPr lang="ru-RU" sz="1600" b="1" i="1" kern="0" dirty="0" smtClean="0">
                <a:solidFill>
                  <a:schemeClr val="tx1"/>
                </a:solidFill>
              </a:rPr>
              <a:t>– </a:t>
            </a:r>
            <a:r>
              <a:rPr lang="ru-RU" b="1" i="1" kern="0" dirty="0" smtClean="0">
                <a:solidFill>
                  <a:schemeClr val="tx1"/>
                </a:solidFill>
              </a:rPr>
              <a:t>определение объема бюджетных ассигнований образовательным учреждениям путем умножения ежегодно устанавливаемого регионального норматива бюджетного финансирования в расчете на одного учащегося на численность учащихся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2051720" y="2348880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771800" y="3212976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1368</Words>
  <Application>Microsoft Office PowerPoint</Application>
  <PresentationFormat>Экран (4:3)</PresentationFormat>
  <Paragraphs>215</Paragraphs>
  <Slides>21</Slides>
  <Notes>0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Тринадцатый Российский Муниципальный Форум </vt:lpstr>
      <vt:lpstr>Актуальность</vt:lpstr>
      <vt:lpstr>Слайд 3</vt:lpstr>
      <vt:lpstr>Задачи исследования</vt:lpstr>
      <vt:lpstr>ПРОБЛЕМАТИКА ВОПРОСА</vt:lpstr>
      <vt:lpstr>ПРОБЛЕМАТИКА</vt:lpstr>
      <vt:lpstr>ПРОБЛЕМАТИКА</vt:lpstr>
      <vt:lpstr>ПРОБЛЕМАТИКА</vt:lpstr>
      <vt:lpstr>1. Переход на нормативное подушевое финансирование (НПФ) </vt:lpstr>
      <vt:lpstr>2. Преобразования в  новые организационно-правовые формы как автономные учреждения </vt:lpstr>
      <vt:lpstr>3. Привлечение частного сектора к предоставлению дошкольных образовательных услуг </vt:lpstr>
      <vt:lpstr>4. Внедрение бюджетирования, ориентированного на результат </vt:lpstr>
      <vt:lpstr>Слайд 13</vt:lpstr>
      <vt:lpstr>Выводы </vt:lpstr>
      <vt:lpstr>Спасибо  за</vt:lpstr>
      <vt:lpstr>Введение нормативного подушевого финансирования</vt:lpstr>
      <vt:lpstr>Слайд 17</vt:lpstr>
      <vt:lpstr>Стимулирование к частному сектору даст возможность:</vt:lpstr>
      <vt:lpstr>БОР = механизм повышения эффективности социально-экономической политики муниципального образования посредством оптимизации структуры муниципальных расходов и результатов использования  бюджетных средств.  </vt:lpstr>
      <vt:lpstr>Методика оценки эффективности бюджетной услуги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</dc:creator>
  <cp:lastModifiedBy>Ксения</cp:lastModifiedBy>
  <cp:revision>178</cp:revision>
  <dcterms:created xsi:type="dcterms:W3CDTF">2013-06-05T17:49:31Z</dcterms:created>
  <dcterms:modified xsi:type="dcterms:W3CDTF">2013-09-20T20:29:15Z</dcterms:modified>
</cp:coreProperties>
</file>