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0" r:id="rId1"/>
  </p:sldMasterIdLst>
  <p:notesMasterIdLst>
    <p:notesMasterId r:id="rId30"/>
  </p:notesMasterIdLst>
  <p:handoutMasterIdLst>
    <p:handoutMasterId r:id="rId31"/>
  </p:handoutMasterIdLst>
  <p:sldIdLst>
    <p:sldId id="1077" r:id="rId2"/>
    <p:sldId id="1312" r:id="rId3"/>
    <p:sldId id="1313" r:id="rId4"/>
    <p:sldId id="1299" r:id="rId5"/>
    <p:sldId id="1265" r:id="rId6"/>
    <p:sldId id="1280" r:id="rId7"/>
    <p:sldId id="1309" r:id="rId8"/>
    <p:sldId id="1300" r:id="rId9"/>
    <p:sldId id="1336" r:id="rId10"/>
    <p:sldId id="1311" r:id="rId11"/>
    <p:sldId id="1333" r:id="rId12"/>
    <p:sldId id="1306" r:id="rId13"/>
    <p:sldId id="1288" r:id="rId14"/>
    <p:sldId id="1326" r:id="rId15"/>
    <p:sldId id="1327" r:id="rId16"/>
    <p:sldId id="1329" r:id="rId17"/>
    <p:sldId id="1328" r:id="rId18"/>
    <p:sldId id="1308" r:id="rId19"/>
    <p:sldId id="1332" r:id="rId20"/>
    <p:sldId id="1297" r:id="rId21"/>
    <p:sldId id="1331" r:id="rId22"/>
    <p:sldId id="1250" r:id="rId23"/>
    <p:sldId id="1334" r:id="rId24"/>
    <p:sldId id="1292" r:id="rId25"/>
    <p:sldId id="1281" r:id="rId26"/>
    <p:sldId id="1314" r:id="rId27"/>
    <p:sldId id="1325" r:id="rId28"/>
    <p:sldId id="1258" r:id="rId2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8B48D9-8883-433D-87CD-7371FB987D03}">
          <p14:sldIdLst>
            <p14:sldId id="1077"/>
            <p14:sldId id="1312"/>
            <p14:sldId id="1313"/>
            <p14:sldId id="1299"/>
            <p14:sldId id="1265"/>
            <p14:sldId id="1280"/>
            <p14:sldId id="1309"/>
            <p14:sldId id="1300"/>
            <p14:sldId id="1336"/>
            <p14:sldId id="1311"/>
            <p14:sldId id="1333"/>
            <p14:sldId id="1306"/>
            <p14:sldId id="1288"/>
            <p14:sldId id="1326"/>
            <p14:sldId id="1327"/>
            <p14:sldId id="1329"/>
            <p14:sldId id="1328"/>
            <p14:sldId id="1308"/>
            <p14:sldId id="1332"/>
            <p14:sldId id="1297"/>
            <p14:sldId id="1331"/>
            <p14:sldId id="1250"/>
            <p14:sldId id="1334"/>
            <p14:sldId id="1292"/>
            <p14:sldId id="1281"/>
            <p14:sldId id="1314"/>
            <p14:sldId id="1325"/>
            <p14:sldId id="1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0066"/>
    <a:srgbClr val="08D621"/>
    <a:srgbClr val="00B01D"/>
    <a:srgbClr val="639BF7"/>
    <a:srgbClr val="948CF8"/>
    <a:srgbClr val="8586B5"/>
    <a:srgbClr val="6699FF"/>
    <a:srgbClr val="2E826C"/>
    <a:srgbClr val="8A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80859" autoAdjust="0"/>
  </p:normalViewPr>
  <p:slideViewPr>
    <p:cSldViewPr snapToGrid="0">
      <p:cViewPr>
        <p:scale>
          <a:sx n="66" d="100"/>
          <a:sy n="66" d="100"/>
        </p:scale>
        <p:origin x="-156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290" y="936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24827638316502E-2"/>
          <c:y val="4.0057472490735407E-2"/>
          <c:w val="0.79415124410101656"/>
          <c:h val="0.757793152005340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Принятые законы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1000"/>
                    <a:satMod val="255000"/>
                  </a:schemeClr>
                </a:gs>
                <a:gs pos="55000">
                  <a:schemeClr val="dk1">
                    <a:tint val="12000"/>
                    <a:satMod val="255000"/>
                  </a:schemeClr>
                </a:gs>
                <a:gs pos="100000">
                  <a:schemeClr val="dk1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noFill/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7</c:v>
                </c:pt>
                <c:pt idx="9">
                  <c:v>11</c:v>
                </c:pt>
                <c:pt idx="10">
                  <c:v>12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2728960"/>
        <c:axId val="45138688"/>
      </c:barChart>
      <c:lineChart>
        <c:grouping val="standard"/>
        <c:varyColors val="0"/>
        <c:ser>
          <c:idx val="3"/>
          <c:order val="1"/>
          <c:tx>
            <c:strRef>
              <c:f>Лист1!$D$1</c:f>
              <c:strCache>
                <c:ptCount val="1"/>
                <c:pt idx="0">
                  <c:v>Количество изменяемых статей</c:v>
                </c:pt>
              </c:strCache>
            </c:strRef>
          </c:tx>
          <c:marker>
            <c:symbol val="none"/>
          </c:marker>
          <c:dPt>
            <c:idx val="4"/>
            <c:bubble3D val="0"/>
            <c:spPr>
              <a:ln cap="flat"/>
            </c:spPr>
          </c:dPt>
          <c:dLbls>
            <c:dLbl>
              <c:idx val="0"/>
              <c:layout>
                <c:manualLayout>
                  <c:x val="-2.4901431832330359E-2"/>
                  <c:y val="-5.368573198430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271893365502259E-2"/>
                  <c:y val="-5.3765436802653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897807081531005E-2"/>
                  <c:y val="5.3765436802653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897807081531005E-2"/>
                  <c:y val="-8.271605661946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897807081531005E-2"/>
                  <c:y val="5.3765436802653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897807081530929E-2"/>
                  <c:y val="4.962963397167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4897807081531005E-2"/>
                  <c:y val="9.5123465112386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897807081531005E-2"/>
                  <c:y val="-0.11166667643627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4897807081531005E-2"/>
                  <c:y val="8.6851859450439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5311318320659396E-2"/>
                  <c:y val="-2.9520104145093051E-2"/>
                </c:manualLayout>
              </c:layout>
              <c:spPr>
                <a:gradFill rotWithShape="1">
                  <a:gsLst>
                    <a:gs pos="0">
                      <a:schemeClr val="accent3">
                        <a:tint val="43000"/>
                        <a:satMod val="165000"/>
                      </a:schemeClr>
                    </a:gs>
                    <a:gs pos="55000">
                      <a:schemeClr val="accent3">
                        <a:tint val="83000"/>
                        <a:satMod val="155000"/>
                      </a:schemeClr>
                    </a:gs>
                    <a:gs pos="100000">
                      <a:schemeClr val="accent3">
                        <a:shade val="85000"/>
                      </a:schemeClr>
                    </a:gs>
                  </a:gsLst>
                  <a:path path="circle">
                    <a:fillToRect l="-40000" t="-90000" r="140000" b="190000"/>
                  </a:path>
                </a:gradFill>
                <a:ln w="9525" cap="flat" cmpd="sng" algn="ctr">
                  <a:solidFill>
                    <a:schemeClr val="accent3"/>
                  </a:solidFill>
                  <a:prstDash val="solid"/>
                </a:ln>
                <a:effectLst>
                  <a:outerShdw blurRad="50800" dist="25400" dir="5400000" rotWithShape="0">
                    <a:srgbClr val="000000">
                      <a:alpha val="45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4">
                      <a:tint val="1000"/>
                      <a:satMod val="255000"/>
                    </a:schemeClr>
                  </a:gs>
                  <a:gs pos="55000">
                    <a:schemeClr val="accent4">
                      <a:tint val="12000"/>
                      <a:satMod val="255000"/>
                    </a:schemeClr>
                  </a:gs>
                  <a:gs pos="100000">
                    <a:schemeClr val="accent4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90</c:v>
                </c:pt>
                <c:pt idx="1">
                  <c:v>1</c:v>
                </c:pt>
                <c:pt idx="2">
                  <c:v>9</c:v>
                </c:pt>
                <c:pt idx="3">
                  <c:v>14</c:v>
                </c:pt>
                <c:pt idx="4">
                  <c:v>117</c:v>
                </c:pt>
                <c:pt idx="5">
                  <c:v>36</c:v>
                </c:pt>
                <c:pt idx="6">
                  <c:v>24</c:v>
                </c:pt>
                <c:pt idx="7">
                  <c:v>350</c:v>
                </c:pt>
                <c:pt idx="8">
                  <c:v>45</c:v>
                </c:pt>
                <c:pt idx="9">
                  <c:v>44</c:v>
                </c:pt>
                <c:pt idx="10">
                  <c:v>69</c:v>
                </c:pt>
                <c:pt idx="11">
                  <c:v>21</c:v>
                </c:pt>
                <c:pt idx="12">
                  <c:v>61</c:v>
                </c:pt>
                <c:pt idx="13">
                  <c:v>185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150976"/>
        <c:axId val="45140608"/>
      </c:lineChart>
      <c:catAx>
        <c:axId val="5272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5138688"/>
        <c:crosses val="autoZero"/>
        <c:auto val="1"/>
        <c:lblAlgn val="ctr"/>
        <c:lblOffset val="100"/>
        <c:noMultiLvlLbl val="0"/>
      </c:catAx>
      <c:valAx>
        <c:axId val="45138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 dirty="0"/>
                  <a:t>Количество федеральных законов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2728960"/>
        <c:crosses val="autoZero"/>
        <c:crossBetween val="between"/>
      </c:valAx>
      <c:valAx>
        <c:axId val="45140608"/>
        <c:scaling>
          <c:orientation val="minMax"/>
          <c:max val="2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/>
                  <a:t>Количество статей Кодекса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5150976"/>
        <c:crosses val="max"/>
        <c:crossBetween val="between"/>
      </c:valAx>
      <c:catAx>
        <c:axId val="45150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14060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6921513084545919"/>
          <c:y val="0.89047773828445642"/>
          <c:w val="0.64305958532015528"/>
          <c:h val="6.5333350781884764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 w="1905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Принятые законы</c:v>
                </c:pt>
              </c:strCache>
            </c:strRef>
          </c:tx>
          <c:dPt>
            <c:idx val="6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0"/>
              <c:layout>
                <c:manualLayout>
                  <c:x val="-3.9682664666916632E-2"/>
                  <c:y val="-0.144520259930552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650793650793651E-2"/>
                  <c:y val="-0.146814232310402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11111111111111"/>
                  <c:y val="-0.149108204690252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5714285714285715E-2"/>
                  <c:y val="-0.130756425651452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793650793650794"/>
                  <c:y val="-8.94649228141513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9.0476190476190474E-2"/>
                  <c:y val="0.139932315170852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4.1269841269841269E-2"/>
                  <c:y val="0.144520259930552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1.9047619047619049E-2"/>
                  <c:y val="0.144520259930552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  <c:pt idx="6">
                  <c:v>24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15</c:v>
                </c:pt>
                <c:pt idx="11">
                  <c:v>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99427-D251-414D-8712-4FD812935EB7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4C66E6-0831-41EA-ACEC-919FCF66BF5D}">
      <dgm:prSet custT="1"/>
      <dgm:spPr/>
      <dgm:t>
        <a:bodyPr/>
        <a:lstStyle/>
        <a:p>
          <a:pPr rtl="0"/>
          <a:r>
            <a:rPr lang="ru-RU" sz="1800" b="1" dirty="0" smtClean="0"/>
            <a:t>Российская Федерация </a:t>
          </a:r>
        </a:p>
        <a:p>
          <a:pPr rtl="0"/>
          <a:r>
            <a:rPr lang="ru-RU" sz="1800" b="1" dirty="0" smtClean="0"/>
            <a:t>и субъекты РФ</a:t>
          </a:r>
          <a:endParaRPr lang="ru-RU" sz="1800" b="1" dirty="0"/>
        </a:p>
      </dgm:t>
    </dgm:pt>
    <dgm:pt modelId="{D1CB32C6-5D2A-4E20-B50F-685C65F04EB8}" type="parTrans" cxnId="{629F3B5C-1266-49DF-BD80-0813AB7A5B81}">
      <dgm:prSet/>
      <dgm:spPr/>
      <dgm:t>
        <a:bodyPr/>
        <a:lstStyle/>
        <a:p>
          <a:endParaRPr lang="ru-RU"/>
        </a:p>
      </dgm:t>
    </dgm:pt>
    <dgm:pt modelId="{1A1282EA-17B5-41E0-8A8E-B5DDA11A639B}" type="sibTrans" cxnId="{629F3B5C-1266-49DF-BD80-0813AB7A5B81}">
      <dgm:prSet/>
      <dgm:spPr/>
      <dgm:t>
        <a:bodyPr/>
        <a:lstStyle/>
        <a:p>
          <a:endParaRPr lang="ru-RU"/>
        </a:p>
      </dgm:t>
    </dgm:pt>
    <dgm:pt modelId="{9EF19C9C-B593-412C-BAE1-470710458B15}">
      <dgm:prSet/>
      <dgm:spPr/>
      <dgm:t>
        <a:bodyPr/>
        <a:lstStyle/>
        <a:p>
          <a:pPr rtl="0"/>
          <a:r>
            <a:rPr lang="ru-RU" dirty="0" smtClean="0"/>
            <a:t>Разрабатывается каждые 6 лет на 12 и более лет на основе долгосрочного ПСЭР</a:t>
          </a:r>
          <a:endParaRPr lang="ru-RU" dirty="0"/>
        </a:p>
      </dgm:t>
    </dgm:pt>
    <dgm:pt modelId="{72542B56-8B66-40EF-9755-CEB1DD0CA43A}" type="parTrans" cxnId="{8EDEDB5E-AA65-495C-9D63-05CEBF0779CF}">
      <dgm:prSet/>
      <dgm:spPr/>
      <dgm:t>
        <a:bodyPr/>
        <a:lstStyle/>
        <a:p>
          <a:endParaRPr lang="ru-RU"/>
        </a:p>
      </dgm:t>
    </dgm:pt>
    <dgm:pt modelId="{72E45AA6-EE5D-45C2-BE20-819D59A7C30E}" type="sibTrans" cxnId="{8EDEDB5E-AA65-495C-9D63-05CEBF0779CF}">
      <dgm:prSet/>
      <dgm:spPr/>
      <dgm:t>
        <a:bodyPr/>
        <a:lstStyle/>
        <a:p>
          <a:endParaRPr lang="ru-RU"/>
        </a:p>
      </dgm:t>
    </dgm:pt>
    <dgm:pt modelId="{C9699554-2D2C-4696-9777-DBDE4260B47E}">
      <dgm:prSet custT="1"/>
      <dgm:spPr/>
      <dgm:t>
        <a:bodyPr/>
        <a:lstStyle/>
        <a:p>
          <a:pPr rtl="0"/>
          <a:r>
            <a:rPr lang="ru-RU" sz="1800" b="1" dirty="0" smtClean="0"/>
            <a:t>Муниципалитет</a:t>
          </a:r>
          <a:endParaRPr lang="ru-RU" sz="1800" dirty="0"/>
        </a:p>
      </dgm:t>
    </dgm:pt>
    <dgm:pt modelId="{86E83800-D26C-4434-9067-031AE765FAF2}" type="parTrans" cxnId="{8F8B2C12-5481-46B6-97C8-4293980A096D}">
      <dgm:prSet/>
      <dgm:spPr/>
      <dgm:t>
        <a:bodyPr/>
        <a:lstStyle/>
        <a:p>
          <a:endParaRPr lang="ru-RU"/>
        </a:p>
      </dgm:t>
    </dgm:pt>
    <dgm:pt modelId="{4957B78D-4C76-4CF3-9EB1-5F64FFF13917}" type="sibTrans" cxnId="{8F8B2C12-5481-46B6-97C8-4293980A096D}">
      <dgm:prSet/>
      <dgm:spPr/>
      <dgm:t>
        <a:bodyPr/>
        <a:lstStyle/>
        <a:p>
          <a:endParaRPr lang="ru-RU"/>
        </a:p>
      </dgm:t>
    </dgm:pt>
    <dgm:pt modelId="{F0D8FF96-344A-43E1-A125-76BF46F6A1EB}">
      <dgm:prSet/>
      <dgm:spPr/>
      <dgm:t>
        <a:bodyPr/>
        <a:lstStyle/>
        <a:p>
          <a:pPr rtl="0"/>
          <a:r>
            <a:rPr lang="ru-RU" b="1" dirty="0" smtClean="0"/>
            <a:t>Если представительный орган решит</a:t>
          </a:r>
          <a:r>
            <a:rPr lang="ru-RU" dirty="0" smtClean="0"/>
            <a:t>, разрабатывается каждые 3 года на 6 и более лет на основе долгосрочного ПСЭР</a:t>
          </a:r>
          <a:endParaRPr lang="ru-RU" dirty="0"/>
        </a:p>
      </dgm:t>
    </dgm:pt>
    <dgm:pt modelId="{AFB15C80-6433-444E-8629-E8877046EB31}" type="parTrans" cxnId="{F9A5598F-9144-488C-B053-B358F67D4AD5}">
      <dgm:prSet/>
      <dgm:spPr/>
      <dgm:t>
        <a:bodyPr/>
        <a:lstStyle/>
        <a:p>
          <a:endParaRPr lang="ru-RU"/>
        </a:p>
      </dgm:t>
    </dgm:pt>
    <dgm:pt modelId="{2C22E603-B368-4DA7-B716-672E35F07612}" type="sibTrans" cxnId="{F9A5598F-9144-488C-B053-B358F67D4AD5}">
      <dgm:prSet/>
      <dgm:spPr/>
      <dgm:t>
        <a:bodyPr/>
        <a:lstStyle/>
        <a:p>
          <a:endParaRPr lang="ru-RU"/>
        </a:p>
      </dgm:t>
    </dgm:pt>
    <dgm:pt modelId="{7D8B8487-E11C-476A-B847-D96414636B9D}" type="pres">
      <dgm:prSet presAssocID="{74599427-D251-414D-8712-4FD812935E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1B3B0-BA55-42D3-B553-63D23C031276}" type="pres">
      <dgm:prSet presAssocID="{534C66E6-0831-41EA-ACEC-919FCF66BF5D}" presName="compNode" presStyleCnt="0"/>
      <dgm:spPr/>
    </dgm:pt>
    <dgm:pt modelId="{8388B6C4-DEF4-43FD-A912-6D4ABAC6A73F}" type="pres">
      <dgm:prSet presAssocID="{534C66E6-0831-41EA-ACEC-919FCF66BF5D}" presName="aNode" presStyleLbl="bgShp" presStyleIdx="0" presStyleCnt="2"/>
      <dgm:spPr/>
      <dgm:t>
        <a:bodyPr/>
        <a:lstStyle/>
        <a:p>
          <a:endParaRPr lang="ru-RU"/>
        </a:p>
      </dgm:t>
    </dgm:pt>
    <dgm:pt modelId="{4CC4C2E3-EE99-4CF3-8107-91C23497CD25}" type="pres">
      <dgm:prSet presAssocID="{534C66E6-0831-41EA-ACEC-919FCF66BF5D}" presName="textNode" presStyleLbl="bgShp" presStyleIdx="0" presStyleCnt="2"/>
      <dgm:spPr/>
      <dgm:t>
        <a:bodyPr/>
        <a:lstStyle/>
        <a:p>
          <a:endParaRPr lang="ru-RU"/>
        </a:p>
      </dgm:t>
    </dgm:pt>
    <dgm:pt modelId="{6B8A40F0-AB28-405B-8DBF-68787586FC57}" type="pres">
      <dgm:prSet presAssocID="{534C66E6-0831-41EA-ACEC-919FCF66BF5D}" presName="compChildNode" presStyleCnt="0"/>
      <dgm:spPr/>
    </dgm:pt>
    <dgm:pt modelId="{C5C585B3-1B3C-4A59-B132-F2A22B4A7447}" type="pres">
      <dgm:prSet presAssocID="{534C66E6-0831-41EA-ACEC-919FCF66BF5D}" presName="theInnerList" presStyleCnt="0"/>
      <dgm:spPr/>
    </dgm:pt>
    <dgm:pt modelId="{79D4D815-754B-4C53-913A-CC5BAF981708}" type="pres">
      <dgm:prSet presAssocID="{9EF19C9C-B593-412C-BAE1-470710458B1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D9AEE-7851-41F5-A16B-47844E4CD224}" type="pres">
      <dgm:prSet presAssocID="{534C66E6-0831-41EA-ACEC-919FCF66BF5D}" presName="aSpace" presStyleCnt="0"/>
      <dgm:spPr/>
    </dgm:pt>
    <dgm:pt modelId="{B44AF563-F95E-4410-98B8-3B8BB4B9380E}" type="pres">
      <dgm:prSet presAssocID="{C9699554-2D2C-4696-9777-DBDE4260B47E}" presName="compNode" presStyleCnt="0"/>
      <dgm:spPr/>
    </dgm:pt>
    <dgm:pt modelId="{06031C72-68C6-47CC-B32D-ED40EAF5AC3E}" type="pres">
      <dgm:prSet presAssocID="{C9699554-2D2C-4696-9777-DBDE4260B47E}" presName="aNode" presStyleLbl="bgShp" presStyleIdx="1" presStyleCnt="2"/>
      <dgm:spPr/>
      <dgm:t>
        <a:bodyPr/>
        <a:lstStyle/>
        <a:p>
          <a:endParaRPr lang="ru-RU"/>
        </a:p>
      </dgm:t>
    </dgm:pt>
    <dgm:pt modelId="{6C8E8016-B4FC-4467-A33A-48E9181D6A23}" type="pres">
      <dgm:prSet presAssocID="{C9699554-2D2C-4696-9777-DBDE4260B47E}" presName="textNode" presStyleLbl="bgShp" presStyleIdx="1" presStyleCnt="2"/>
      <dgm:spPr/>
      <dgm:t>
        <a:bodyPr/>
        <a:lstStyle/>
        <a:p>
          <a:endParaRPr lang="ru-RU"/>
        </a:p>
      </dgm:t>
    </dgm:pt>
    <dgm:pt modelId="{A5670E8E-E5C3-4A26-BFF1-E51C381DB91D}" type="pres">
      <dgm:prSet presAssocID="{C9699554-2D2C-4696-9777-DBDE4260B47E}" presName="compChildNode" presStyleCnt="0"/>
      <dgm:spPr/>
    </dgm:pt>
    <dgm:pt modelId="{89F6D1CB-DCF2-463E-BC94-842A5A500CEB}" type="pres">
      <dgm:prSet presAssocID="{C9699554-2D2C-4696-9777-DBDE4260B47E}" presName="theInnerList" presStyleCnt="0"/>
      <dgm:spPr/>
    </dgm:pt>
    <dgm:pt modelId="{FB0302F7-59F2-4B2F-92C1-43DE5CB1F571}" type="pres">
      <dgm:prSet presAssocID="{F0D8FF96-344A-43E1-A125-76BF46F6A1E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5598F-9144-488C-B053-B358F67D4AD5}" srcId="{C9699554-2D2C-4696-9777-DBDE4260B47E}" destId="{F0D8FF96-344A-43E1-A125-76BF46F6A1EB}" srcOrd="0" destOrd="0" parTransId="{AFB15C80-6433-444E-8629-E8877046EB31}" sibTransId="{2C22E603-B368-4DA7-B716-672E35F07612}"/>
    <dgm:cxn modelId="{8EDEDB5E-AA65-495C-9D63-05CEBF0779CF}" srcId="{534C66E6-0831-41EA-ACEC-919FCF66BF5D}" destId="{9EF19C9C-B593-412C-BAE1-470710458B15}" srcOrd="0" destOrd="0" parTransId="{72542B56-8B66-40EF-9755-CEB1DD0CA43A}" sibTransId="{72E45AA6-EE5D-45C2-BE20-819D59A7C30E}"/>
    <dgm:cxn modelId="{E9977BE3-EADD-41EF-A25A-11FAFEC4E319}" type="presOf" srcId="{F0D8FF96-344A-43E1-A125-76BF46F6A1EB}" destId="{FB0302F7-59F2-4B2F-92C1-43DE5CB1F571}" srcOrd="0" destOrd="0" presId="urn:microsoft.com/office/officeart/2005/8/layout/lProcess2"/>
    <dgm:cxn modelId="{4E979CAB-F4E3-4ED1-A554-6E881C42ADDD}" type="presOf" srcId="{C9699554-2D2C-4696-9777-DBDE4260B47E}" destId="{06031C72-68C6-47CC-B32D-ED40EAF5AC3E}" srcOrd="0" destOrd="0" presId="urn:microsoft.com/office/officeart/2005/8/layout/lProcess2"/>
    <dgm:cxn modelId="{AAF25196-DC26-482A-9419-87497FB6D4A9}" type="presOf" srcId="{534C66E6-0831-41EA-ACEC-919FCF66BF5D}" destId="{8388B6C4-DEF4-43FD-A912-6D4ABAC6A73F}" srcOrd="0" destOrd="0" presId="urn:microsoft.com/office/officeart/2005/8/layout/lProcess2"/>
    <dgm:cxn modelId="{4B3B62A0-1989-4121-941F-5024E09E426D}" type="presOf" srcId="{534C66E6-0831-41EA-ACEC-919FCF66BF5D}" destId="{4CC4C2E3-EE99-4CF3-8107-91C23497CD25}" srcOrd="1" destOrd="0" presId="urn:microsoft.com/office/officeart/2005/8/layout/lProcess2"/>
    <dgm:cxn modelId="{8F8B2C12-5481-46B6-97C8-4293980A096D}" srcId="{74599427-D251-414D-8712-4FD812935EB7}" destId="{C9699554-2D2C-4696-9777-DBDE4260B47E}" srcOrd="1" destOrd="0" parTransId="{86E83800-D26C-4434-9067-031AE765FAF2}" sibTransId="{4957B78D-4C76-4CF3-9EB1-5F64FFF13917}"/>
    <dgm:cxn modelId="{E573B5DC-27B1-49D4-81B1-CCB33478E7DA}" type="presOf" srcId="{74599427-D251-414D-8712-4FD812935EB7}" destId="{7D8B8487-E11C-476A-B847-D96414636B9D}" srcOrd="0" destOrd="0" presId="urn:microsoft.com/office/officeart/2005/8/layout/lProcess2"/>
    <dgm:cxn modelId="{629F3B5C-1266-49DF-BD80-0813AB7A5B81}" srcId="{74599427-D251-414D-8712-4FD812935EB7}" destId="{534C66E6-0831-41EA-ACEC-919FCF66BF5D}" srcOrd="0" destOrd="0" parTransId="{D1CB32C6-5D2A-4E20-B50F-685C65F04EB8}" sibTransId="{1A1282EA-17B5-41E0-8A8E-B5DDA11A639B}"/>
    <dgm:cxn modelId="{033ECA88-699F-4404-B3A9-63076BD7BEB6}" type="presOf" srcId="{C9699554-2D2C-4696-9777-DBDE4260B47E}" destId="{6C8E8016-B4FC-4467-A33A-48E9181D6A23}" srcOrd="1" destOrd="0" presId="urn:microsoft.com/office/officeart/2005/8/layout/lProcess2"/>
    <dgm:cxn modelId="{00F6B368-CD30-4198-B5BB-069B45BD2860}" type="presOf" srcId="{9EF19C9C-B593-412C-BAE1-470710458B15}" destId="{79D4D815-754B-4C53-913A-CC5BAF981708}" srcOrd="0" destOrd="0" presId="urn:microsoft.com/office/officeart/2005/8/layout/lProcess2"/>
    <dgm:cxn modelId="{E8032B3B-9F4D-422C-9BE1-C2365BD85A59}" type="presParOf" srcId="{7D8B8487-E11C-476A-B847-D96414636B9D}" destId="{1E01B3B0-BA55-42D3-B553-63D23C031276}" srcOrd="0" destOrd="0" presId="urn:microsoft.com/office/officeart/2005/8/layout/lProcess2"/>
    <dgm:cxn modelId="{7F13F943-A52B-481E-9C06-BF5A5B47B67D}" type="presParOf" srcId="{1E01B3B0-BA55-42D3-B553-63D23C031276}" destId="{8388B6C4-DEF4-43FD-A912-6D4ABAC6A73F}" srcOrd="0" destOrd="0" presId="urn:microsoft.com/office/officeart/2005/8/layout/lProcess2"/>
    <dgm:cxn modelId="{9D79B216-71CF-4CFF-9FBD-02E6F6EBF7D0}" type="presParOf" srcId="{1E01B3B0-BA55-42D3-B553-63D23C031276}" destId="{4CC4C2E3-EE99-4CF3-8107-91C23497CD25}" srcOrd="1" destOrd="0" presId="urn:microsoft.com/office/officeart/2005/8/layout/lProcess2"/>
    <dgm:cxn modelId="{81A168D5-DBFC-429A-9ECA-3D590433FF00}" type="presParOf" srcId="{1E01B3B0-BA55-42D3-B553-63D23C031276}" destId="{6B8A40F0-AB28-405B-8DBF-68787586FC57}" srcOrd="2" destOrd="0" presId="urn:microsoft.com/office/officeart/2005/8/layout/lProcess2"/>
    <dgm:cxn modelId="{A92957C8-EC94-4D38-9B09-7FFEFCE741A8}" type="presParOf" srcId="{6B8A40F0-AB28-405B-8DBF-68787586FC57}" destId="{C5C585B3-1B3C-4A59-B132-F2A22B4A7447}" srcOrd="0" destOrd="0" presId="urn:microsoft.com/office/officeart/2005/8/layout/lProcess2"/>
    <dgm:cxn modelId="{7DFE97C0-628B-43EA-AF44-6C55523378E5}" type="presParOf" srcId="{C5C585B3-1B3C-4A59-B132-F2A22B4A7447}" destId="{79D4D815-754B-4C53-913A-CC5BAF981708}" srcOrd="0" destOrd="0" presId="urn:microsoft.com/office/officeart/2005/8/layout/lProcess2"/>
    <dgm:cxn modelId="{23A66278-BEFF-4AD9-8F34-FD4A7B1C3AC9}" type="presParOf" srcId="{7D8B8487-E11C-476A-B847-D96414636B9D}" destId="{51DD9AEE-7851-41F5-A16B-47844E4CD224}" srcOrd="1" destOrd="0" presId="urn:microsoft.com/office/officeart/2005/8/layout/lProcess2"/>
    <dgm:cxn modelId="{61EAB7C8-EE2E-4B03-BFD4-7D0A806BE970}" type="presParOf" srcId="{7D8B8487-E11C-476A-B847-D96414636B9D}" destId="{B44AF563-F95E-4410-98B8-3B8BB4B9380E}" srcOrd="2" destOrd="0" presId="urn:microsoft.com/office/officeart/2005/8/layout/lProcess2"/>
    <dgm:cxn modelId="{485CD6C7-BD87-431D-8CE9-A937C81CB747}" type="presParOf" srcId="{B44AF563-F95E-4410-98B8-3B8BB4B9380E}" destId="{06031C72-68C6-47CC-B32D-ED40EAF5AC3E}" srcOrd="0" destOrd="0" presId="urn:microsoft.com/office/officeart/2005/8/layout/lProcess2"/>
    <dgm:cxn modelId="{6A7DE69D-918C-414F-A1A1-F6B0549D3ED5}" type="presParOf" srcId="{B44AF563-F95E-4410-98B8-3B8BB4B9380E}" destId="{6C8E8016-B4FC-4467-A33A-48E9181D6A23}" srcOrd="1" destOrd="0" presId="urn:microsoft.com/office/officeart/2005/8/layout/lProcess2"/>
    <dgm:cxn modelId="{0FE6F991-E9B9-42F2-A0A7-2C63B7DFAC9F}" type="presParOf" srcId="{B44AF563-F95E-4410-98B8-3B8BB4B9380E}" destId="{A5670E8E-E5C3-4A26-BFF1-E51C381DB91D}" srcOrd="2" destOrd="0" presId="urn:microsoft.com/office/officeart/2005/8/layout/lProcess2"/>
    <dgm:cxn modelId="{0E23DBB8-48E9-4F41-837E-4B5AE5B30E01}" type="presParOf" srcId="{A5670E8E-E5C3-4A26-BFF1-E51C381DB91D}" destId="{89F6D1CB-DCF2-463E-BC94-842A5A500CEB}" srcOrd="0" destOrd="0" presId="urn:microsoft.com/office/officeart/2005/8/layout/lProcess2"/>
    <dgm:cxn modelId="{66C58873-280E-48A5-B730-D75B7E19D63F}" type="presParOf" srcId="{89F6D1CB-DCF2-463E-BC94-842A5A500CEB}" destId="{FB0302F7-59F2-4B2F-92C1-43DE5CB1F57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FACFE5-78BD-4126-9E9F-E627AA239840}" type="doc">
      <dgm:prSet loTypeId="urn:microsoft.com/office/officeart/2005/8/layout/h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50FD94-5518-41A6-8DB3-9285FA3EC594}">
      <dgm:prSet custT="1"/>
      <dgm:spPr/>
      <dgm:t>
        <a:bodyPr/>
        <a:lstStyle/>
        <a:p>
          <a:pPr rtl="0"/>
          <a:r>
            <a:rPr lang="ru-RU" sz="2000" b="1" dirty="0" smtClean="0"/>
            <a:t>В бюджет</a:t>
          </a:r>
          <a:endParaRPr lang="ru-RU" sz="2000" b="1" dirty="0"/>
        </a:p>
      </dgm:t>
    </dgm:pt>
    <dgm:pt modelId="{86017B38-7303-4397-8C1C-E16086D27A3D}" type="parTrans" cxnId="{F0FE91C7-04F9-43F4-BE87-818C8F4F249E}">
      <dgm:prSet/>
      <dgm:spPr/>
      <dgm:t>
        <a:bodyPr/>
        <a:lstStyle/>
        <a:p>
          <a:endParaRPr lang="ru-RU" sz="1600"/>
        </a:p>
      </dgm:t>
    </dgm:pt>
    <dgm:pt modelId="{E99C005B-0DF8-40EB-8033-DC2C7B3B4CE7}" type="sibTrans" cxnId="{F0FE91C7-04F9-43F4-BE87-818C8F4F249E}">
      <dgm:prSet/>
      <dgm:spPr/>
      <dgm:t>
        <a:bodyPr/>
        <a:lstStyle/>
        <a:p>
          <a:endParaRPr lang="ru-RU" sz="1600"/>
        </a:p>
      </dgm:t>
    </dgm:pt>
    <dgm:pt modelId="{69190727-4517-462F-929F-12A0CFAFCE8E}">
      <dgm:prSet custT="1"/>
      <dgm:spPr/>
      <dgm:t>
        <a:bodyPr/>
        <a:lstStyle/>
        <a:p>
          <a:pPr rtl="0"/>
          <a:r>
            <a:rPr lang="ru-RU" sz="1400" dirty="0" smtClean="0"/>
            <a:t>Уплата налогов</a:t>
          </a:r>
          <a:endParaRPr lang="ru-RU" sz="1400" dirty="0"/>
        </a:p>
      </dgm:t>
    </dgm:pt>
    <dgm:pt modelId="{51FF7445-F397-46D7-8178-683A3ED8A948}" type="parTrans" cxnId="{898FE482-5D4D-4FDB-82E3-36910B4B8CD4}">
      <dgm:prSet/>
      <dgm:spPr/>
      <dgm:t>
        <a:bodyPr/>
        <a:lstStyle/>
        <a:p>
          <a:endParaRPr lang="ru-RU" sz="1600"/>
        </a:p>
      </dgm:t>
    </dgm:pt>
    <dgm:pt modelId="{8E8D64BF-C8A9-4196-84EC-78D614451F9B}" type="sibTrans" cxnId="{898FE482-5D4D-4FDB-82E3-36910B4B8CD4}">
      <dgm:prSet/>
      <dgm:spPr/>
      <dgm:t>
        <a:bodyPr/>
        <a:lstStyle/>
        <a:p>
          <a:endParaRPr lang="ru-RU" sz="1600"/>
        </a:p>
      </dgm:t>
    </dgm:pt>
    <dgm:pt modelId="{CAE0639E-84CE-40BB-B6D2-FBE8E3D52FF9}">
      <dgm:prSet custT="1"/>
      <dgm:spPr/>
      <dgm:t>
        <a:bodyPr/>
        <a:lstStyle/>
        <a:p>
          <a:pPr rtl="0"/>
          <a:r>
            <a:rPr lang="ru-RU" sz="1400" dirty="0" smtClean="0"/>
            <a:t>Оплата оказанных государственных или муниципальных услуг</a:t>
          </a:r>
          <a:endParaRPr lang="ru-RU" sz="1400" dirty="0"/>
        </a:p>
      </dgm:t>
    </dgm:pt>
    <dgm:pt modelId="{5094F37E-F3A7-470B-94ED-20216E59048E}" type="parTrans" cxnId="{807DBA2E-14BE-4117-91B0-BA82F8794E8A}">
      <dgm:prSet/>
      <dgm:spPr/>
      <dgm:t>
        <a:bodyPr/>
        <a:lstStyle/>
        <a:p>
          <a:endParaRPr lang="ru-RU" sz="1600"/>
        </a:p>
      </dgm:t>
    </dgm:pt>
    <dgm:pt modelId="{354D1511-6EE3-4D5F-9ED6-A226404F0717}" type="sibTrans" cxnId="{807DBA2E-14BE-4117-91B0-BA82F8794E8A}">
      <dgm:prSet/>
      <dgm:spPr/>
      <dgm:t>
        <a:bodyPr/>
        <a:lstStyle/>
        <a:p>
          <a:endParaRPr lang="ru-RU" sz="1600"/>
        </a:p>
      </dgm:t>
    </dgm:pt>
    <dgm:pt modelId="{DF293FE1-E6EB-432F-8C43-90FBA44837FE}">
      <dgm:prSet custT="1"/>
      <dgm:spPr/>
      <dgm:t>
        <a:bodyPr/>
        <a:lstStyle/>
        <a:p>
          <a:pPr rtl="0"/>
          <a:r>
            <a:rPr lang="ru-RU" sz="1800" b="1" dirty="0" smtClean="0"/>
            <a:t>Между бюджетами</a:t>
          </a:r>
          <a:endParaRPr lang="ru-RU" sz="1800" b="1" dirty="0"/>
        </a:p>
      </dgm:t>
    </dgm:pt>
    <dgm:pt modelId="{8FD4398B-A22B-4954-9ACA-E0B8E5BA811D}" type="parTrans" cxnId="{3A2BE382-8CD7-4355-BAC2-B4A8DF641013}">
      <dgm:prSet/>
      <dgm:spPr/>
      <dgm:t>
        <a:bodyPr/>
        <a:lstStyle/>
        <a:p>
          <a:endParaRPr lang="ru-RU" sz="1600"/>
        </a:p>
      </dgm:t>
    </dgm:pt>
    <dgm:pt modelId="{0F4BE2BA-7C31-473B-A1E9-9197ACCC193E}" type="sibTrans" cxnId="{3A2BE382-8CD7-4355-BAC2-B4A8DF641013}">
      <dgm:prSet/>
      <dgm:spPr/>
      <dgm:t>
        <a:bodyPr/>
        <a:lstStyle/>
        <a:p>
          <a:endParaRPr lang="ru-RU" sz="1600"/>
        </a:p>
      </dgm:t>
    </dgm:pt>
    <dgm:pt modelId="{39FFCADC-B5DE-4783-BF0C-5D339920DD1F}">
      <dgm:prSet custT="1"/>
      <dgm:spPr/>
      <dgm:t>
        <a:bodyPr/>
        <a:lstStyle/>
        <a:p>
          <a:pPr rtl="0"/>
          <a:r>
            <a:rPr lang="ru-RU" sz="1400" smtClean="0"/>
            <a:t>Распределение доходов</a:t>
          </a:r>
          <a:endParaRPr lang="ru-RU" sz="1400"/>
        </a:p>
      </dgm:t>
    </dgm:pt>
    <dgm:pt modelId="{8B04DCA7-9251-4581-956C-6B973F8E9426}" type="parTrans" cxnId="{E3F5A3AA-5AFA-4DC6-99F0-BFA4D348C654}">
      <dgm:prSet/>
      <dgm:spPr/>
      <dgm:t>
        <a:bodyPr/>
        <a:lstStyle/>
        <a:p>
          <a:endParaRPr lang="ru-RU" sz="1600"/>
        </a:p>
      </dgm:t>
    </dgm:pt>
    <dgm:pt modelId="{637A9615-8744-42C7-9FCA-DCE1140ADF83}" type="sibTrans" cxnId="{E3F5A3AA-5AFA-4DC6-99F0-BFA4D348C654}">
      <dgm:prSet/>
      <dgm:spPr/>
      <dgm:t>
        <a:bodyPr/>
        <a:lstStyle/>
        <a:p>
          <a:endParaRPr lang="ru-RU" sz="1600"/>
        </a:p>
      </dgm:t>
    </dgm:pt>
    <dgm:pt modelId="{19401D2D-B30D-4BCD-9642-AF0AAFBB5452}">
      <dgm:prSet custT="1"/>
      <dgm:spPr/>
      <dgm:t>
        <a:bodyPr/>
        <a:lstStyle/>
        <a:p>
          <a:pPr rtl="0"/>
          <a:r>
            <a:rPr lang="ru-RU" sz="1400" dirty="0" smtClean="0"/>
            <a:t>Расчеты, осуществляемые между участниками бюджетного процесса</a:t>
          </a:r>
          <a:endParaRPr lang="ru-RU" sz="1400" dirty="0"/>
        </a:p>
      </dgm:t>
    </dgm:pt>
    <dgm:pt modelId="{981A7F5B-6FAF-47C5-B89F-9FC607CE8866}" type="parTrans" cxnId="{9A2A3519-FB69-4F02-A5D8-F906EADBA254}">
      <dgm:prSet/>
      <dgm:spPr/>
      <dgm:t>
        <a:bodyPr/>
        <a:lstStyle/>
        <a:p>
          <a:endParaRPr lang="ru-RU" sz="1600"/>
        </a:p>
      </dgm:t>
    </dgm:pt>
    <dgm:pt modelId="{2BF3D817-1147-4968-9534-88D976B8CA46}" type="sibTrans" cxnId="{9A2A3519-FB69-4F02-A5D8-F906EADBA254}">
      <dgm:prSet/>
      <dgm:spPr/>
      <dgm:t>
        <a:bodyPr/>
        <a:lstStyle/>
        <a:p>
          <a:endParaRPr lang="ru-RU" sz="1600"/>
        </a:p>
      </dgm:t>
    </dgm:pt>
    <dgm:pt modelId="{F8F18546-92C6-49D0-B991-EBC2DA0DB548}">
      <dgm:prSet custT="1"/>
      <dgm:spPr/>
      <dgm:t>
        <a:bodyPr/>
        <a:lstStyle/>
        <a:p>
          <a:pPr rtl="0"/>
          <a:r>
            <a:rPr lang="ru-RU" sz="1400" dirty="0" smtClean="0"/>
            <a:t>Межбюджетные трансферты</a:t>
          </a:r>
          <a:endParaRPr lang="ru-RU" sz="1400" dirty="0"/>
        </a:p>
      </dgm:t>
    </dgm:pt>
    <dgm:pt modelId="{5039CCD5-2FF3-4D13-B167-8E104D759A9B}" type="parTrans" cxnId="{2D58569F-EFBA-48F4-A691-D16605B82C80}">
      <dgm:prSet/>
      <dgm:spPr/>
      <dgm:t>
        <a:bodyPr/>
        <a:lstStyle/>
        <a:p>
          <a:endParaRPr lang="ru-RU" sz="1600"/>
        </a:p>
      </dgm:t>
    </dgm:pt>
    <dgm:pt modelId="{9CC0816B-94C8-4F06-A86C-7E81C1056A35}" type="sibTrans" cxnId="{2D58569F-EFBA-48F4-A691-D16605B82C80}">
      <dgm:prSet/>
      <dgm:spPr/>
      <dgm:t>
        <a:bodyPr/>
        <a:lstStyle/>
        <a:p>
          <a:endParaRPr lang="ru-RU" sz="1600"/>
        </a:p>
      </dgm:t>
    </dgm:pt>
    <dgm:pt modelId="{4741C7FD-2C2E-4303-B4E3-1C1BF3170B5A}">
      <dgm:prSet custT="1"/>
      <dgm:spPr/>
      <dgm:t>
        <a:bodyPr/>
        <a:lstStyle/>
        <a:p>
          <a:pPr rtl="0"/>
          <a:r>
            <a:rPr lang="ru-RU" sz="1400" dirty="0" smtClean="0"/>
            <a:t>Бюджетные кредиты</a:t>
          </a:r>
          <a:endParaRPr lang="ru-RU" sz="1400" dirty="0"/>
        </a:p>
      </dgm:t>
    </dgm:pt>
    <dgm:pt modelId="{C64B5CE2-CC9B-4103-BC2F-9625724BBD58}" type="parTrans" cxnId="{A93E514C-EF5B-4686-9026-071BCCAA322A}">
      <dgm:prSet/>
      <dgm:spPr/>
      <dgm:t>
        <a:bodyPr/>
        <a:lstStyle/>
        <a:p>
          <a:endParaRPr lang="ru-RU" sz="1600"/>
        </a:p>
      </dgm:t>
    </dgm:pt>
    <dgm:pt modelId="{0A8FBB54-29C6-4EC5-ACD4-2A0D5760C3FB}" type="sibTrans" cxnId="{A93E514C-EF5B-4686-9026-071BCCAA322A}">
      <dgm:prSet/>
      <dgm:spPr/>
      <dgm:t>
        <a:bodyPr/>
        <a:lstStyle/>
        <a:p>
          <a:endParaRPr lang="ru-RU" sz="1600"/>
        </a:p>
      </dgm:t>
    </dgm:pt>
    <dgm:pt modelId="{37DF0279-C541-403D-8679-06BBA95B5D2D}">
      <dgm:prSet custT="1"/>
      <dgm:spPr/>
      <dgm:t>
        <a:bodyPr/>
        <a:lstStyle/>
        <a:p>
          <a:pPr algn="r" rtl="0"/>
          <a:r>
            <a:rPr lang="ru-RU" sz="1600" b="1" dirty="0" smtClean="0"/>
            <a:t>Платежи из бюджета</a:t>
          </a:r>
          <a:endParaRPr lang="ru-RU" sz="1600" b="1" dirty="0"/>
        </a:p>
      </dgm:t>
    </dgm:pt>
    <dgm:pt modelId="{83EEB0A6-6F26-4240-B74E-7BCE8FFE4653}" type="parTrans" cxnId="{18533AB9-B508-42EF-9704-6FE530838117}">
      <dgm:prSet/>
      <dgm:spPr/>
      <dgm:t>
        <a:bodyPr/>
        <a:lstStyle/>
        <a:p>
          <a:endParaRPr lang="ru-RU" sz="1600"/>
        </a:p>
      </dgm:t>
    </dgm:pt>
    <dgm:pt modelId="{25D632BA-E5CE-427C-A56C-37E0D3DE03F9}" type="sibTrans" cxnId="{18533AB9-B508-42EF-9704-6FE530838117}">
      <dgm:prSet/>
      <dgm:spPr/>
      <dgm:t>
        <a:bodyPr/>
        <a:lstStyle/>
        <a:p>
          <a:endParaRPr lang="ru-RU" sz="1600"/>
        </a:p>
      </dgm:t>
    </dgm:pt>
    <dgm:pt modelId="{D62FF137-A86E-457C-958C-2FBE07316AAA}">
      <dgm:prSet custT="1"/>
      <dgm:spPr/>
      <dgm:t>
        <a:bodyPr/>
        <a:lstStyle/>
        <a:p>
          <a:pPr rtl="0"/>
          <a:r>
            <a:rPr lang="ru-RU" sz="1400" smtClean="0"/>
            <a:t>Платежи населению (зарплата, соцпособия)</a:t>
          </a:r>
          <a:endParaRPr lang="ru-RU" sz="1400"/>
        </a:p>
      </dgm:t>
    </dgm:pt>
    <dgm:pt modelId="{75C35D47-8DAA-45FC-A8A3-29D3DD26EAA5}" type="parTrans" cxnId="{EB8723F9-05A5-48FD-98C1-492E6CA88157}">
      <dgm:prSet/>
      <dgm:spPr/>
      <dgm:t>
        <a:bodyPr/>
        <a:lstStyle/>
        <a:p>
          <a:endParaRPr lang="ru-RU" sz="1600"/>
        </a:p>
      </dgm:t>
    </dgm:pt>
    <dgm:pt modelId="{42EBF576-E300-44E5-90C5-3A96A9955FBF}" type="sibTrans" cxnId="{EB8723F9-05A5-48FD-98C1-492E6CA88157}">
      <dgm:prSet/>
      <dgm:spPr/>
      <dgm:t>
        <a:bodyPr/>
        <a:lstStyle/>
        <a:p>
          <a:endParaRPr lang="ru-RU" sz="1600"/>
        </a:p>
      </dgm:t>
    </dgm:pt>
    <dgm:pt modelId="{9A6CDE68-7E35-476C-A025-9808F70C0BD4}">
      <dgm:prSet custT="1"/>
      <dgm:spPr/>
      <dgm:t>
        <a:bodyPr/>
        <a:lstStyle/>
        <a:p>
          <a:pPr rtl="0"/>
          <a:r>
            <a:rPr lang="ru-RU" sz="1400" dirty="0" smtClean="0"/>
            <a:t>Платежи организациям (оплата контрактов, субсидии)</a:t>
          </a:r>
          <a:endParaRPr lang="ru-RU" sz="1400" dirty="0"/>
        </a:p>
      </dgm:t>
    </dgm:pt>
    <dgm:pt modelId="{6C41C4AF-7B2F-4B24-B250-4FB55AA3E752}" type="parTrans" cxnId="{2E92063E-6745-4AA8-AE65-465135A7CDEC}">
      <dgm:prSet/>
      <dgm:spPr/>
      <dgm:t>
        <a:bodyPr/>
        <a:lstStyle/>
        <a:p>
          <a:endParaRPr lang="ru-RU" sz="1600"/>
        </a:p>
      </dgm:t>
    </dgm:pt>
    <dgm:pt modelId="{0B8D9426-6DC8-4A44-848D-DBC824C0F387}" type="sibTrans" cxnId="{2E92063E-6745-4AA8-AE65-465135A7CDEC}">
      <dgm:prSet/>
      <dgm:spPr/>
      <dgm:t>
        <a:bodyPr/>
        <a:lstStyle/>
        <a:p>
          <a:endParaRPr lang="ru-RU" sz="1600"/>
        </a:p>
      </dgm:t>
    </dgm:pt>
    <dgm:pt modelId="{BD4D1FC3-E767-4AFA-8DB3-4640F504EE10}">
      <dgm:prSet custT="1"/>
      <dgm:spPr/>
      <dgm:t>
        <a:bodyPr/>
        <a:lstStyle/>
        <a:p>
          <a:pPr rtl="0"/>
          <a:r>
            <a:rPr lang="ru-RU" sz="1400" dirty="0" smtClean="0"/>
            <a:t>Размещение средств на депозитах</a:t>
          </a:r>
          <a:endParaRPr lang="ru-RU" sz="1400" dirty="0"/>
        </a:p>
      </dgm:t>
    </dgm:pt>
    <dgm:pt modelId="{C22BEAD7-D4E4-41E5-956E-B9D34C0999B5}" type="parTrans" cxnId="{E79A910E-40AB-43E3-8201-82C5BA41A39D}">
      <dgm:prSet/>
      <dgm:spPr/>
      <dgm:t>
        <a:bodyPr/>
        <a:lstStyle/>
        <a:p>
          <a:endParaRPr lang="ru-RU" sz="1600"/>
        </a:p>
      </dgm:t>
    </dgm:pt>
    <dgm:pt modelId="{993E5F7C-8032-47C0-A068-0EBD4DF4D77A}" type="sibTrans" cxnId="{E79A910E-40AB-43E3-8201-82C5BA41A39D}">
      <dgm:prSet/>
      <dgm:spPr/>
      <dgm:t>
        <a:bodyPr/>
        <a:lstStyle/>
        <a:p>
          <a:endParaRPr lang="ru-RU" sz="1600"/>
        </a:p>
      </dgm:t>
    </dgm:pt>
    <dgm:pt modelId="{0A25FD71-6284-42BE-A233-F7139C47C57C}" type="pres">
      <dgm:prSet presAssocID="{C4FACFE5-78BD-4126-9E9F-E627AA23984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1F7314-9292-4DBE-A28E-3FA230508BC5}" type="pres">
      <dgm:prSet presAssocID="{9F50FD94-5518-41A6-8DB3-9285FA3EC59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8B7DA-EFBD-4A97-836C-55EA351FC828}" type="pres">
      <dgm:prSet presAssocID="{9F50FD94-5518-41A6-8DB3-9285FA3EC594}" presName="image" presStyleLbl="fgImgPlace1" presStyleIdx="0" presStyleCnt="3"/>
      <dgm:spPr/>
      <dgm:t>
        <a:bodyPr/>
        <a:lstStyle/>
        <a:p>
          <a:endParaRPr lang="ru-RU"/>
        </a:p>
      </dgm:t>
    </dgm:pt>
    <dgm:pt modelId="{6A834454-048E-43C0-A12D-84D85080F661}" type="pres">
      <dgm:prSet presAssocID="{9F50FD94-5518-41A6-8DB3-9285FA3EC59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B594D-DCB1-4828-938A-B05D261D7B7D}" type="pres">
      <dgm:prSet presAssocID="{9F50FD94-5518-41A6-8DB3-9285FA3EC59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B541B-1B64-473C-9BA5-1F73AF7A56FA}" type="pres">
      <dgm:prSet presAssocID="{E99C005B-0DF8-40EB-8033-DC2C7B3B4CE7}" presName="sibTrans" presStyleCnt="0"/>
      <dgm:spPr/>
      <dgm:t>
        <a:bodyPr/>
        <a:lstStyle/>
        <a:p>
          <a:endParaRPr lang="ru-RU"/>
        </a:p>
      </dgm:t>
    </dgm:pt>
    <dgm:pt modelId="{2FE1B46A-3DC6-4E92-83CD-45BF8EF52698}" type="pres">
      <dgm:prSet presAssocID="{DF293FE1-E6EB-432F-8C43-90FBA44837F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E0023-E1FD-4614-AE5F-6ACEA2152FBE}" type="pres">
      <dgm:prSet presAssocID="{DF293FE1-E6EB-432F-8C43-90FBA44837FE}" presName="image" presStyleLbl="fgImgPlace1" presStyleIdx="1" presStyleCnt="3"/>
      <dgm:spPr/>
      <dgm:t>
        <a:bodyPr/>
        <a:lstStyle/>
        <a:p>
          <a:endParaRPr lang="ru-RU"/>
        </a:p>
      </dgm:t>
    </dgm:pt>
    <dgm:pt modelId="{36B01B08-E1D1-4359-B25A-E06F27E29255}" type="pres">
      <dgm:prSet presAssocID="{DF293FE1-E6EB-432F-8C43-90FBA44837F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A1E2F-EE5A-4B03-BE65-7C6E855BA6C5}" type="pres">
      <dgm:prSet presAssocID="{DF293FE1-E6EB-432F-8C43-90FBA44837F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1A922-4518-42E1-B6D3-F6DFE0FE91C8}" type="pres">
      <dgm:prSet presAssocID="{0F4BE2BA-7C31-473B-A1E9-9197ACCC193E}" presName="sibTrans" presStyleCnt="0"/>
      <dgm:spPr/>
      <dgm:t>
        <a:bodyPr/>
        <a:lstStyle/>
        <a:p>
          <a:endParaRPr lang="ru-RU"/>
        </a:p>
      </dgm:t>
    </dgm:pt>
    <dgm:pt modelId="{B52C5DD4-9ECD-4B93-BDC0-E80BEE7774F5}" type="pres">
      <dgm:prSet presAssocID="{37DF0279-C541-403D-8679-06BBA95B5D2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E1BEC-9D8D-4F7F-973D-4184458CB375}" type="pres">
      <dgm:prSet presAssocID="{37DF0279-C541-403D-8679-06BBA95B5D2D}" presName="image" presStyleLbl="fgImgPlace1" presStyleIdx="2" presStyleCnt="3"/>
      <dgm:spPr/>
      <dgm:t>
        <a:bodyPr/>
        <a:lstStyle/>
        <a:p>
          <a:endParaRPr lang="ru-RU"/>
        </a:p>
      </dgm:t>
    </dgm:pt>
    <dgm:pt modelId="{E21E5D8F-34CE-4AB8-88AC-07AA77BC002A}" type="pres">
      <dgm:prSet presAssocID="{37DF0279-C541-403D-8679-06BBA95B5D2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CBFD5-0700-44E7-B13D-B4CC96FE9B8A}" type="pres">
      <dgm:prSet presAssocID="{37DF0279-C541-403D-8679-06BBA95B5D2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8723F9-05A5-48FD-98C1-492E6CA88157}" srcId="{37DF0279-C541-403D-8679-06BBA95B5D2D}" destId="{D62FF137-A86E-457C-958C-2FBE07316AAA}" srcOrd="0" destOrd="0" parTransId="{75C35D47-8DAA-45FC-A8A3-29D3DD26EAA5}" sibTransId="{42EBF576-E300-44E5-90C5-3A96A9955FBF}"/>
    <dgm:cxn modelId="{938AC371-9081-4226-8573-D95EBF430E48}" type="presOf" srcId="{BD4D1FC3-E767-4AFA-8DB3-4640F504EE10}" destId="{E21E5D8F-34CE-4AB8-88AC-07AA77BC002A}" srcOrd="0" destOrd="2" presId="urn:microsoft.com/office/officeart/2005/8/layout/hList2"/>
    <dgm:cxn modelId="{1252B5E2-D6B9-4E5D-8B9A-D123D2400558}" type="presOf" srcId="{37DF0279-C541-403D-8679-06BBA95B5D2D}" destId="{E57CBFD5-0700-44E7-B13D-B4CC96FE9B8A}" srcOrd="0" destOrd="0" presId="urn:microsoft.com/office/officeart/2005/8/layout/hList2"/>
    <dgm:cxn modelId="{81F64A1E-F69D-428D-BCA8-726EA48165E3}" type="presOf" srcId="{19401D2D-B30D-4BCD-9642-AF0AAFBB5452}" destId="{36B01B08-E1D1-4359-B25A-E06F27E29255}" srcOrd="0" destOrd="1" presId="urn:microsoft.com/office/officeart/2005/8/layout/hList2"/>
    <dgm:cxn modelId="{2E92063E-6745-4AA8-AE65-465135A7CDEC}" srcId="{37DF0279-C541-403D-8679-06BBA95B5D2D}" destId="{9A6CDE68-7E35-476C-A025-9808F70C0BD4}" srcOrd="1" destOrd="0" parTransId="{6C41C4AF-7B2F-4B24-B250-4FB55AA3E752}" sibTransId="{0B8D9426-6DC8-4A44-848D-DBC824C0F387}"/>
    <dgm:cxn modelId="{807DBA2E-14BE-4117-91B0-BA82F8794E8A}" srcId="{9F50FD94-5518-41A6-8DB3-9285FA3EC594}" destId="{CAE0639E-84CE-40BB-B6D2-FBE8E3D52FF9}" srcOrd="1" destOrd="0" parTransId="{5094F37E-F3A7-470B-94ED-20216E59048E}" sibTransId="{354D1511-6EE3-4D5F-9ED6-A226404F0717}"/>
    <dgm:cxn modelId="{898FE482-5D4D-4FDB-82E3-36910B4B8CD4}" srcId="{9F50FD94-5518-41A6-8DB3-9285FA3EC594}" destId="{69190727-4517-462F-929F-12A0CFAFCE8E}" srcOrd="0" destOrd="0" parTransId="{51FF7445-F397-46D7-8178-683A3ED8A948}" sibTransId="{8E8D64BF-C8A9-4196-84EC-78D614451F9B}"/>
    <dgm:cxn modelId="{A93E514C-EF5B-4686-9026-071BCCAA322A}" srcId="{DF293FE1-E6EB-432F-8C43-90FBA44837FE}" destId="{4741C7FD-2C2E-4303-B4E3-1C1BF3170B5A}" srcOrd="3" destOrd="0" parTransId="{C64B5CE2-CC9B-4103-BC2F-9625724BBD58}" sibTransId="{0A8FBB54-29C6-4EC5-ACD4-2A0D5760C3FB}"/>
    <dgm:cxn modelId="{9A2A3519-FB69-4F02-A5D8-F906EADBA254}" srcId="{DF293FE1-E6EB-432F-8C43-90FBA44837FE}" destId="{19401D2D-B30D-4BCD-9642-AF0AAFBB5452}" srcOrd="1" destOrd="0" parTransId="{981A7F5B-6FAF-47C5-B89F-9FC607CE8866}" sibTransId="{2BF3D817-1147-4968-9534-88D976B8CA46}"/>
    <dgm:cxn modelId="{C26736BD-2A0D-4784-BEB5-F94180C23029}" type="presOf" srcId="{CAE0639E-84CE-40BB-B6D2-FBE8E3D52FF9}" destId="{6A834454-048E-43C0-A12D-84D85080F661}" srcOrd="0" destOrd="1" presId="urn:microsoft.com/office/officeart/2005/8/layout/hList2"/>
    <dgm:cxn modelId="{2D58569F-EFBA-48F4-A691-D16605B82C80}" srcId="{DF293FE1-E6EB-432F-8C43-90FBA44837FE}" destId="{F8F18546-92C6-49D0-B991-EBC2DA0DB548}" srcOrd="2" destOrd="0" parTransId="{5039CCD5-2FF3-4D13-B167-8E104D759A9B}" sibTransId="{9CC0816B-94C8-4F06-A86C-7E81C1056A35}"/>
    <dgm:cxn modelId="{674FDAC5-3E7D-4E66-92E0-F209685A0AB0}" type="presOf" srcId="{DF293FE1-E6EB-432F-8C43-90FBA44837FE}" destId="{434A1E2F-EE5A-4B03-BE65-7C6E855BA6C5}" srcOrd="0" destOrd="0" presId="urn:microsoft.com/office/officeart/2005/8/layout/hList2"/>
    <dgm:cxn modelId="{15E9CC91-F636-4FC6-9414-1E6F6B50B62B}" type="presOf" srcId="{D62FF137-A86E-457C-958C-2FBE07316AAA}" destId="{E21E5D8F-34CE-4AB8-88AC-07AA77BC002A}" srcOrd="0" destOrd="0" presId="urn:microsoft.com/office/officeart/2005/8/layout/hList2"/>
    <dgm:cxn modelId="{3A2BE382-8CD7-4355-BAC2-B4A8DF641013}" srcId="{C4FACFE5-78BD-4126-9E9F-E627AA239840}" destId="{DF293FE1-E6EB-432F-8C43-90FBA44837FE}" srcOrd="1" destOrd="0" parTransId="{8FD4398B-A22B-4954-9ACA-E0B8E5BA811D}" sibTransId="{0F4BE2BA-7C31-473B-A1E9-9197ACCC193E}"/>
    <dgm:cxn modelId="{5CDA38B2-E8F7-47DF-97A6-238203D77132}" type="presOf" srcId="{9F50FD94-5518-41A6-8DB3-9285FA3EC594}" destId="{127B594D-DCB1-4828-938A-B05D261D7B7D}" srcOrd="0" destOrd="0" presId="urn:microsoft.com/office/officeart/2005/8/layout/hList2"/>
    <dgm:cxn modelId="{46C27C41-70AE-4C6F-A7A8-A9E5BFC03200}" type="presOf" srcId="{69190727-4517-462F-929F-12A0CFAFCE8E}" destId="{6A834454-048E-43C0-A12D-84D85080F661}" srcOrd="0" destOrd="0" presId="urn:microsoft.com/office/officeart/2005/8/layout/hList2"/>
    <dgm:cxn modelId="{9EC9153E-D641-4BCD-A06F-67BB10A0A9D1}" type="presOf" srcId="{39FFCADC-B5DE-4783-BF0C-5D339920DD1F}" destId="{36B01B08-E1D1-4359-B25A-E06F27E29255}" srcOrd="0" destOrd="0" presId="urn:microsoft.com/office/officeart/2005/8/layout/hList2"/>
    <dgm:cxn modelId="{7848AC11-F781-4531-A794-651E4DBDCA9E}" type="presOf" srcId="{F8F18546-92C6-49D0-B991-EBC2DA0DB548}" destId="{36B01B08-E1D1-4359-B25A-E06F27E29255}" srcOrd="0" destOrd="2" presId="urn:microsoft.com/office/officeart/2005/8/layout/hList2"/>
    <dgm:cxn modelId="{E25BBE60-ADEF-491B-B763-DA67760B150D}" type="presOf" srcId="{C4FACFE5-78BD-4126-9E9F-E627AA239840}" destId="{0A25FD71-6284-42BE-A233-F7139C47C57C}" srcOrd="0" destOrd="0" presId="urn:microsoft.com/office/officeart/2005/8/layout/hList2"/>
    <dgm:cxn modelId="{F0FE91C7-04F9-43F4-BE87-818C8F4F249E}" srcId="{C4FACFE5-78BD-4126-9E9F-E627AA239840}" destId="{9F50FD94-5518-41A6-8DB3-9285FA3EC594}" srcOrd="0" destOrd="0" parTransId="{86017B38-7303-4397-8C1C-E16086D27A3D}" sibTransId="{E99C005B-0DF8-40EB-8033-DC2C7B3B4CE7}"/>
    <dgm:cxn modelId="{18533AB9-B508-42EF-9704-6FE530838117}" srcId="{C4FACFE5-78BD-4126-9E9F-E627AA239840}" destId="{37DF0279-C541-403D-8679-06BBA95B5D2D}" srcOrd="2" destOrd="0" parTransId="{83EEB0A6-6F26-4240-B74E-7BCE8FFE4653}" sibTransId="{25D632BA-E5CE-427C-A56C-37E0D3DE03F9}"/>
    <dgm:cxn modelId="{40E837A2-1180-4BC0-A1BD-76A565A9F1CC}" type="presOf" srcId="{4741C7FD-2C2E-4303-B4E3-1C1BF3170B5A}" destId="{36B01B08-E1D1-4359-B25A-E06F27E29255}" srcOrd="0" destOrd="3" presId="urn:microsoft.com/office/officeart/2005/8/layout/hList2"/>
    <dgm:cxn modelId="{4A747E1F-E6ED-4B05-B53B-737D8EE31C3C}" type="presOf" srcId="{9A6CDE68-7E35-476C-A025-9808F70C0BD4}" destId="{E21E5D8F-34CE-4AB8-88AC-07AA77BC002A}" srcOrd="0" destOrd="1" presId="urn:microsoft.com/office/officeart/2005/8/layout/hList2"/>
    <dgm:cxn modelId="{E3F5A3AA-5AFA-4DC6-99F0-BFA4D348C654}" srcId="{DF293FE1-E6EB-432F-8C43-90FBA44837FE}" destId="{39FFCADC-B5DE-4783-BF0C-5D339920DD1F}" srcOrd="0" destOrd="0" parTransId="{8B04DCA7-9251-4581-956C-6B973F8E9426}" sibTransId="{637A9615-8744-42C7-9FCA-DCE1140ADF83}"/>
    <dgm:cxn modelId="{E79A910E-40AB-43E3-8201-82C5BA41A39D}" srcId="{37DF0279-C541-403D-8679-06BBA95B5D2D}" destId="{BD4D1FC3-E767-4AFA-8DB3-4640F504EE10}" srcOrd="2" destOrd="0" parTransId="{C22BEAD7-D4E4-41E5-956E-B9D34C0999B5}" sibTransId="{993E5F7C-8032-47C0-A068-0EBD4DF4D77A}"/>
    <dgm:cxn modelId="{B4497610-6272-4F45-B7F4-049FEEF9EBFE}" type="presParOf" srcId="{0A25FD71-6284-42BE-A233-F7139C47C57C}" destId="{CD1F7314-9292-4DBE-A28E-3FA230508BC5}" srcOrd="0" destOrd="0" presId="urn:microsoft.com/office/officeart/2005/8/layout/hList2"/>
    <dgm:cxn modelId="{08985DA6-C377-4AD5-B790-CE041D7F6EF7}" type="presParOf" srcId="{CD1F7314-9292-4DBE-A28E-3FA230508BC5}" destId="{4C08B7DA-EFBD-4A97-836C-55EA351FC828}" srcOrd="0" destOrd="0" presId="urn:microsoft.com/office/officeart/2005/8/layout/hList2"/>
    <dgm:cxn modelId="{1185CBCE-0575-428F-991F-BE6354EA2DD5}" type="presParOf" srcId="{CD1F7314-9292-4DBE-A28E-3FA230508BC5}" destId="{6A834454-048E-43C0-A12D-84D85080F661}" srcOrd="1" destOrd="0" presId="urn:microsoft.com/office/officeart/2005/8/layout/hList2"/>
    <dgm:cxn modelId="{849520C7-3322-46FC-987D-F0F228F61CE5}" type="presParOf" srcId="{CD1F7314-9292-4DBE-A28E-3FA230508BC5}" destId="{127B594D-DCB1-4828-938A-B05D261D7B7D}" srcOrd="2" destOrd="0" presId="urn:microsoft.com/office/officeart/2005/8/layout/hList2"/>
    <dgm:cxn modelId="{547434A0-E6EC-4C89-979F-B9CFB512CDF5}" type="presParOf" srcId="{0A25FD71-6284-42BE-A233-F7139C47C57C}" destId="{045B541B-1B64-473C-9BA5-1F73AF7A56FA}" srcOrd="1" destOrd="0" presId="urn:microsoft.com/office/officeart/2005/8/layout/hList2"/>
    <dgm:cxn modelId="{7EC5EA84-55AB-4F36-BC10-729AB679F1CB}" type="presParOf" srcId="{0A25FD71-6284-42BE-A233-F7139C47C57C}" destId="{2FE1B46A-3DC6-4E92-83CD-45BF8EF52698}" srcOrd="2" destOrd="0" presId="urn:microsoft.com/office/officeart/2005/8/layout/hList2"/>
    <dgm:cxn modelId="{07C20FBD-992F-45C3-B7D7-F1E9D3D2F55E}" type="presParOf" srcId="{2FE1B46A-3DC6-4E92-83CD-45BF8EF52698}" destId="{708E0023-E1FD-4614-AE5F-6ACEA2152FBE}" srcOrd="0" destOrd="0" presId="urn:microsoft.com/office/officeart/2005/8/layout/hList2"/>
    <dgm:cxn modelId="{3059E680-0970-4453-BC60-92B182048C19}" type="presParOf" srcId="{2FE1B46A-3DC6-4E92-83CD-45BF8EF52698}" destId="{36B01B08-E1D1-4359-B25A-E06F27E29255}" srcOrd="1" destOrd="0" presId="urn:microsoft.com/office/officeart/2005/8/layout/hList2"/>
    <dgm:cxn modelId="{7CE1E773-9C0E-468A-AEBE-2BD6DB9AD376}" type="presParOf" srcId="{2FE1B46A-3DC6-4E92-83CD-45BF8EF52698}" destId="{434A1E2F-EE5A-4B03-BE65-7C6E855BA6C5}" srcOrd="2" destOrd="0" presId="urn:microsoft.com/office/officeart/2005/8/layout/hList2"/>
    <dgm:cxn modelId="{AA096892-4DBF-4F09-8FFF-0A41886F65F4}" type="presParOf" srcId="{0A25FD71-6284-42BE-A233-F7139C47C57C}" destId="{74F1A922-4518-42E1-B6D3-F6DFE0FE91C8}" srcOrd="3" destOrd="0" presId="urn:microsoft.com/office/officeart/2005/8/layout/hList2"/>
    <dgm:cxn modelId="{CFE96F3E-65ED-45E8-879D-0992C6F6432A}" type="presParOf" srcId="{0A25FD71-6284-42BE-A233-F7139C47C57C}" destId="{B52C5DD4-9ECD-4B93-BDC0-E80BEE7774F5}" srcOrd="4" destOrd="0" presId="urn:microsoft.com/office/officeart/2005/8/layout/hList2"/>
    <dgm:cxn modelId="{B2663C14-63BE-4B53-8832-3251E3AC5857}" type="presParOf" srcId="{B52C5DD4-9ECD-4B93-BDC0-E80BEE7774F5}" destId="{3CDE1BEC-9D8D-4F7F-973D-4184458CB375}" srcOrd="0" destOrd="0" presId="urn:microsoft.com/office/officeart/2005/8/layout/hList2"/>
    <dgm:cxn modelId="{DD5047BC-6552-4161-BA42-DFE4CE30DC1D}" type="presParOf" srcId="{B52C5DD4-9ECD-4B93-BDC0-E80BEE7774F5}" destId="{E21E5D8F-34CE-4AB8-88AC-07AA77BC002A}" srcOrd="1" destOrd="0" presId="urn:microsoft.com/office/officeart/2005/8/layout/hList2"/>
    <dgm:cxn modelId="{8C8FBBB8-8107-49D2-AA43-B1600B90E6B2}" type="presParOf" srcId="{B52C5DD4-9ECD-4B93-BDC0-E80BEE7774F5}" destId="{E57CBFD5-0700-44E7-B13D-B4CC96FE9B8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7A9CE4-BD75-408C-81AC-9529D0E709EE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668ED1-A1F0-427B-803B-59CA5F9E4FBF}">
      <dgm:prSet custT="1"/>
      <dgm:spPr/>
      <dgm:t>
        <a:bodyPr/>
        <a:lstStyle/>
        <a:p>
          <a:pPr algn="just" rtl="0"/>
          <a:r>
            <a:rPr lang="ru-RU" sz="1800" smtClean="0"/>
            <a:t>Правовое регулирование кассового/казначейского  обслуживания</a:t>
          </a:r>
          <a:endParaRPr lang="ru-RU" sz="1800"/>
        </a:p>
      </dgm:t>
    </dgm:pt>
    <dgm:pt modelId="{379AAB12-E009-4DE5-85A6-A3353D9228F2}" type="parTrans" cxnId="{0B09B03C-BABE-4D6B-8E61-576F28ADDD20}">
      <dgm:prSet/>
      <dgm:spPr/>
      <dgm:t>
        <a:bodyPr/>
        <a:lstStyle/>
        <a:p>
          <a:pPr algn="just"/>
          <a:endParaRPr lang="ru-RU" sz="1800"/>
        </a:p>
      </dgm:t>
    </dgm:pt>
    <dgm:pt modelId="{411722D6-9765-4AFF-8413-4AB4889BBBBE}" type="sibTrans" cxnId="{0B09B03C-BABE-4D6B-8E61-576F28ADDD20}">
      <dgm:prSet/>
      <dgm:spPr/>
      <dgm:t>
        <a:bodyPr/>
        <a:lstStyle/>
        <a:p>
          <a:pPr algn="just"/>
          <a:endParaRPr lang="ru-RU" sz="1800"/>
        </a:p>
      </dgm:t>
    </dgm:pt>
    <dgm:pt modelId="{E59AF69A-4722-4573-AA9B-72D7D56AC09D}">
      <dgm:prSet custT="1"/>
      <dgm:spPr/>
      <dgm:t>
        <a:bodyPr/>
        <a:lstStyle/>
        <a:p>
          <a:pPr algn="just" rtl="0"/>
          <a:r>
            <a:rPr lang="ru-RU" sz="1800" dirty="0" smtClean="0"/>
            <a:t>перейти от понятия "кассовое" к понятию </a:t>
          </a:r>
          <a:r>
            <a:rPr lang="ru-RU" sz="1800" b="1" dirty="0" smtClean="0"/>
            <a:t>"казначейское" обслуживание</a:t>
          </a:r>
          <a:r>
            <a:rPr lang="ru-RU" sz="1800" b="0" dirty="0" smtClean="0"/>
            <a:t> </a:t>
          </a:r>
          <a:endParaRPr lang="ru-RU" sz="1800" b="1" dirty="0"/>
        </a:p>
      </dgm:t>
    </dgm:pt>
    <dgm:pt modelId="{20DF344A-0A44-42C9-B775-DCA2D9484F9C}" type="parTrans" cxnId="{E190F036-AE33-4D2B-BA47-D0F01A4FAFD7}">
      <dgm:prSet/>
      <dgm:spPr/>
      <dgm:t>
        <a:bodyPr/>
        <a:lstStyle/>
        <a:p>
          <a:pPr algn="just"/>
          <a:endParaRPr lang="ru-RU" sz="1800"/>
        </a:p>
      </dgm:t>
    </dgm:pt>
    <dgm:pt modelId="{13E8FFC9-335C-4345-9AB1-A231CB0D4394}" type="sibTrans" cxnId="{E190F036-AE33-4D2B-BA47-D0F01A4FAFD7}">
      <dgm:prSet/>
      <dgm:spPr/>
      <dgm:t>
        <a:bodyPr/>
        <a:lstStyle/>
        <a:p>
          <a:pPr algn="just"/>
          <a:endParaRPr lang="ru-RU" sz="1800"/>
        </a:p>
      </dgm:t>
    </dgm:pt>
    <dgm:pt modelId="{199FF69D-9BAE-4A35-B6A8-145EEF22F01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800" dirty="0" smtClean="0"/>
            <a:t>Развитие норм про управление средствами на едином счете</a:t>
          </a:r>
          <a:endParaRPr lang="ru-RU" sz="1800" dirty="0"/>
        </a:p>
      </dgm:t>
    </dgm:pt>
    <dgm:pt modelId="{6BA91F4F-EBA3-4C3C-80E1-CE8B1522F1EB}" type="parTrans" cxnId="{45038982-9EA7-4D44-9CEF-BDA36B493193}">
      <dgm:prSet/>
      <dgm:spPr/>
      <dgm:t>
        <a:bodyPr/>
        <a:lstStyle/>
        <a:p>
          <a:pPr algn="just"/>
          <a:endParaRPr lang="ru-RU" sz="1800"/>
        </a:p>
      </dgm:t>
    </dgm:pt>
    <dgm:pt modelId="{4289B32D-1A4D-4C7B-A6F2-6554F97AB7F7}" type="sibTrans" cxnId="{45038982-9EA7-4D44-9CEF-BDA36B493193}">
      <dgm:prSet/>
      <dgm:spPr/>
      <dgm:t>
        <a:bodyPr/>
        <a:lstStyle/>
        <a:p>
          <a:pPr algn="just"/>
          <a:endParaRPr lang="ru-RU" sz="1800"/>
        </a:p>
      </dgm:t>
    </dgm:pt>
    <dgm:pt modelId="{BD597399-578E-430E-A6A3-053FC151D790}">
      <dgm:prSet custT="1"/>
      <dgm:spPr/>
      <dgm:t>
        <a:bodyPr/>
        <a:lstStyle/>
        <a:p>
          <a:pPr algn="just" rtl="0"/>
          <a:r>
            <a:rPr lang="ru-RU" sz="1800" dirty="0" smtClean="0"/>
            <a:t>развитие </a:t>
          </a:r>
          <a:r>
            <a:rPr lang="ru-RU" sz="1800" b="1" dirty="0" smtClean="0"/>
            <a:t>прогнозирования</a:t>
          </a:r>
          <a:r>
            <a:rPr lang="ru-RU" sz="1800" dirty="0" smtClean="0"/>
            <a:t> движения денежных средств</a:t>
          </a:r>
          <a:endParaRPr lang="ru-RU" sz="1800" dirty="0"/>
        </a:p>
      </dgm:t>
    </dgm:pt>
    <dgm:pt modelId="{87F024F5-69A4-40FC-B9C3-5C43FDFFA738}" type="parTrans" cxnId="{95EAC591-F4B7-432D-9CFD-C52CD9BB5DA3}">
      <dgm:prSet/>
      <dgm:spPr/>
      <dgm:t>
        <a:bodyPr/>
        <a:lstStyle/>
        <a:p>
          <a:pPr algn="just"/>
          <a:endParaRPr lang="ru-RU" sz="1800"/>
        </a:p>
      </dgm:t>
    </dgm:pt>
    <dgm:pt modelId="{41D8F7F7-7A78-4265-B08C-840F127A011D}" type="sibTrans" cxnId="{95EAC591-F4B7-432D-9CFD-C52CD9BB5DA3}">
      <dgm:prSet/>
      <dgm:spPr/>
      <dgm:t>
        <a:bodyPr/>
        <a:lstStyle/>
        <a:p>
          <a:pPr algn="just"/>
          <a:endParaRPr lang="ru-RU" sz="1800"/>
        </a:p>
      </dgm:t>
    </dgm:pt>
    <dgm:pt modelId="{3BB80071-EB2F-4ACA-A455-80048618E1F6}">
      <dgm:prSet custT="1"/>
      <dgm:spPr/>
      <dgm:t>
        <a:bodyPr/>
        <a:lstStyle/>
        <a:p>
          <a:pPr algn="just" rtl="0"/>
          <a:r>
            <a:rPr lang="ru-RU" sz="1800" b="1" dirty="0" smtClean="0"/>
            <a:t>расширение инструментов </a:t>
          </a:r>
          <a:r>
            <a:rPr lang="ru-RU" sz="1800" dirty="0" smtClean="0"/>
            <a:t>привлечения денежных средств</a:t>
          </a:r>
          <a:endParaRPr lang="ru-RU" sz="1800" dirty="0"/>
        </a:p>
      </dgm:t>
    </dgm:pt>
    <dgm:pt modelId="{E8E36B02-F1D8-46B8-B911-0CC86A93DF12}" type="parTrans" cxnId="{A5601875-5A3F-4346-BE8E-854FFC8D971D}">
      <dgm:prSet/>
      <dgm:spPr/>
      <dgm:t>
        <a:bodyPr/>
        <a:lstStyle/>
        <a:p>
          <a:pPr algn="just"/>
          <a:endParaRPr lang="ru-RU" sz="1800"/>
        </a:p>
      </dgm:t>
    </dgm:pt>
    <dgm:pt modelId="{F2081BC8-2E32-428F-B523-0B70939FF710}" type="sibTrans" cxnId="{A5601875-5A3F-4346-BE8E-854FFC8D971D}">
      <dgm:prSet/>
      <dgm:spPr/>
      <dgm:t>
        <a:bodyPr/>
        <a:lstStyle/>
        <a:p>
          <a:pPr algn="just"/>
          <a:endParaRPr lang="ru-RU" sz="1800"/>
        </a:p>
      </dgm:t>
    </dgm:pt>
    <dgm:pt modelId="{C017C6D6-5446-4EFF-BCAB-B50B7D0F110A}">
      <dgm:prSet custT="1"/>
      <dgm:spPr/>
      <dgm:t>
        <a:bodyPr/>
        <a:lstStyle/>
        <a:p>
          <a:pPr algn="just" rtl="0"/>
          <a:r>
            <a:rPr lang="ru-RU" sz="1800" b="1" dirty="0" smtClean="0"/>
            <a:t>распределение доходов</a:t>
          </a:r>
          <a:r>
            <a:rPr lang="ru-RU" sz="1800" dirty="0" smtClean="0"/>
            <a:t>, полученных от управления</a:t>
          </a:r>
          <a:endParaRPr lang="ru-RU" sz="1800" dirty="0"/>
        </a:p>
      </dgm:t>
    </dgm:pt>
    <dgm:pt modelId="{EA66C896-203F-4041-9EEA-A68CA69A76E4}" type="parTrans" cxnId="{AC4DD0CE-177C-49D2-A339-D3D13DAF1EFC}">
      <dgm:prSet/>
      <dgm:spPr/>
      <dgm:t>
        <a:bodyPr/>
        <a:lstStyle/>
        <a:p>
          <a:pPr algn="just"/>
          <a:endParaRPr lang="ru-RU" sz="1800"/>
        </a:p>
      </dgm:t>
    </dgm:pt>
    <dgm:pt modelId="{F6D0D590-64BE-45E3-B782-EA92B029A13A}" type="sibTrans" cxnId="{AC4DD0CE-177C-49D2-A339-D3D13DAF1EFC}">
      <dgm:prSet/>
      <dgm:spPr/>
      <dgm:t>
        <a:bodyPr/>
        <a:lstStyle/>
        <a:p>
          <a:pPr algn="just"/>
          <a:endParaRPr lang="ru-RU" sz="1800"/>
        </a:p>
      </dgm:t>
    </dgm:pt>
    <dgm:pt modelId="{56E01B09-FA97-48D2-AA58-094DCFCBDBED}">
      <dgm:prSet custT="1"/>
      <dgm:spPr/>
      <dgm:t>
        <a:bodyPr/>
        <a:lstStyle/>
        <a:p>
          <a:pPr algn="just" rtl="0"/>
          <a:r>
            <a:rPr lang="ru-RU" sz="1800" dirty="0" smtClean="0"/>
            <a:t> систематизировать нормы о казначейском обслуживании бюджетов (например, в вопросе исполнения бюджетов государственных внебюджетных фондов)</a:t>
          </a:r>
          <a:endParaRPr lang="ru-RU" sz="1800" dirty="0"/>
        </a:p>
      </dgm:t>
    </dgm:pt>
    <dgm:pt modelId="{E95D5575-34DD-4F5A-8C0B-EEDA3C3F0D1C}" type="parTrans" cxnId="{EF03CD8A-9164-4565-8953-D79703A5C6E9}">
      <dgm:prSet/>
      <dgm:spPr/>
      <dgm:t>
        <a:bodyPr/>
        <a:lstStyle/>
        <a:p>
          <a:pPr algn="just"/>
          <a:endParaRPr lang="ru-RU" sz="1800"/>
        </a:p>
      </dgm:t>
    </dgm:pt>
    <dgm:pt modelId="{BBD631F2-F976-4123-B2D3-B5BBC74A60E6}" type="sibTrans" cxnId="{EF03CD8A-9164-4565-8953-D79703A5C6E9}">
      <dgm:prSet/>
      <dgm:spPr/>
      <dgm:t>
        <a:bodyPr/>
        <a:lstStyle/>
        <a:p>
          <a:pPr algn="just"/>
          <a:endParaRPr lang="ru-RU" sz="1800"/>
        </a:p>
      </dgm:t>
    </dgm:pt>
    <dgm:pt modelId="{8309EE76-9D16-449B-902A-6C9C92B0C558}">
      <dgm:prSet custT="1"/>
      <dgm:spPr/>
      <dgm:t>
        <a:bodyPr/>
        <a:lstStyle/>
        <a:p>
          <a:pPr algn="just" rtl="0"/>
          <a:r>
            <a:rPr lang="ru-RU" sz="1800" dirty="0" smtClean="0"/>
            <a:t>управление операциями со средствами и остатками средств на едином казначейском счете </a:t>
          </a:r>
          <a:endParaRPr lang="ru-RU" sz="1800" dirty="0"/>
        </a:p>
      </dgm:t>
    </dgm:pt>
    <dgm:pt modelId="{39C4F13E-794F-4BCC-9439-D4BA49DD4B69}" type="parTrans" cxnId="{B8C0034B-240D-4B08-90DE-77142CC0F8D0}">
      <dgm:prSet/>
      <dgm:spPr/>
      <dgm:t>
        <a:bodyPr/>
        <a:lstStyle/>
        <a:p>
          <a:endParaRPr lang="ru-RU" sz="1800"/>
        </a:p>
      </dgm:t>
    </dgm:pt>
    <dgm:pt modelId="{B357C3AF-FAC9-4223-81A9-303CA2010B56}" type="sibTrans" cxnId="{B8C0034B-240D-4B08-90DE-77142CC0F8D0}">
      <dgm:prSet/>
      <dgm:spPr/>
      <dgm:t>
        <a:bodyPr/>
        <a:lstStyle/>
        <a:p>
          <a:endParaRPr lang="ru-RU" sz="1800"/>
        </a:p>
      </dgm:t>
    </dgm:pt>
    <dgm:pt modelId="{0391655A-C391-4044-9977-F05D61F1BCEA}">
      <dgm:prSet custT="1"/>
      <dgm:spPr/>
      <dgm:t>
        <a:bodyPr/>
        <a:lstStyle/>
        <a:p>
          <a:pPr algn="just" rtl="0"/>
          <a:r>
            <a:rPr lang="ru-RU" sz="1800" dirty="0" smtClean="0"/>
            <a:t>переход на единый банковский счет (банковские счета) в подразделениях Банка России</a:t>
          </a:r>
          <a:endParaRPr lang="ru-RU" sz="1800" dirty="0"/>
        </a:p>
      </dgm:t>
    </dgm:pt>
    <dgm:pt modelId="{922CDDD4-6BBF-401F-9116-0784A8BF76DB}" type="parTrans" cxnId="{41C2BC70-2539-410C-9B5E-02A2AB03649C}">
      <dgm:prSet/>
      <dgm:spPr/>
      <dgm:t>
        <a:bodyPr/>
        <a:lstStyle/>
        <a:p>
          <a:endParaRPr lang="ru-RU"/>
        </a:p>
      </dgm:t>
    </dgm:pt>
    <dgm:pt modelId="{B815D76D-6E79-4242-A5EF-79B2730207B6}" type="sibTrans" cxnId="{41C2BC70-2539-410C-9B5E-02A2AB03649C}">
      <dgm:prSet/>
      <dgm:spPr/>
      <dgm:t>
        <a:bodyPr/>
        <a:lstStyle/>
        <a:p>
          <a:endParaRPr lang="ru-RU"/>
        </a:p>
      </dgm:t>
    </dgm:pt>
    <dgm:pt modelId="{03F98B18-CB3D-4573-909C-1578AC85FEBF}" type="pres">
      <dgm:prSet presAssocID="{367A9CE4-BD75-408C-81AC-9529D0E709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0E317C-D27E-4CC0-B00B-B11B1C1F405E}" type="pres">
      <dgm:prSet presAssocID="{74668ED1-A1F0-427B-803B-59CA5F9E4FBF}" presName="parentLin" presStyleCnt="0"/>
      <dgm:spPr/>
    </dgm:pt>
    <dgm:pt modelId="{1DD44D03-6380-44F9-8D97-13FE74E5BEA2}" type="pres">
      <dgm:prSet presAssocID="{74668ED1-A1F0-427B-803B-59CA5F9E4FB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3FED1D0-F436-4E8A-B151-0857CA17C4BA}" type="pres">
      <dgm:prSet presAssocID="{74668ED1-A1F0-427B-803B-59CA5F9E4F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20544-BD38-4473-B9D5-215FF62D0FE2}" type="pres">
      <dgm:prSet presAssocID="{74668ED1-A1F0-427B-803B-59CA5F9E4FBF}" presName="negativeSpace" presStyleCnt="0"/>
      <dgm:spPr/>
    </dgm:pt>
    <dgm:pt modelId="{726CE670-2E3E-4B9A-9EB7-1928B2E33383}" type="pres">
      <dgm:prSet presAssocID="{74668ED1-A1F0-427B-803B-59CA5F9E4FB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5D47-6D04-471A-9D07-E16CF89C5DDA}" type="pres">
      <dgm:prSet presAssocID="{411722D6-9765-4AFF-8413-4AB4889BBBBE}" presName="spaceBetweenRectangles" presStyleCnt="0"/>
      <dgm:spPr/>
    </dgm:pt>
    <dgm:pt modelId="{FDCF9BFB-8960-4B50-BDFC-E653AF000BA2}" type="pres">
      <dgm:prSet presAssocID="{199FF69D-9BAE-4A35-B6A8-145EEF22F019}" presName="parentLin" presStyleCnt="0"/>
      <dgm:spPr/>
    </dgm:pt>
    <dgm:pt modelId="{37ED2CBE-E8C7-4818-A39B-5FBB66947113}" type="pres">
      <dgm:prSet presAssocID="{199FF69D-9BAE-4A35-B6A8-145EEF22F01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1B82A8C-D819-4A22-8954-E1A19F75B122}" type="pres">
      <dgm:prSet presAssocID="{199FF69D-9BAE-4A35-B6A8-145EEF22F0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DDF4F-AB4C-4CCD-A2AA-9F447956F358}" type="pres">
      <dgm:prSet presAssocID="{199FF69D-9BAE-4A35-B6A8-145EEF22F019}" presName="negativeSpace" presStyleCnt="0"/>
      <dgm:spPr/>
    </dgm:pt>
    <dgm:pt modelId="{8DDF2522-B157-4011-8BFB-EFF281AD26F0}" type="pres">
      <dgm:prSet presAssocID="{199FF69D-9BAE-4A35-B6A8-145EEF22F01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9B03C-BABE-4D6B-8E61-576F28ADDD20}" srcId="{367A9CE4-BD75-408C-81AC-9529D0E709EE}" destId="{74668ED1-A1F0-427B-803B-59CA5F9E4FBF}" srcOrd="0" destOrd="0" parTransId="{379AAB12-E009-4DE5-85A6-A3353D9228F2}" sibTransId="{411722D6-9765-4AFF-8413-4AB4889BBBBE}"/>
    <dgm:cxn modelId="{1FE9CEA1-ADEC-4936-93C3-C739DD7F0C84}" type="presOf" srcId="{199FF69D-9BAE-4A35-B6A8-145EEF22F019}" destId="{37ED2CBE-E8C7-4818-A39B-5FBB66947113}" srcOrd="0" destOrd="0" presId="urn:microsoft.com/office/officeart/2005/8/layout/list1"/>
    <dgm:cxn modelId="{7D4EF162-4919-419B-9BBE-B93EFFD3EB38}" type="presOf" srcId="{8309EE76-9D16-449B-902A-6C9C92B0C558}" destId="{8DDF2522-B157-4011-8BFB-EFF281AD26F0}" srcOrd="0" destOrd="1" presId="urn:microsoft.com/office/officeart/2005/8/layout/list1"/>
    <dgm:cxn modelId="{45038982-9EA7-4D44-9CEF-BDA36B493193}" srcId="{367A9CE4-BD75-408C-81AC-9529D0E709EE}" destId="{199FF69D-9BAE-4A35-B6A8-145EEF22F019}" srcOrd="1" destOrd="0" parTransId="{6BA91F4F-EBA3-4C3C-80E1-CE8B1522F1EB}" sibTransId="{4289B32D-1A4D-4C7B-A6F2-6554F97AB7F7}"/>
    <dgm:cxn modelId="{FBC2A595-CEAD-4A25-8F1D-54B731B9DA61}" type="presOf" srcId="{56E01B09-FA97-48D2-AA58-094DCFCBDBED}" destId="{726CE670-2E3E-4B9A-9EB7-1928B2E33383}" srcOrd="0" destOrd="1" presId="urn:microsoft.com/office/officeart/2005/8/layout/list1"/>
    <dgm:cxn modelId="{AFD238F8-FCA0-4148-BE15-396F5886F1E4}" type="presOf" srcId="{BD597399-578E-430E-A6A3-053FC151D790}" destId="{8DDF2522-B157-4011-8BFB-EFF281AD26F0}" srcOrd="0" destOrd="0" presId="urn:microsoft.com/office/officeart/2005/8/layout/list1"/>
    <dgm:cxn modelId="{8801E832-4A91-4ED8-9915-32DF08FAA29E}" type="presOf" srcId="{74668ED1-A1F0-427B-803B-59CA5F9E4FBF}" destId="{83FED1D0-F436-4E8A-B151-0857CA17C4BA}" srcOrd="1" destOrd="0" presId="urn:microsoft.com/office/officeart/2005/8/layout/list1"/>
    <dgm:cxn modelId="{BF595E4D-8904-4838-A8D5-647D0433810E}" type="presOf" srcId="{C017C6D6-5446-4EFF-BCAB-B50B7D0F110A}" destId="{8DDF2522-B157-4011-8BFB-EFF281AD26F0}" srcOrd="0" destOrd="3" presId="urn:microsoft.com/office/officeart/2005/8/layout/list1"/>
    <dgm:cxn modelId="{B8C0034B-240D-4B08-90DE-77142CC0F8D0}" srcId="{199FF69D-9BAE-4A35-B6A8-145EEF22F019}" destId="{8309EE76-9D16-449B-902A-6C9C92B0C558}" srcOrd="1" destOrd="0" parTransId="{39C4F13E-794F-4BCC-9439-D4BA49DD4B69}" sibTransId="{B357C3AF-FAC9-4223-81A9-303CA2010B56}"/>
    <dgm:cxn modelId="{95EAC591-F4B7-432D-9CFD-C52CD9BB5DA3}" srcId="{199FF69D-9BAE-4A35-B6A8-145EEF22F019}" destId="{BD597399-578E-430E-A6A3-053FC151D790}" srcOrd="0" destOrd="0" parTransId="{87F024F5-69A4-40FC-B9C3-5C43FDFFA738}" sibTransId="{41D8F7F7-7A78-4265-B08C-840F127A011D}"/>
    <dgm:cxn modelId="{6ACA135A-D5F9-4A03-8838-715A6848DA10}" type="presOf" srcId="{367A9CE4-BD75-408C-81AC-9529D0E709EE}" destId="{03F98B18-CB3D-4573-909C-1578AC85FEBF}" srcOrd="0" destOrd="0" presId="urn:microsoft.com/office/officeart/2005/8/layout/list1"/>
    <dgm:cxn modelId="{AC4DD0CE-177C-49D2-A339-D3D13DAF1EFC}" srcId="{199FF69D-9BAE-4A35-B6A8-145EEF22F019}" destId="{C017C6D6-5446-4EFF-BCAB-B50B7D0F110A}" srcOrd="3" destOrd="0" parTransId="{EA66C896-203F-4041-9EEA-A68CA69A76E4}" sibTransId="{F6D0D590-64BE-45E3-B782-EA92B029A13A}"/>
    <dgm:cxn modelId="{6E457D89-7223-493F-99D1-B995452DFC01}" type="presOf" srcId="{0391655A-C391-4044-9977-F05D61F1BCEA}" destId="{726CE670-2E3E-4B9A-9EB7-1928B2E33383}" srcOrd="0" destOrd="2" presId="urn:microsoft.com/office/officeart/2005/8/layout/list1"/>
    <dgm:cxn modelId="{6125A571-2DCA-4763-8DDC-A1E2E51F118A}" type="presOf" srcId="{74668ED1-A1F0-427B-803B-59CA5F9E4FBF}" destId="{1DD44D03-6380-44F9-8D97-13FE74E5BEA2}" srcOrd="0" destOrd="0" presId="urn:microsoft.com/office/officeart/2005/8/layout/list1"/>
    <dgm:cxn modelId="{EF03CD8A-9164-4565-8953-D79703A5C6E9}" srcId="{74668ED1-A1F0-427B-803B-59CA5F9E4FBF}" destId="{56E01B09-FA97-48D2-AA58-094DCFCBDBED}" srcOrd="1" destOrd="0" parTransId="{E95D5575-34DD-4F5A-8C0B-EEDA3C3F0D1C}" sibTransId="{BBD631F2-F976-4123-B2D3-B5BBC74A60E6}"/>
    <dgm:cxn modelId="{F738EF92-A9BA-494B-ADE6-B9FED2A0CCD0}" type="presOf" srcId="{199FF69D-9BAE-4A35-B6A8-145EEF22F019}" destId="{01B82A8C-D819-4A22-8954-E1A19F75B122}" srcOrd="1" destOrd="0" presId="urn:microsoft.com/office/officeart/2005/8/layout/list1"/>
    <dgm:cxn modelId="{6642EA0C-03B3-4FB5-AD67-A46F12254645}" type="presOf" srcId="{3BB80071-EB2F-4ACA-A455-80048618E1F6}" destId="{8DDF2522-B157-4011-8BFB-EFF281AD26F0}" srcOrd="0" destOrd="2" presId="urn:microsoft.com/office/officeart/2005/8/layout/list1"/>
    <dgm:cxn modelId="{E190F036-AE33-4D2B-BA47-D0F01A4FAFD7}" srcId="{74668ED1-A1F0-427B-803B-59CA5F9E4FBF}" destId="{E59AF69A-4722-4573-AA9B-72D7D56AC09D}" srcOrd="0" destOrd="0" parTransId="{20DF344A-0A44-42C9-B775-DCA2D9484F9C}" sibTransId="{13E8FFC9-335C-4345-9AB1-A231CB0D4394}"/>
    <dgm:cxn modelId="{41C2BC70-2539-410C-9B5E-02A2AB03649C}" srcId="{74668ED1-A1F0-427B-803B-59CA5F9E4FBF}" destId="{0391655A-C391-4044-9977-F05D61F1BCEA}" srcOrd="2" destOrd="0" parTransId="{922CDDD4-6BBF-401F-9116-0784A8BF76DB}" sibTransId="{B815D76D-6E79-4242-A5EF-79B2730207B6}"/>
    <dgm:cxn modelId="{A5601875-5A3F-4346-BE8E-854FFC8D971D}" srcId="{199FF69D-9BAE-4A35-B6A8-145EEF22F019}" destId="{3BB80071-EB2F-4ACA-A455-80048618E1F6}" srcOrd="2" destOrd="0" parTransId="{E8E36B02-F1D8-46B8-B911-0CC86A93DF12}" sibTransId="{F2081BC8-2E32-428F-B523-0B70939FF710}"/>
    <dgm:cxn modelId="{367B2739-A895-4BD8-B4CE-DF4C48DD6FA4}" type="presOf" srcId="{E59AF69A-4722-4573-AA9B-72D7D56AC09D}" destId="{726CE670-2E3E-4B9A-9EB7-1928B2E33383}" srcOrd="0" destOrd="0" presId="urn:microsoft.com/office/officeart/2005/8/layout/list1"/>
    <dgm:cxn modelId="{B06C7060-3083-4C73-B0D4-9A7E0B4B903D}" type="presParOf" srcId="{03F98B18-CB3D-4573-909C-1578AC85FEBF}" destId="{F70E317C-D27E-4CC0-B00B-B11B1C1F405E}" srcOrd="0" destOrd="0" presId="urn:microsoft.com/office/officeart/2005/8/layout/list1"/>
    <dgm:cxn modelId="{89053D49-E401-483B-915C-4B55ADCAB3E5}" type="presParOf" srcId="{F70E317C-D27E-4CC0-B00B-B11B1C1F405E}" destId="{1DD44D03-6380-44F9-8D97-13FE74E5BEA2}" srcOrd="0" destOrd="0" presId="urn:microsoft.com/office/officeart/2005/8/layout/list1"/>
    <dgm:cxn modelId="{86670D1D-514E-43DA-9A0B-594CD771F2CE}" type="presParOf" srcId="{F70E317C-D27E-4CC0-B00B-B11B1C1F405E}" destId="{83FED1D0-F436-4E8A-B151-0857CA17C4BA}" srcOrd="1" destOrd="0" presId="urn:microsoft.com/office/officeart/2005/8/layout/list1"/>
    <dgm:cxn modelId="{174245BD-948B-470A-A9FB-7FD632ED7FC7}" type="presParOf" srcId="{03F98B18-CB3D-4573-909C-1578AC85FEBF}" destId="{F0220544-BD38-4473-B9D5-215FF62D0FE2}" srcOrd="1" destOrd="0" presId="urn:microsoft.com/office/officeart/2005/8/layout/list1"/>
    <dgm:cxn modelId="{8B7E7BDB-5D02-48BD-8082-BA35FAFAAF8A}" type="presParOf" srcId="{03F98B18-CB3D-4573-909C-1578AC85FEBF}" destId="{726CE670-2E3E-4B9A-9EB7-1928B2E33383}" srcOrd="2" destOrd="0" presId="urn:microsoft.com/office/officeart/2005/8/layout/list1"/>
    <dgm:cxn modelId="{7CB959C3-A2AB-4810-ABC0-87D0BACC7E23}" type="presParOf" srcId="{03F98B18-CB3D-4573-909C-1578AC85FEBF}" destId="{64535D47-6D04-471A-9D07-E16CF89C5DDA}" srcOrd="3" destOrd="0" presId="urn:microsoft.com/office/officeart/2005/8/layout/list1"/>
    <dgm:cxn modelId="{BCE8E60D-414D-40D6-AB80-6656933E7E98}" type="presParOf" srcId="{03F98B18-CB3D-4573-909C-1578AC85FEBF}" destId="{FDCF9BFB-8960-4B50-BDFC-E653AF000BA2}" srcOrd="4" destOrd="0" presId="urn:microsoft.com/office/officeart/2005/8/layout/list1"/>
    <dgm:cxn modelId="{81BAFA72-599E-4034-A46E-EF2227783E25}" type="presParOf" srcId="{FDCF9BFB-8960-4B50-BDFC-E653AF000BA2}" destId="{37ED2CBE-E8C7-4818-A39B-5FBB66947113}" srcOrd="0" destOrd="0" presId="urn:microsoft.com/office/officeart/2005/8/layout/list1"/>
    <dgm:cxn modelId="{79E7739C-625E-4F92-AEB4-478A26F9BC7B}" type="presParOf" srcId="{FDCF9BFB-8960-4B50-BDFC-E653AF000BA2}" destId="{01B82A8C-D819-4A22-8954-E1A19F75B122}" srcOrd="1" destOrd="0" presId="urn:microsoft.com/office/officeart/2005/8/layout/list1"/>
    <dgm:cxn modelId="{97E31F19-7517-46EA-9075-25E68D5183ED}" type="presParOf" srcId="{03F98B18-CB3D-4573-909C-1578AC85FEBF}" destId="{8BADDF4F-AB4C-4CCD-A2AA-9F447956F358}" srcOrd="5" destOrd="0" presId="urn:microsoft.com/office/officeart/2005/8/layout/list1"/>
    <dgm:cxn modelId="{0324386C-DDB4-46BD-BC3F-2DAB5057D860}" type="presParOf" srcId="{03F98B18-CB3D-4573-909C-1578AC85FEBF}" destId="{8DDF2522-B157-4011-8BFB-EFF281AD26F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31EEF-BE70-4D2F-A73D-80304E3F088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F34FCE-F2F7-494F-98DA-8F3281F0C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Бюджетный прогноз на долгосрочный период – это документ, содержащий:</a:t>
          </a:r>
          <a:endParaRPr lang="ru-RU" sz="2000" dirty="0"/>
        </a:p>
      </dgm:t>
    </dgm:pt>
    <dgm:pt modelId="{EDD30051-0AB4-4513-AE7A-89BD0482DB23}" type="parTrans" cxnId="{3AA6D3EC-9B03-4512-BB27-9A0BD8436ED1}">
      <dgm:prSet/>
      <dgm:spPr/>
      <dgm:t>
        <a:bodyPr/>
        <a:lstStyle/>
        <a:p>
          <a:endParaRPr lang="ru-RU"/>
        </a:p>
      </dgm:t>
    </dgm:pt>
    <dgm:pt modelId="{1AA53B58-0EB0-4574-AC34-885156DE7A3C}" type="sibTrans" cxnId="{3AA6D3EC-9B03-4512-BB27-9A0BD8436ED1}">
      <dgm:prSet/>
      <dgm:spPr/>
      <dgm:t>
        <a:bodyPr/>
        <a:lstStyle/>
        <a:p>
          <a:endParaRPr lang="ru-RU"/>
        </a:p>
      </dgm:t>
    </dgm:pt>
    <dgm:pt modelId="{8193CB3F-6DAB-4623-98F8-C7AF048A7C1A}">
      <dgm:prSet phldrT="[Текст]" custT="1"/>
      <dgm:spPr/>
      <dgm:t>
        <a:bodyPr/>
        <a:lstStyle/>
        <a:p>
          <a:r>
            <a:rPr lang="ru-RU" sz="1800" dirty="0" smtClean="0"/>
            <a:t>прогноз основных характеристик </a:t>
          </a:r>
          <a:r>
            <a:rPr lang="ru-RU" sz="1800" dirty="0" smtClean="0">
              <a:solidFill>
                <a:schemeClr val="tx1"/>
              </a:solidFill>
            </a:rPr>
            <a:t>бюджета</a:t>
          </a:r>
          <a:endParaRPr lang="ru-RU" sz="1800" dirty="0">
            <a:solidFill>
              <a:schemeClr val="tx1"/>
            </a:solidFill>
          </a:endParaRPr>
        </a:p>
      </dgm:t>
    </dgm:pt>
    <dgm:pt modelId="{C73292C9-8BCB-47B5-814C-6E72432831C9}" type="parTrans" cxnId="{DBD2D419-1733-4B91-95E2-19BB1664AA9D}">
      <dgm:prSet/>
      <dgm:spPr/>
      <dgm:t>
        <a:bodyPr/>
        <a:lstStyle/>
        <a:p>
          <a:endParaRPr lang="ru-RU"/>
        </a:p>
      </dgm:t>
    </dgm:pt>
    <dgm:pt modelId="{403F66FB-B7E0-4BBD-845B-16F19D1A2189}" type="sibTrans" cxnId="{DBD2D419-1733-4B91-95E2-19BB1664AA9D}">
      <dgm:prSet/>
      <dgm:spPr/>
      <dgm:t>
        <a:bodyPr/>
        <a:lstStyle/>
        <a:p>
          <a:endParaRPr lang="ru-RU"/>
        </a:p>
      </dgm:t>
    </dgm:pt>
    <dgm:pt modelId="{CB545817-FA47-493E-9F43-C3A416AC9FB2}">
      <dgm:prSet phldrT="[Текст]" custT="1"/>
      <dgm:spPr/>
      <dgm:t>
        <a:bodyPr/>
        <a:lstStyle/>
        <a:p>
          <a:r>
            <a:rPr lang="ru-RU" sz="1800" dirty="0" smtClean="0"/>
            <a:t>показатели финансового обеспечения государственных (муниципальных) программ на период их действия</a:t>
          </a:r>
          <a:endParaRPr lang="ru-RU" sz="1800" dirty="0"/>
        </a:p>
      </dgm:t>
    </dgm:pt>
    <dgm:pt modelId="{F0DCA551-6941-49F2-86F8-6E6F2B93B3BD}" type="parTrans" cxnId="{76D0434C-8D9D-4092-86DA-68F4D23510B9}">
      <dgm:prSet/>
      <dgm:spPr/>
      <dgm:t>
        <a:bodyPr/>
        <a:lstStyle/>
        <a:p>
          <a:endParaRPr lang="ru-RU"/>
        </a:p>
      </dgm:t>
    </dgm:pt>
    <dgm:pt modelId="{88195423-D440-49B4-A466-669310A67454}" type="sibTrans" cxnId="{76D0434C-8D9D-4092-86DA-68F4D23510B9}">
      <dgm:prSet/>
      <dgm:spPr/>
      <dgm:t>
        <a:bodyPr/>
        <a:lstStyle/>
        <a:p>
          <a:endParaRPr lang="ru-RU"/>
        </a:p>
      </dgm:t>
    </dgm:pt>
    <dgm:pt modelId="{63186D1C-57A5-47DB-92BA-CB35833958E1}">
      <dgm:prSet phldrT="[Текст]" custT="1"/>
      <dgm:spPr/>
      <dgm:t>
        <a:bodyPr/>
        <a:lstStyle/>
        <a:p>
          <a:r>
            <a:rPr lang="ru-RU" sz="1800" dirty="0" smtClean="0"/>
            <a:t>иные показатели, характеризующие бюджет</a:t>
          </a:r>
          <a:endParaRPr lang="ru-RU" sz="1800" dirty="0"/>
        </a:p>
      </dgm:t>
    </dgm:pt>
    <dgm:pt modelId="{02C74B61-CADC-49C3-80B8-5BA3AC84AAA8}" type="parTrans" cxnId="{9D886554-C571-430F-B09A-95A75B18A4C5}">
      <dgm:prSet/>
      <dgm:spPr/>
      <dgm:t>
        <a:bodyPr/>
        <a:lstStyle/>
        <a:p>
          <a:endParaRPr lang="ru-RU"/>
        </a:p>
      </dgm:t>
    </dgm:pt>
    <dgm:pt modelId="{ACCE18F6-7327-4831-8548-30C8F1F6B862}" type="sibTrans" cxnId="{9D886554-C571-430F-B09A-95A75B18A4C5}">
      <dgm:prSet/>
      <dgm:spPr/>
      <dgm:t>
        <a:bodyPr/>
        <a:lstStyle/>
        <a:p>
          <a:endParaRPr lang="ru-RU"/>
        </a:p>
      </dgm:t>
    </dgm:pt>
    <dgm:pt modelId="{E6D427A8-34CD-4A04-980C-F3FDF169E1CA}" type="pres">
      <dgm:prSet presAssocID="{E5F31EEF-BE70-4D2F-A73D-80304E3F08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9C82B-DC95-4C8C-8A8F-EDDDE5C90938}" type="pres">
      <dgm:prSet presAssocID="{49F34FCE-F2F7-494F-98DA-8F3281F0CD0D}" presName="parentText" presStyleLbl="node1" presStyleIdx="0" presStyleCnt="1" custScaleY="528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F9ED3-B06C-4B2E-9B3E-5624A3BCD76C}" type="pres">
      <dgm:prSet presAssocID="{49F34FCE-F2F7-494F-98DA-8F3281F0CD0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86554-C571-430F-B09A-95A75B18A4C5}" srcId="{49F34FCE-F2F7-494F-98DA-8F3281F0CD0D}" destId="{63186D1C-57A5-47DB-92BA-CB35833958E1}" srcOrd="2" destOrd="0" parTransId="{02C74B61-CADC-49C3-80B8-5BA3AC84AAA8}" sibTransId="{ACCE18F6-7327-4831-8548-30C8F1F6B862}"/>
    <dgm:cxn modelId="{67A1C38E-03C7-485D-B52C-1F716CCED8CA}" type="presOf" srcId="{63186D1C-57A5-47DB-92BA-CB35833958E1}" destId="{F69F9ED3-B06C-4B2E-9B3E-5624A3BCD76C}" srcOrd="0" destOrd="2" presId="urn:microsoft.com/office/officeart/2005/8/layout/vList2"/>
    <dgm:cxn modelId="{66D7AD64-85EA-40E8-B7F0-2A906E329EC0}" type="presOf" srcId="{CB545817-FA47-493E-9F43-C3A416AC9FB2}" destId="{F69F9ED3-B06C-4B2E-9B3E-5624A3BCD76C}" srcOrd="0" destOrd="1" presId="urn:microsoft.com/office/officeart/2005/8/layout/vList2"/>
    <dgm:cxn modelId="{DBD2D419-1733-4B91-95E2-19BB1664AA9D}" srcId="{49F34FCE-F2F7-494F-98DA-8F3281F0CD0D}" destId="{8193CB3F-6DAB-4623-98F8-C7AF048A7C1A}" srcOrd="0" destOrd="0" parTransId="{C73292C9-8BCB-47B5-814C-6E72432831C9}" sibTransId="{403F66FB-B7E0-4BBD-845B-16F19D1A2189}"/>
    <dgm:cxn modelId="{EE9D58B1-0A8E-45E3-930C-F24EA435BB55}" type="presOf" srcId="{49F34FCE-F2F7-494F-98DA-8F3281F0CD0D}" destId="{F609C82B-DC95-4C8C-8A8F-EDDDE5C90938}" srcOrd="0" destOrd="0" presId="urn:microsoft.com/office/officeart/2005/8/layout/vList2"/>
    <dgm:cxn modelId="{3470D6C9-86D9-4E2E-99C0-9A692A6E28CF}" type="presOf" srcId="{E5F31EEF-BE70-4D2F-A73D-80304E3F0884}" destId="{E6D427A8-34CD-4A04-980C-F3FDF169E1CA}" srcOrd="0" destOrd="0" presId="urn:microsoft.com/office/officeart/2005/8/layout/vList2"/>
    <dgm:cxn modelId="{62D1BA01-12C0-441A-918A-290013DB2620}" type="presOf" srcId="{8193CB3F-6DAB-4623-98F8-C7AF048A7C1A}" destId="{F69F9ED3-B06C-4B2E-9B3E-5624A3BCD76C}" srcOrd="0" destOrd="0" presId="urn:microsoft.com/office/officeart/2005/8/layout/vList2"/>
    <dgm:cxn modelId="{76D0434C-8D9D-4092-86DA-68F4D23510B9}" srcId="{49F34FCE-F2F7-494F-98DA-8F3281F0CD0D}" destId="{CB545817-FA47-493E-9F43-C3A416AC9FB2}" srcOrd="1" destOrd="0" parTransId="{F0DCA551-6941-49F2-86F8-6E6F2B93B3BD}" sibTransId="{88195423-D440-49B4-A466-669310A67454}"/>
    <dgm:cxn modelId="{3AA6D3EC-9B03-4512-BB27-9A0BD8436ED1}" srcId="{E5F31EEF-BE70-4D2F-A73D-80304E3F0884}" destId="{49F34FCE-F2F7-494F-98DA-8F3281F0CD0D}" srcOrd="0" destOrd="0" parTransId="{EDD30051-0AB4-4513-AE7A-89BD0482DB23}" sibTransId="{1AA53B58-0EB0-4574-AC34-885156DE7A3C}"/>
    <dgm:cxn modelId="{177DBB0A-9294-44CC-9B6D-39E97E4D3AB7}" type="presParOf" srcId="{E6D427A8-34CD-4A04-980C-F3FDF169E1CA}" destId="{F609C82B-DC95-4C8C-8A8F-EDDDE5C90938}" srcOrd="0" destOrd="0" presId="urn:microsoft.com/office/officeart/2005/8/layout/vList2"/>
    <dgm:cxn modelId="{45E0CFF8-FE8A-48BC-AE14-179B632C39C6}" type="presParOf" srcId="{E6D427A8-34CD-4A04-980C-F3FDF169E1CA}" destId="{F69F9ED3-B06C-4B2E-9B3E-5624A3BCD76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18A3E-B477-43FB-B67B-09C9C9AB9F90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CEF211-D277-4528-B970-CC2C21CF2E37}">
      <dgm:prSet/>
      <dgm:spPr/>
      <dgm:t>
        <a:bodyPr/>
        <a:lstStyle/>
        <a:p>
          <a:r>
            <a:rPr lang="ru-RU" dirty="0" smtClean="0"/>
            <a:t>Программа повышения эффективности управления общественными (государственными и муниципальными) финансами на период до 2018 года (распоряжение Правительства РФ от 30.12.2013 № 2593-р)</a:t>
          </a:r>
          <a:endParaRPr lang="ru-RU" dirty="0"/>
        </a:p>
      </dgm:t>
    </dgm:pt>
    <dgm:pt modelId="{EA77E385-25CC-47ED-9028-9B26AAF4BC56}" type="parTrans" cxnId="{2CD167DC-6362-4223-941A-996F77224E7A}">
      <dgm:prSet/>
      <dgm:spPr/>
      <dgm:t>
        <a:bodyPr/>
        <a:lstStyle/>
        <a:p>
          <a:endParaRPr lang="ru-RU"/>
        </a:p>
      </dgm:t>
    </dgm:pt>
    <dgm:pt modelId="{F415851B-6583-40F2-8419-33904AA962F5}" type="sibTrans" cxnId="{2CD167DC-6362-4223-941A-996F77224E7A}">
      <dgm:prSet/>
      <dgm:spPr/>
      <dgm:t>
        <a:bodyPr/>
        <a:lstStyle/>
        <a:p>
          <a:endParaRPr lang="ru-RU"/>
        </a:p>
      </dgm:t>
    </dgm:pt>
    <dgm:pt modelId="{C09EC7C0-8E63-40C7-9635-9A70075E6274}">
      <dgm:prSet/>
      <dgm:spPr/>
      <dgm:t>
        <a:bodyPr/>
        <a:lstStyle/>
        <a:p>
          <a:r>
            <a:rPr lang="ru-RU" b="0" dirty="0" smtClean="0">
              <a:latin typeface="+mj-lt"/>
            </a:rPr>
            <a:t>Государственная программа РФ «Управление государственными финансами и регулирование финансовых рынков» (постановление Правительства РФ от 15.04.2014 № 320)</a:t>
          </a:r>
          <a:endParaRPr lang="ru-RU" b="0" dirty="0"/>
        </a:p>
      </dgm:t>
    </dgm:pt>
    <dgm:pt modelId="{0C26D03F-53DA-4B1C-8C6C-5E98446CFB72}" type="parTrans" cxnId="{E5F9833A-9A47-4AD7-9961-79C7ACBA2F09}">
      <dgm:prSet/>
      <dgm:spPr/>
      <dgm:t>
        <a:bodyPr/>
        <a:lstStyle/>
        <a:p>
          <a:endParaRPr lang="ru-RU"/>
        </a:p>
      </dgm:t>
    </dgm:pt>
    <dgm:pt modelId="{FB8A820C-378B-4E09-A458-165992E94DA3}" type="sibTrans" cxnId="{E5F9833A-9A47-4AD7-9961-79C7ACBA2F09}">
      <dgm:prSet/>
      <dgm:spPr/>
      <dgm:t>
        <a:bodyPr/>
        <a:lstStyle/>
        <a:p>
          <a:endParaRPr lang="ru-RU"/>
        </a:p>
      </dgm:t>
    </dgm:pt>
    <dgm:pt modelId="{862D067D-4E1F-4C14-9DE8-D4639A2C331C}">
      <dgm:prSet/>
      <dgm:spPr/>
      <dgm:t>
        <a:bodyPr/>
        <a:lstStyle/>
        <a:p>
          <a:r>
            <a:rPr lang="ru-RU" dirty="0" smtClean="0"/>
            <a:t>Концепция </a:t>
          </a:r>
          <a:r>
            <a:rPr lang="ru-RU" dirty="0"/>
            <a:t>реформирования системы бюджетных платежей на период до 2017 </a:t>
          </a:r>
          <a:r>
            <a:rPr lang="ru-RU" dirty="0" smtClean="0"/>
            <a:t>года (приказ Минфина России от 29.08.2013 № 227)</a:t>
          </a:r>
          <a:endParaRPr lang="ru-RU" dirty="0"/>
        </a:p>
      </dgm:t>
    </dgm:pt>
    <dgm:pt modelId="{B5C67E42-3479-4C0E-B32A-F08F12EAC035}" type="parTrans" cxnId="{8F294371-A458-42B6-B751-31DD0B2DD602}">
      <dgm:prSet/>
      <dgm:spPr/>
      <dgm:t>
        <a:bodyPr/>
        <a:lstStyle/>
        <a:p>
          <a:endParaRPr lang="ru-RU"/>
        </a:p>
      </dgm:t>
    </dgm:pt>
    <dgm:pt modelId="{F336A1D9-CF10-486F-BAC8-F1AF8C7F39DA}" type="sibTrans" cxnId="{8F294371-A458-42B6-B751-31DD0B2DD602}">
      <dgm:prSet/>
      <dgm:spPr/>
      <dgm:t>
        <a:bodyPr/>
        <a:lstStyle/>
        <a:p>
          <a:endParaRPr lang="ru-RU"/>
        </a:p>
      </dgm:t>
    </dgm:pt>
    <dgm:pt modelId="{C9F8EE1C-92A8-408F-BFC5-05D54CBB8854}" type="pres">
      <dgm:prSet presAssocID="{ABA18A3E-B477-43FB-B67B-09C9C9AB9F9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5A7566-18B7-43C1-BC19-164697101B78}" type="pres">
      <dgm:prSet presAssocID="{F0CEF211-D277-4528-B970-CC2C21CF2E37}" presName="circle1" presStyleLbl="node1" presStyleIdx="0" presStyleCnt="3"/>
      <dgm:spPr/>
    </dgm:pt>
    <dgm:pt modelId="{3F7FD7BD-803B-4BE2-9736-73F23E7E7213}" type="pres">
      <dgm:prSet presAssocID="{F0CEF211-D277-4528-B970-CC2C21CF2E37}" presName="space" presStyleCnt="0"/>
      <dgm:spPr/>
    </dgm:pt>
    <dgm:pt modelId="{30EBFE50-DFE2-490B-BB0B-A386462BD349}" type="pres">
      <dgm:prSet presAssocID="{F0CEF211-D277-4528-B970-CC2C21CF2E37}" presName="rect1" presStyleLbl="alignAcc1" presStyleIdx="0" presStyleCnt="3"/>
      <dgm:spPr/>
      <dgm:t>
        <a:bodyPr/>
        <a:lstStyle/>
        <a:p>
          <a:endParaRPr lang="ru-RU"/>
        </a:p>
      </dgm:t>
    </dgm:pt>
    <dgm:pt modelId="{020EEBB1-BE38-4E18-8FD0-F07B830AD43E}" type="pres">
      <dgm:prSet presAssocID="{C09EC7C0-8E63-40C7-9635-9A70075E6274}" presName="vertSpace2" presStyleLbl="node1" presStyleIdx="0" presStyleCnt="3"/>
      <dgm:spPr/>
    </dgm:pt>
    <dgm:pt modelId="{5D97DACC-B6EA-4E18-9CDF-DE83B588A656}" type="pres">
      <dgm:prSet presAssocID="{C09EC7C0-8E63-40C7-9635-9A70075E6274}" presName="circle2" presStyleLbl="node1" presStyleIdx="1" presStyleCnt="3"/>
      <dgm:spPr/>
    </dgm:pt>
    <dgm:pt modelId="{A9F35BF1-ED93-4499-8AE9-EDB0AD6AF85D}" type="pres">
      <dgm:prSet presAssocID="{C09EC7C0-8E63-40C7-9635-9A70075E6274}" presName="rect2" presStyleLbl="alignAcc1" presStyleIdx="1" presStyleCnt="3"/>
      <dgm:spPr/>
      <dgm:t>
        <a:bodyPr/>
        <a:lstStyle/>
        <a:p>
          <a:endParaRPr lang="ru-RU"/>
        </a:p>
      </dgm:t>
    </dgm:pt>
    <dgm:pt modelId="{8953C462-53E4-44BE-B408-58760B5DAE50}" type="pres">
      <dgm:prSet presAssocID="{862D067D-4E1F-4C14-9DE8-D4639A2C331C}" presName="vertSpace3" presStyleLbl="node1" presStyleIdx="1" presStyleCnt="3"/>
      <dgm:spPr/>
    </dgm:pt>
    <dgm:pt modelId="{02A34EBC-5777-4693-8ED5-2D5528CD04F4}" type="pres">
      <dgm:prSet presAssocID="{862D067D-4E1F-4C14-9DE8-D4639A2C331C}" presName="circle3" presStyleLbl="node1" presStyleIdx="2" presStyleCnt="3"/>
      <dgm:spPr/>
    </dgm:pt>
    <dgm:pt modelId="{FE361CFF-59B6-4AB4-96E8-6131A1B40412}" type="pres">
      <dgm:prSet presAssocID="{862D067D-4E1F-4C14-9DE8-D4639A2C331C}" presName="rect3" presStyleLbl="alignAcc1" presStyleIdx="2" presStyleCnt="3"/>
      <dgm:spPr/>
      <dgm:t>
        <a:bodyPr/>
        <a:lstStyle/>
        <a:p>
          <a:endParaRPr lang="ru-RU"/>
        </a:p>
      </dgm:t>
    </dgm:pt>
    <dgm:pt modelId="{DE364682-31D8-4FE0-BA4D-F7DCABF0F56B}" type="pres">
      <dgm:prSet presAssocID="{F0CEF211-D277-4528-B970-CC2C21CF2E3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22B5F-5E8A-499A-9703-A89BC5E3CE19}" type="pres">
      <dgm:prSet presAssocID="{C09EC7C0-8E63-40C7-9635-9A70075E627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ED0AB-8029-45BA-AD08-06C1EEFCBD01}" type="pres">
      <dgm:prSet presAssocID="{862D067D-4E1F-4C14-9DE8-D4639A2C331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319BD-7A34-4264-B2D1-C42011D9A2F1}" type="presOf" srcId="{F0CEF211-D277-4528-B970-CC2C21CF2E37}" destId="{DE364682-31D8-4FE0-BA4D-F7DCABF0F56B}" srcOrd="1" destOrd="0" presId="urn:microsoft.com/office/officeart/2005/8/layout/target3"/>
    <dgm:cxn modelId="{8F294371-A458-42B6-B751-31DD0B2DD602}" srcId="{ABA18A3E-B477-43FB-B67B-09C9C9AB9F90}" destId="{862D067D-4E1F-4C14-9DE8-D4639A2C331C}" srcOrd="2" destOrd="0" parTransId="{B5C67E42-3479-4C0E-B32A-F08F12EAC035}" sibTransId="{F336A1D9-CF10-486F-BAC8-F1AF8C7F39DA}"/>
    <dgm:cxn modelId="{701C90C4-E039-456D-B5F0-D95583026C35}" type="presOf" srcId="{C09EC7C0-8E63-40C7-9635-9A70075E6274}" destId="{F8F22B5F-5E8A-499A-9703-A89BC5E3CE19}" srcOrd="1" destOrd="0" presId="urn:microsoft.com/office/officeart/2005/8/layout/target3"/>
    <dgm:cxn modelId="{E5F9833A-9A47-4AD7-9961-79C7ACBA2F09}" srcId="{ABA18A3E-B477-43FB-B67B-09C9C9AB9F90}" destId="{C09EC7C0-8E63-40C7-9635-9A70075E6274}" srcOrd="1" destOrd="0" parTransId="{0C26D03F-53DA-4B1C-8C6C-5E98446CFB72}" sibTransId="{FB8A820C-378B-4E09-A458-165992E94DA3}"/>
    <dgm:cxn modelId="{45B88250-D536-4BB3-8427-1678BB413C64}" type="presOf" srcId="{862D067D-4E1F-4C14-9DE8-D4639A2C331C}" destId="{1BCED0AB-8029-45BA-AD08-06C1EEFCBD01}" srcOrd="1" destOrd="0" presId="urn:microsoft.com/office/officeart/2005/8/layout/target3"/>
    <dgm:cxn modelId="{415B9FBD-46FC-4130-B3BE-2E7670078F7D}" type="presOf" srcId="{C09EC7C0-8E63-40C7-9635-9A70075E6274}" destId="{A9F35BF1-ED93-4499-8AE9-EDB0AD6AF85D}" srcOrd="0" destOrd="0" presId="urn:microsoft.com/office/officeart/2005/8/layout/target3"/>
    <dgm:cxn modelId="{09309652-65F8-463F-823A-8E38C8DE441D}" type="presOf" srcId="{F0CEF211-D277-4528-B970-CC2C21CF2E37}" destId="{30EBFE50-DFE2-490B-BB0B-A386462BD349}" srcOrd="0" destOrd="0" presId="urn:microsoft.com/office/officeart/2005/8/layout/target3"/>
    <dgm:cxn modelId="{042DDB04-EAD8-4382-BC38-3AB7972D0BE8}" type="presOf" srcId="{ABA18A3E-B477-43FB-B67B-09C9C9AB9F90}" destId="{C9F8EE1C-92A8-408F-BFC5-05D54CBB8854}" srcOrd="0" destOrd="0" presId="urn:microsoft.com/office/officeart/2005/8/layout/target3"/>
    <dgm:cxn modelId="{7E8E3423-2F41-4206-9E06-70E4F37118D1}" type="presOf" srcId="{862D067D-4E1F-4C14-9DE8-D4639A2C331C}" destId="{FE361CFF-59B6-4AB4-96E8-6131A1B40412}" srcOrd="0" destOrd="0" presId="urn:microsoft.com/office/officeart/2005/8/layout/target3"/>
    <dgm:cxn modelId="{2CD167DC-6362-4223-941A-996F77224E7A}" srcId="{ABA18A3E-B477-43FB-B67B-09C9C9AB9F90}" destId="{F0CEF211-D277-4528-B970-CC2C21CF2E37}" srcOrd="0" destOrd="0" parTransId="{EA77E385-25CC-47ED-9028-9B26AAF4BC56}" sibTransId="{F415851B-6583-40F2-8419-33904AA962F5}"/>
    <dgm:cxn modelId="{37E32AED-36FA-4B51-B79B-7FC238043E19}" type="presParOf" srcId="{C9F8EE1C-92A8-408F-BFC5-05D54CBB8854}" destId="{9B5A7566-18B7-43C1-BC19-164697101B78}" srcOrd="0" destOrd="0" presId="urn:microsoft.com/office/officeart/2005/8/layout/target3"/>
    <dgm:cxn modelId="{6DC767B6-C4F8-4547-B2AA-BC51A016D711}" type="presParOf" srcId="{C9F8EE1C-92A8-408F-BFC5-05D54CBB8854}" destId="{3F7FD7BD-803B-4BE2-9736-73F23E7E7213}" srcOrd="1" destOrd="0" presId="urn:microsoft.com/office/officeart/2005/8/layout/target3"/>
    <dgm:cxn modelId="{7A649911-C758-41A5-9AAC-E3A48F9785B2}" type="presParOf" srcId="{C9F8EE1C-92A8-408F-BFC5-05D54CBB8854}" destId="{30EBFE50-DFE2-490B-BB0B-A386462BD349}" srcOrd="2" destOrd="0" presId="urn:microsoft.com/office/officeart/2005/8/layout/target3"/>
    <dgm:cxn modelId="{7C4E2D72-3346-4C6B-BD1D-DA12CFA87091}" type="presParOf" srcId="{C9F8EE1C-92A8-408F-BFC5-05D54CBB8854}" destId="{020EEBB1-BE38-4E18-8FD0-F07B830AD43E}" srcOrd="3" destOrd="0" presId="urn:microsoft.com/office/officeart/2005/8/layout/target3"/>
    <dgm:cxn modelId="{79F82961-9F42-4879-963E-F867DB84F220}" type="presParOf" srcId="{C9F8EE1C-92A8-408F-BFC5-05D54CBB8854}" destId="{5D97DACC-B6EA-4E18-9CDF-DE83B588A656}" srcOrd="4" destOrd="0" presId="urn:microsoft.com/office/officeart/2005/8/layout/target3"/>
    <dgm:cxn modelId="{FF0DAAFA-99FC-4E14-A376-43A3ECB0E2A8}" type="presParOf" srcId="{C9F8EE1C-92A8-408F-BFC5-05D54CBB8854}" destId="{A9F35BF1-ED93-4499-8AE9-EDB0AD6AF85D}" srcOrd="5" destOrd="0" presId="urn:microsoft.com/office/officeart/2005/8/layout/target3"/>
    <dgm:cxn modelId="{264CB36A-FA4F-4B19-A9A5-B9768F7CEA52}" type="presParOf" srcId="{C9F8EE1C-92A8-408F-BFC5-05D54CBB8854}" destId="{8953C462-53E4-44BE-B408-58760B5DAE50}" srcOrd="6" destOrd="0" presId="urn:microsoft.com/office/officeart/2005/8/layout/target3"/>
    <dgm:cxn modelId="{2404AE4C-46C0-4199-8136-58E77CB4EB6F}" type="presParOf" srcId="{C9F8EE1C-92A8-408F-BFC5-05D54CBB8854}" destId="{02A34EBC-5777-4693-8ED5-2D5528CD04F4}" srcOrd="7" destOrd="0" presId="urn:microsoft.com/office/officeart/2005/8/layout/target3"/>
    <dgm:cxn modelId="{1BBB7E74-2D1C-46F9-983B-30F6DF1FFF95}" type="presParOf" srcId="{C9F8EE1C-92A8-408F-BFC5-05D54CBB8854}" destId="{FE361CFF-59B6-4AB4-96E8-6131A1B40412}" srcOrd="8" destOrd="0" presId="urn:microsoft.com/office/officeart/2005/8/layout/target3"/>
    <dgm:cxn modelId="{961C5C40-110A-4A1E-A122-71F22E3709A0}" type="presParOf" srcId="{C9F8EE1C-92A8-408F-BFC5-05D54CBB8854}" destId="{DE364682-31D8-4FE0-BA4D-F7DCABF0F56B}" srcOrd="9" destOrd="0" presId="urn:microsoft.com/office/officeart/2005/8/layout/target3"/>
    <dgm:cxn modelId="{D5CCD85A-CB4B-452E-AD13-5199C89732A0}" type="presParOf" srcId="{C9F8EE1C-92A8-408F-BFC5-05D54CBB8854}" destId="{F8F22B5F-5E8A-499A-9703-A89BC5E3CE19}" srcOrd="10" destOrd="0" presId="urn:microsoft.com/office/officeart/2005/8/layout/target3"/>
    <dgm:cxn modelId="{4986404D-A849-4D43-A964-69839B012D6F}" type="presParOf" srcId="{C9F8EE1C-92A8-408F-BFC5-05D54CBB8854}" destId="{1BCED0AB-8029-45BA-AD08-06C1EEFCBD0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731FA9-371D-45D9-A2B9-753675ACEC3E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E2CB1E-0BA3-4699-AE6F-479A07A336AD}">
      <dgm:prSet custT="1"/>
      <dgm:spPr/>
      <dgm:t>
        <a:bodyPr/>
        <a:lstStyle/>
        <a:p>
          <a:pPr algn="just" rtl="0"/>
          <a:r>
            <a:rPr lang="ru-RU" sz="1800" b="0" dirty="0" smtClean="0"/>
            <a:t>СТАБИЛЬНОСТЬ</a:t>
          </a:r>
        </a:p>
      </dgm:t>
    </dgm:pt>
    <dgm:pt modelId="{0F6EA701-CC37-41CD-952E-30D1B1DC24E6}" type="sibTrans" cxnId="{025CE331-8270-40ED-8F2A-3FE0B97C40F6}">
      <dgm:prSet/>
      <dgm:spPr/>
      <dgm:t>
        <a:bodyPr/>
        <a:lstStyle/>
        <a:p>
          <a:pPr algn="just"/>
          <a:endParaRPr lang="ru-RU" sz="1800" b="0"/>
        </a:p>
      </dgm:t>
    </dgm:pt>
    <dgm:pt modelId="{8454EE58-D36E-4D2D-9C51-47EC1B27479F}" type="parTrans" cxnId="{025CE331-8270-40ED-8F2A-3FE0B97C40F6}">
      <dgm:prSet/>
      <dgm:spPr/>
      <dgm:t>
        <a:bodyPr/>
        <a:lstStyle/>
        <a:p>
          <a:pPr algn="just"/>
          <a:endParaRPr lang="ru-RU" sz="1800" b="0"/>
        </a:p>
      </dgm:t>
    </dgm:pt>
    <dgm:pt modelId="{9CE06FF6-1104-4929-988D-43E6BD4AA72E}">
      <dgm:prSet custT="1"/>
      <dgm:spPr/>
      <dgm:t>
        <a:bodyPr/>
        <a:lstStyle/>
        <a:p>
          <a:pPr algn="just" rtl="0"/>
          <a:r>
            <a:rPr lang="ru-RU" sz="1800" b="0" dirty="0" smtClean="0"/>
            <a:t>КОДИФИЦИРОВАННОСТЬ:</a:t>
          </a:r>
        </a:p>
      </dgm:t>
    </dgm:pt>
    <dgm:pt modelId="{5690C1C9-E445-4AA7-8DBD-647C29633D27}" type="parTrans" cxnId="{2B341606-E35C-4169-AADD-B142F1503B72}">
      <dgm:prSet/>
      <dgm:spPr/>
      <dgm:t>
        <a:bodyPr/>
        <a:lstStyle/>
        <a:p>
          <a:pPr algn="just"/>
          <a:endParaRPr lang="ru-RU" sz="1800" b="0"/>
        </a:p>
      </dgm:t>
    </dgm:pt>
    <dgm:pt modelId="{5AD2314C-546C-447C-B823-E88D631C8E88}" type="sibTrans" cxnId="{2B341606-E35C-4169-AADD-B142F1503B72}">
      <dgm:prSet/>
      <dgm:spPr/>
      <dgm:t>
        <a:bodyPr/>
        <a:lstStyle/>
        <a:p>
          <a:pPr algn="just"/>
          <a:endParaRPr lang="ru-RU" sz="1800" b="0"/>
        </a:p>
      </dgm:t>
    </dgm:pt>
    <dgm:pt modelId="{9F23A580-1020-410E-A5B4-E19E274134C3}">
      <dgm:prSet custT="1"/>
      <dgm:spPr/>
      <dgm:t>
        <a:bodyPr/>
        <a:lstStyle/>
        <a:p>
          <a:pPr algn="just" rtl="0"/>
          <a:r>
            <a:rPr lang="ru-RU" sz="1800" b="0" dirty="0" smtClean="0"/>
            <a:t>Перенести в БК нормы бюджетного законодательства (например, временные нормы Закона №63-ФЗ о совершенствовании бюджетного процесса, Закон №136-ФЗ об эмиссии гос.  ценных бумаг, ежегодные нормы ФЗоФБ, нормы бюджетного права из законов 184-ФЗ и 131-ФЗ)</a:t>
          </a:r>
        </a:p>
      </dgm:t>
    </dgm:pt>
    <dgm:pt modelId="{8BFA4A22-18A8-4156-A3F5-43F28D3C4431}" type="parTrans" cxnId="{63D9F93F-A699-4AA9-96A2-31AD627EFF85}">
      <dgm:prSet/>
      <dgm:spPr/>
      <dgm:t>
        <a:bodyPr/>
        <a:lstStyle/>
        <a:p>
          <a:pPr algn="just"/>
          <a:endParaRPr lang="ru-RU" sz="1800" b="0"/>
        </a:p>
      </dgm:t>
    </dgm:pt>
    <dgm:pt modelId="{99066AF5-4F09-499B-826A-37201F320C83}" type="sibTrans" cxnId="{63D9F93F-A699-4AA9-96A2-31AD627EFF85}">
      <dgm:prSet/>
      <dgm:spPr/>
      <dgm:t>
        <a:bodyPr/>
        <a:lstStyle/>
        <a:p>
          <a:pPr algn="just"/>
          <a:endParaRPr lang="ru-RU" sz="1800" b="0"/>
        </a:p>
      </dgm:t>
    </dgm:pt>
    <dgm:pt modelId="{C07B2F13-197C-44E8-98B8-B689A665C0CE}">
      <dgm:prSet custT="1"/>
      <dgm:spPr/>
      <dgm:t>
        <a:bodyPr/>
        <a:lstStyle/>
        <a:p>
          <a:pPr algn="just" rtl="0"/>
          <a:r>
            <a:rPr lang="ru-RU" sz="1800" b="0" smtClean="0"/>
            <a:t>СИСТЕМНОСТЬ </a:t>
          </a:r>
          <a:endParaRPr lang="ru-RU" sz="1800" b="0" dirty="0" smtClean="0"/>
        </a:p>
      </dgm:t>
    </dgm:pt>
    <dgm:pt modelId="{C5F79B6E-F463-4868-A6EA-8639E76D3CCA}" type="parTrans" cxnId="{8D8BBA82-310E-4FC0-8063-8358D58E40A1}">
      <dgm:prSet/>
      <dgm:spPr/>
      <dgm:t>
        <a:bodyPr/>
        <a:lstStyle/>
        <a:p>
          <a:endParaRPr lang="ru-RU"/>
        </a:p>
      </dgm:t>
    </dgm:pt>
    <dgm:pt modelId="{B0383CCA-02A4-4EEA-8C3D-F656E9DF99DA}" type="sibTrans" cxnId="{8D8BBA82-310E-4FC0-8063-8358D58E40A1}">
      <dgm:prSet/>
      <dgm:spPr/>
      <dgm:t>
        <a:bodyPr/>
        <a:lstStyle/>
        <a:p>
          <a:endParaRPr lang="ru-RU"/>
        </a:p>
      </dgm:t>
    </dgm:pt>
    <dgm:pt modelId="{EF0804DF-83EA-4C0F-B2B6-79AE9CD5A942}">
      <dgm:prSet custT="1"/>
      <dgm:spPr/>
      <dgm:t>
        <a:bodyPr/>
        <a:lstStyle/>
        <a:p>
          <a:pPr algn="just" rtl="0"/>
          <a:r>
            <a:rPr lang="ru-RU" sz="1800" b="0" dirty="0" smtClean="0"/>
            <a:t>Сократить излишнюю детализацию</a:t>
          </a:r>
        </a:p>
      </dgm:t>
    </dgm:pt>
    <dgm:pt modelId="{74DB76BF-1714-483B-954E-3C61C374F3EE}" type="parTrans" cxnId="{13BA3AF6-FB22-48A2-9966-DE9F67E0B05F}">
      <dgm:prSet/>
      <dgm:spPr/>
      <dgm:t>
        <a:bodyPr/>
        <a:lstStyle/>
        <a:p>
          <a:endParaRPr lang="ru-RU"/>
        </a:p>
      </dgm:t>
    </dgm:pt>
    <dgm:pt modelId="{64ADBDDA-453F-42AC-8791-67C415D4F0A2}" type="sibTrans" cxnId="{13BA3AF6-FB22-48A2-9966-DE9F67E0B05F}">
      <dgm:prSet/>
      <dgm:spPr/>
      <dgm:t>
        <a:bodyPr/>
        <a:lstStyle/>
        <a:p>
          <a:endParaRPr lang="ru-RU"/>
        </a:p>
      </dgm:t>
    </dgm:pt>
    <dgm:pt modelId="{F49A0E18-79CD-4040-8883-53BEC3F335AF}" type="pres">
      <dgm:prSet presAssocID="{D1731FA9-371D-45D9-A2B9-753675ACEC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E2E36-58AA-4148-800B-7F031B237E42}" type="pres">
      <dgm:prSet presAssocID="{6BE2CB1E-0BA3-4699-AE6F-479A07A336AD}" presName="parentLin" presStyleCnt="0"/>
      <dgm:spPr/>
      <dgm:t>
        <a:bodyPr/>
        <a:lstStyle/>
        <a:p>
          <a:endParaRPr lang="ru-RU"/>
        </a:p>
      </dgm:t>
    </dgm:pt>
    <dgm:pt modelId="{4795DB4D-6E96-45FB-8D3F-3365115C1F43}" type="pres">
      <dgm:prSet presAssocID="{6BE2CB1E-0BA3-4699-AE6F-479A07A336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0C088D8-D5E0-4B4B-BEFF-1987B23AA2F8}" type="pres">
      <dgm:prSet presAssocID="{6BE2CB1E-0BA3-4699-AE6F-479A07A336A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95759-CC3D-4470-A569-40C9E3EDBD4F}" type="pres">
      <dgm:prSet presAssocID="{6BE2CB1E-0BA3-4699-AE6F-479A07A336AD}" presName="negativeSpace" presStyleCnt="0"/>
      <dgm:spPr/>
      <dgm:t>
        <a:bodyPr/>
        <a:lstStyle/>
        <a:p>
          <a:endParaRPr lang="ru-RU"/>
        </a:p>
      </dgm:t>
    </dgm:pt>
    <dgm:pt modelId="{C653B41C-D6E4-4EA3-8286-A053017655F0}" type="pres">
      <dgm:prSet presAssocID="{6BE2CB1E-0BA3-4699-AE6F-479A07A336A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9672C-C79E-4FB2-A5AE-A6094030E024}" type="pres">
      <dgm:prSet presAssocID="{0F6EA701-CC37-41CD-952E-30D1B1DC24E6}" presName="spaceBetweenRectangles" presStyleCnt="0"/>
      <dgm:spPr/>
      <dgm:t>
        <a:bodyPr/>
        <a:lstStyle/>
        <a:p>
          <a:endParaRPr lang="ru-RU"/>
        </a:p>
      </dgm:t>
    </dgm:pt>
    <dgm:pt modelId="{F544A9BC-DADB-4E20-894A-E9F7CDBADAA9}" type="pres">
      <dgm:prSet presAssocID="{C07B2F13-197C-44E8-98B8-B689A665C0CE}" presName="parentLin" presStyleCnt="0"/>
      <dgm:spPr/>
    </dgm:pt>
    <dgm:pt modelId="{5D171352-153E-4D7B-BA39-3E6F20AC5ED1}" type="pres">
      <dgm:prSet presAssocID="{C07B2F13-197C-44E8-98B8-B689A665C0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147905-D39C-449C-B57E-977F0157ABB3}" type="pres">
      <dgm:prSet presAssocID="{C07B2F13-197C-44E8-98B8-B689A665C0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92C64-5451-49FF-949F-568B78C95614}" type="pres">
      <dgm:prSet presAssocID="{C07B2F13-197C-44E8-98B8-B689A665C0CE}" presName="negativeSpace" presStyleCnt="0"/>
      <dgm:spPr/>
    </dgm:pt>
    <dgm:pt modelId="{18DD0B11-619F-448B-BCA9-3AEF03C634B8}" type="pres">
      <dgm:prSet presAssocID="{C07B2F13-197C-44E8-98B8-B689A665C0C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79A64-104F-4CC2-9A80-F7085488D73B}" type="pres">
      <dgm:prSet presAssocID="{B0383CCA-02A4-4EEA-8C3D-F656E9DF99DA}" presName="spaceBetweenRectangles" presStyleCnt="0"/>
      <dgm:spPr/>
    </dgm:pt>
    <dgm:pt modelId="{7C6D1CC7-53F9-4723-A029-FF2708456A8E}" type="pres">
      <dgm:prSet presAssocID="{9CE06FF6-1104-4929-988D-43E6BD4AA72E}" presName="parentLin" presStyleCnt="0"/>
      <dgm:spPr/>
      <dgm:t>
        <a:bodyPr/>
        <a:lstStyle/>
        <a:p>
          <a:endParaRPr lang="ru-RU"/>
        </a:p>
      </dgm:t>
    </dgm:pt>
    <dgm:pt modelId="{1CE7B440-19F7-4386-A799-56CAD0721611}" type="pres">
      <dgm:prSet presAssocID="{9CE06FF6-1104-4929-988D-43E6BD4AA72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F8EB555-ECDC-4F94-9CF4-AFF4581FD85E}" type="pres">
      <dgm:prSet presAssocID="{9CE06FF6-1104-4929-988D-43E6BD4AA7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B4650-936B-4298-AA73-A443A952E281}" type="pres">
      <dgm:prSet presAssocID="{9CE06FF6-1104-4929-988D-43E6BD4AA72E}" presName="negativeSpace" presStyleCnt="0"/>
      <dgm:spPr/>
      <dgm:t>
        <a:bodyPr/>
        <a:lstStyle/>
        <a:p>
          <a:endParaRPr lang="ru-RU"/>
        </a:p>
      </dgm:t>
    </dgm:pt>
    <dgm:pt modelId="{43C8FE49-7054-4462-86FE-76ED95BCBC42}" type="pres">
      <dgm:prSet presAssocID="{9CE06FF6-1104-4929-988D-43E6BD4AA72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EFB22B-4F58-4167-8E9B-F8FF6461F959}" type="presOf" srcId="{6BE2CB1E-0BA3-4699-AE6F-479A07A336AD}" destId="{4795DB4D-6E96-45FB-8D3F-3365115C1F43}" srcOrd="0" destOrd="0" presId="urn:microsoft.com/office/officeart/2005/8/layout/list1"/>
    <dgm:cxn modelId="{5D215365-3946-4E28-A701-2D0F134E806D}" type="presOf" srcId="{9CE06FF6-1104-4929-988D-43E6BD4AA72E}" destId="{4F8EB555-ECDC-4F94-9CF4-AFF4581FD85E}" srcOrd="1" destOrd="0" presId="urn:microsoft.com/office/officeart/2005/8/layout/list1"/>
    <dgm:cxn modelId="{0B6D444D-E7AE-411C-8365-827A2DE540BA}" type="presOf" srcId="{9F23A580-1020-410E-A5B4-E19E274134C3}" destId="{43C8FE49-7054-4462-86FE-76ED95BCBC42}" srcOrd="0" destOrd="0" presId="urn:microsoft.com/office/officeart/2005/8/layout/list1"/>
    <dgm:cxn modelId="{21FE575B-AC68-4068-90F6-384928CC0E78}" type="presOf" srcId="{C07B2F13-197C-44E8-98B8-B689A665C0CE}" destId="{5D171352-153E-4D7B-BA39-3E6F20AC5ED1}" srcOrd="0" destOrd="0" presId="urn:microsoft.com/office/officeart/2005/8/layout/list1"/>
    <dgm:cxn modelId="{930E1D27-5BD6-46EB-8A8A-E6E90DFA1424}" type="presOf" srcId="{C07B2F13-197C-44E8-98B8-B689A665C0CE}" destId="{BF147905-D39C-449C-B57E-977F0157ABB3}" srcOrd="1" destOrd="0" presId="urn:microsoft.com/office/officeart/2005/8/layout/list1"/>
    <dgm:cxn modelId="{0CFD4373-F18A-4632-99BB-88AC8EC1238B}" type="presOf" srcId="{D1731FA9-371D-45D9-A2B9-753675ACEC3E}" destId="{F49A0E18-79CD-4040-8883-53BEC3F335AF}" srcOrd="0" destOrd="0" presId="urn:microsoft.com/office/officeart/2005/8/layout/list1"/>
    <dgm:cxn modelId="{4BD17833-DA06-466D-BD74-1B66CE0DCEF1}" type="presOf" srcId="{EF0804DF-83EA-4C0F-B2B6-79AE9CD5A942}" destId="{43C8FE49-7054-4462-86FE-76ED95BCBC42}" srcOrd="0" destOrd="1" presId="urn:microsoft.com/office/officeart/2005/8/layout/list1"/>
    <dgm:cxn modelId="{2B341606-E35C-4169-AADD-B142F1503B72}" srcId="{D1731FA9-371D-45D9-A2B9-753675ACEC3E}" destId="{9CE06FF6-1104-4929-988D-43E6BD4AA72E}" srcOrd="2" destOrd="0" parTransId="{5690C1C9-E445-4AA7-8DBD-647C29633D27}" sibTransId="{5AD2314C-546C-447C-B823-E88D631C8E88}"/>
    <dgm:cxn modelId="{025CE331-8270-40ED-8F2A-3FE0B97C40F6}" srcId="{D1731FA9-371D-45D9-A2B9-753675ACEC3E}" destId="{6BE2CB1E-0BA3-4699-AE6F-479A07A336AD}" srcOrd="0" destOrd="0" parTransId="{8454EE58-D36E-4D2D-9C51-47EC1B27479F}" sibTransId="{0F6EA701-CC37-41CD-952E-30D1B1DC24E6}"/>
    <dgm:cxn modelId="{D342E3B7-E09B-46BD-8F31-752CCC5AE662}" type="presOf" srcId="{6BE2CB1E-0BA3-4699-AE6F-479A07A336AD}" destId="{50C088D8-D5E0-4B4B-BEFF-1987B23AA2F8}" srcOrd="1" destOrd="0" presId="urn:microsoft.com/office/officeart/2005/8/layout/list1"/>
    <dgm:cxn modelId="{13BA3AF6-FB22-48A2-9966-DE9F67E0B05F}" srcId="{9CE06FF6-1104-4929-988D-43E6BD4AA72E}" destId="{EF0804DF-83EA-4C0F-B2B6-79AE9CD5A942}" srcOrd="1" destOrd="0" parTransId="{74DB76BF-1714-483B-954E-3C61C374F3EE}" sibTransId="{64ADBDDA-453F-42AC-8791-67C415D4F0A2}"/>
    <dgm:cxn modelId="{63D9F93F-A699-4AA9-96A2-31AD627EFF85}" srcId="{9CE06FF6-1104-4929-988D-43E6BD4AA72E}" destId="{9F23A580-1020-410E-A5B4-E19E274134C3}" srcOrd="0" destOrd="0" parTransId="{8BFA4A22-18A8-4156-A3F5-43F28D3C4431}" sibTransId="{99066AF5-4F09-499B-826A-37201F320C83}"/>
    <dgm:cxn modelId="{8D8BBA82-310E-4FC0-8063-8358D58E40A1}" srcId="{D1731FA9-371D-45D9-A2B9-753675ACEC3E}" destId="{C07B2F13-197C-44E8-98B8-B689A665C0CE}" srcOrd="1" destOrd="0" parTransId="{C5F79B6E-F463-4868-A6EA-8639E76D3CCA}" sibTransId="{B0383CCA-02A4-4EEA-8C3D-F656E9DF99DA}"/>
    <dgm:cxn modelId="{06D5950B-79F7-4B6A-8103-BC114245B72F}" type="presOf" srcId="{9CE06FF6-1104-4929-988D-43E6BD4AA72E}" destId="{1CE7B440-19F7-4386-A799-56CAD0721611}" srcOrd="0" destOrd="0" presId="urn:microsoft.com/office/officeart/2005/8/layout/list1"/>
    <dgm:cxn modelId="{60A537F6-26FC-4491-9C98-7687EAE464C6}" type="presParOf" srcId="{F49A0E18-79CD-4040-8883-53BEC3F335AF}" destId="{7DCE2E36-58AA-4148-800B-7F031B237E42}" srcOrd="0" destOrd="0" presId="urn:microsoft.com/office/officeart/2005/8/layout/list1"/>
    <dgm:cxn modelId="{35C12601-5888-4999-8104-02C2A06098BE}" type="presParOf" srcId="{7DCE2E36-58AA-4148-800B-7F031B237E42}" destId="{4795DB4D-6E96-45FB-8D3F-3365115C1F43}" srcOrd="0" destOrd="0" presId="urn:microsoft.com/office/officeart/2005/8/layout/list1"/>
    <dgm:cxn modelId="{270D277E-6CC0-4116-8DEE-D5BCCCDB325A}" type="presParOf" srcId="{7DCE2E36-58AA-4148-800B-7F031B237E42}" destId="{50C088D8-D5E0-4B4B-BEFF-1987B23AA2F8}" srcOrd="1" destOrd="0" presId="urn:microsoft.com/office/officeart/2005/8/layout/list1"/>
    <dgm:cxn modelId="{D1D38BA4-D533-455D-813E-60E6A2E097B9}" type="presParOf" srcId="{F49A0E18-79CD-4040-8883-53BEC3F335AF}" destId="{AA195759-CC3D-4470-A569-40C9E3EDBD4F}" srcOrd="1" destOrd="0" presId="urn:microsoft.com/office/officeart/2005/8/layout/list1"/>
    <dgm:cxn modelId="{1C2602EB-4B4A-4D88-A633-A9FA0B86D4F0}" type="presParOf" srcId="{F49A0E18-79CD-4040-8883-53BEC3F335AF}" destId="{C653B41C-D6E4-4EA3-8286-A053017655F0}" srcOrd="2" destOrd="0" presId="urn:microsoft.com/office/officeart/2005/8/layout/list1"/>
    <dgm:cxn modelId="{5C8106B7-9582-4200-81A1-3A8D7A5C7AE5}" type="presParOf" srcId="{F49A0E18-79CD-4040-8883-53BEC3F335AF}" destId="{5149672C-C79E-4FB2-A5AE-A6094030E024}" srcOrd="3" destOrd="0" presId="urn:microsoft.com/office/officeart/2005/8/layout/list1"/>
    <dgm:cxn modelId="{BC917E0F-CC6F-492E-B344-BE99CC2FB7CE}" type="presParOf" srcId="{F49A0E18-79CD-4040-8883-53BEC3F335AF}" destId="{F544A9BC-DADB-4E20-894A-E9F7CDBADAA9}" srcOrd="4" destOrd="0" presId="urn:microsoft.com/office/officeart/2005/8/layout/list1"/>
    <dgm:cxn modelId="{38CDD961-BA16-443D-ABB0-197F67C1A887}" type="presParOf" srcId="{F544A9BC-DADB-4E20-894A-E9F7CDBADAA9}" destId="{5D171352-153E-4D7B-BA39-3E6F20AC5ED1}" srcOrd="0" destOrd="0" presId="urn:microsoft.com/office/officeart/2005/8/layout/list1"/>
    <dgm:cxn modelId="{F86B030C-953F-4C3C-9001-DAA1E9203968}" type="presParOf" srcId="{F544A9BC-DADB-4E20-894A-E9F7CDBADAA9}" destId="{BF147905-D39C-449C-B57E-977F0157ABB3}" srcOrd="1" destOrd="0" presId="urn:microsoft.com/office/officeart/2005/8/layout/list1"/>
    <dgm:cxn modelId="{45657E14-66E1-4CDF-ABBE-B25340488A1F}" type="presParOf" srcId="{F49A0E18-79CD-4040-8883-53BEC3F335AF}" destId="{78792C64-5451-49FF-949F-568B78C95614}" srcOrd="5" destOrd="0" presId="urn:microsoft.com/office/officeart/2005/8/layout/list1"/>
    <dgm:cxn modelId="{418C6B14-03BD-4AE4-AFFA-F6C5256666C2}" type="presParOf" srcId="{F49A0E18-79CD-4040-8883-53BEC3F335AF}" destId="{18DD0B11-619F-448B-BCA9-3AEF03C634B8}" srcOrd="6" destOrd="0" presId="urn:microsoft.com/office/officeart/2005/8/layout/list1"/>
    <dgm:cxn modelId="{A9E99A7F-6C05-4D27-A3BD-8449FC63CF4B}" type="presParOf" srcId="{F49A0E18-79CD-4040-8883-53BEC3F335AF}" destId="{0B179A64-104F-4CC2-9A80-F7085488D73B}" srcOrd="7" destOrd="0" presId="urn:microsoft.com/office/officeart/2005/8/layout/list1"/>
    <dgm:cxn modelId="{96412473-F421-439A-88C3-E86551FC2B5F}" type="presParOf" srcId="{F49A0E18-79CD-4040-8883-53BEC3F335AF}" destId="{7C6D1CC7-53F9-4723-A029-FF2708456A8E}" srcOrd="8" destOrd="0" presId="urn:microsoft.com/office/officeart/2005/8/layout/list1"/>
    <dgm:cxn modelId="{512B2F02-86C8-405A-B0F1-C7D85D43D74A}" type="presParOf" srcId="{7C6D1CC7-53F9-4723-A029-FF2708456A8E}" destId="{1CE7B440-19F7-4386-A799-56CAD0721611}" srcOrd="0" destOrd="0" presId="urn:microsoft.com/office/officeart/2005/8/layout/list1"/>
    <dgm:cxn modelId="{8BD446DE-00F3-48B0-A895-C0B3EBB0CD14}" type="presParOf" srcId="{7C6D1CC7-53F9-4723-A029-FF2708456A8E}" destId="{4F8EB555-ECDC-4F94-9CF4-AFF4581FD85E}" srcOrd="1" destOrd="0" presId="urn:microsoft.com/office/officeart/2005/8/layout/list1"/>
    <dgm:cxn modelId="{7BE7FF04-4147-4B51-A320-976E11330E86}" type="presParOf" srcId="{F49A0E18-79CD-4040-8883-53BEC3F335AF}" destId="{8EBB4650-936B-4298-AA73-A443A952E281}" srcOrd="9" destOrd="0" presId="urn:microsoft.com/office/officeart/2005/8/layout/list1"/>
    <dgm:cxn modelId="{01494876-995A-4AE5-AD07-82274D0912F4}" type="presParOf" srcId="{F49A0E18-79CD-4040-8883-53BEC3F335AF}" destId="{43C8FE49-7054-4462-86FE-76ED95BCBC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873C0E-EE4B-4676-9128-D35C6D1CCCF9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97EA84-8BE2-4983-AF0B-0E92E3A6C16B}">
      <dgm:prSet phldrT="[Текст]"/>
      <dgm:spPr/>
      <dgm:t>
        <a:bodyPr/>
        <a:lstStyle/>
        <a:p>
          <a:r>
            <a:rPr lang="ru-RU" dirty="0" smtClean="0"/>
            <a:t>Раздел с общими положениями (5 глав)</a:t>
          </a:r>
          <a:endParaRPr lang="ru-RU" dirty="0"/>
        </a:p>
      </dgm:t>
    </dgm:pt>
    <dgm:pt modelId="{3629F4B1-C516-4C42-B240-2AAB3EDDCABA}" type="parTrans" cxnId="{FF5CFAD3-F8B8-4CBA-9848-A5B0B4007756}">
      <dgm:prSet/>
      <dgm:spPr/>
      <dgm:t>
        <a:bodyPr/>
        <a:lstStyle/>
        <a:p>
          <a:endParaRPr lang="ru-RU"/>
        </a:p>
      </dgm:t>
    </dgm:pt>
    <dgm:pt modelId="{C7364F0D-9052-4F9E-8607-A937DF8CF675}" type="sibTrans" cxnId="{FF5CFAD3-F8B8-4CBA-9848-A5B0B4007756}">
      <dgm:prSet/>
      <dgm:spPr/>
      <dgm:t>
        <a:bodyPr/>
        <a:lstStyle/>
        <a:p>
          <a:endParaRPr lang="ru-RU"/>
        </a:p>
      </dgm:t>
    </dgm:pt>
    <dgm:pt modelId="{8DE6C0F5-FFCB-45FE-8836-19A622022A7F}">
      <dgm:prSet phldrT="[Текст]"/>
      <dgm:spPr/>
      <dgm:t>
        <a:bodyPr/>
        <a:lstStyle/>
        <a:p>
          <a:r>
            <a:rPr lang="ru-RU" dirty="0" smtClean="0"/>
            <a:t>Раздел про доходы (2 главы)</a:t>
          </a:r>
          <a:endParaRPr lang="ru-RU" dirty="0"/>
        </a:p>
      </dgm:t>
    </dgm:pt>
    <dgm:pt modelId="{81AE16CC-CDFB-4A1C-9321-1B502E8DA099}" type="parTrans" cxnId="{0AD6B88F-3E3D-4836-AA81-9B29B0050C3D}">
      <dgm:prSet/>
      <dgm:spPr/>
      <dgm:t>
        <a:bodyPr/>
        <a:lstStyle/>
        <a:p>
          <a:endParaRPr lang="ru-RU"/>
        </a:p>
      </dgm:t>
    </dgm:pt>
    <dgm:pt modelId="{5DBF113D-A896-48BD-ACE7-48513A362B62}" type="sibTrans" cxnId="{0AD6B88F-3E3D-4836-AA81-9B29B0050C3D}">
      <dgm:prSet/>
      <dgm:spPr/>
      <dgm:t>
        <a:bodyPr/>
        <a:lstStyle/>
        <a:p>
          <a:endParaRPr lang="ru-RU"/>
        </a:p>
      </dgm:t>
    </dgm:pt>
    <dgm:pt modelId="{81ED7076-2AD2-42D1-914F-6E1E823795AA}">
      <dgm:prSet phldrT="[Текст]"/>
      <dgm:spPr/>
      <dgm:t>
        <a:bodyPr/>
        <a:lstStyle/>
        <a:p>
          <a:r>
            <a:rPr lang="ru-RU" dirty="0" smtClean="0"/>
            <a:t>Раздел про расходы (4 главы)</a:t>
          </a:r>
          <a:endParaRPr lang="ru-RU" dirty="0"/>
        </a:p>
      </dgm:t>
    </dgm:pt>
    <dgm:pt modelId="{A163B6CF-96E5-4692-9E60-15F30DDB601F}" type="parTrans" cxnId="{B84F80CF-AC3E-4813-B95D-EE6ABA536186}">
      <dgm:prSet/>
      <dgm:spPr/>
      <dgm:t>
        <a:bodyPr/>
        <a:lstStyle/>
        <a:p>
          <a:endParaRPr lang="ru-RU"/>
        </a:p>
      </dgm:t>
    </dgm:pt>
    <dgm:pt modelId="{097F461B-8A1F-4420-B27A-7BAF5F432A82}" type="sibTrans" cxnId="{B84F80CF-AC3E-4813-B95D-EE6ABA536186}">
      <dgm:prSet/>
      <dgm:spPr/>
      <dgm:t>
        <a:bodyPr/>
        <a:lstStyle/>
        <a:p>
          <a:endParaRPr lang="ru-RU"/>
        </a:p>
      </dgm:t>
    </dgm:pt>
    <dgm:pt modelId="{FE565324-CF20-45D6-9DE5-FA461F644982}">
      <dgm:prSet/>
      <dgm:spPr/>
      <dgm:t>
        <a:bodyPr/>
        <a:lstStyle/>
        <a:p>
          <a:r>
            <a:rPr lang="ru-RU" dirty="0" smtClean="0"/>
            <a:t>Вместо выделения глав в зависимости от уровня, будет 2 главы общие положения (12 статей) и глава про нормативы распределения и отчисления доходов (9 статей)</a:t>
          </a:r>
          <a:endParaRPr lang="ru-RU" dirty="0"/>
        </a:p>
      </dgm:t>
    </dgm:pt>
    <dgm:pt modelId="{946E14A0-2123-4DE4-8DE5-85520F1FE4CB}" type="parTrans" cxnId="{E26B8916-62C5-4E68-B118-0515CFE4ED97}">
      <dgm:prSet/>
      <dgm:spPr/>
      <dgm:t>
        <a:bodyPr/>
        <a:lstStyle/>
        <a:p>
          <a:endParaRPr lang="ru-RU"/>
        </a:p>
      </dgm:t>
    </dgm:pt>
    <dgm:pt modelId="{D2CD3C85-E065-4857-9634-71118C3AD176}" type="sibTrans" cxnId="{E26B8916-62C5-4E68-B118-0515CFE4ED97}">
      <dgm:prSet/>
      <dgm:spPr/>
      <dgm:t>
        <a:bodyPr/>
        <a:lstStyle/>
        <a:p>
          <a:endParaRPr lang="ru-RU"/>
        </a:p>
      </dgm:t>
    </dgm:pt>
    <dgm:pt modelId="{4CF1DDCE-440F-479B-942F-691A7118D2ED}">
      <dgm:prSet/>
      <dgm:spPr/>
      <dgm:t>
        <a:bodyPr/>
        <a:lstStyle/>
        <a:p>
          <a:r>
            <a:rPr lang="ru-RU" dirty="0" smtClean="0"/>
            <a:t>Включены главы про принципы (15 статей) и главы про систему (6 статей)</a:t>
          </a:r>
          <a:endParaRPr lang="ru-RU" dirty="0"/>
        </a:p>
      </dgm:t>
    </dgm:pt>
    <dgm:pt modelId="{00FD0680-874D-445F-9A80-E845E8D17AD6}" type="parTrans" cxnId="{B5ADF13B-BF4C-41EF-82B4-3BDD810D922A}">
      <dgm:prSet/>
      <dgm:spPr/>
      <dgm:t>
        <a:bodyPr/>
        <a:lstStyle/>
        <a:p>
          <a:endParaRPr lang="ru-RU"/>
        </a:p>
      </dgm:t>
    </dgm:pt>
    <dgm:pt modelId="{04E1334A-8A30-4B68-B7B3-67EACD619B20}" type="sibTrans" cxnId="{B5ADF13B-BF4C-41EF-82B4-3BDD810D922A}">
      <dgm:prSet/>
      <dgm:spPr/>
      <dgm:t>
        <a:bodyPr/>
        <a:lstStyle/>
        <a:p>
          <a:endParaRPr lang="ru-RU"/>
        </a:p>
      </dgm:t>
    </dgm:pt>
    <dgm:pt modelId="{EBD23A7F-5012-4BEC-B919-44653AAEB76E}">
      <dgm:prSet/>
      <dgm:spPr/>
      <dgm:t>
        <a:bodyPr/>
        <a:lstStyle/>
        <a:p>
          <a:r>
            <a:rPr lang="ru-RU" dirty="0" smtClean="0"/>
            <a:t>Новая глава про информационное обеспечение (5 статей)</a:t>
          </a:r>
          <a:endParaRPr lang="ru-RU" dirty="0"/>
        </a:p>
      </dgm:t>
    </dgm:pt>
    <dgm:pt modelId="{D33880C0-B9BF-4B28-A3E5-2A47E37E807E}" type="parTrans" cxnId="{5CD85F2A-EE61-4B9E-B3F9-09C6B78F1EC5}">
      <dgm:prSet/>
      <dgm:spPr/>
      <dgm:t>
        <a:bodyPr/>
        <a:lstStyle/>
        <a:p>
          <a:endParaRPr lang="ru-RU"/>
        </a:p>
      </dgm:t>
    </dgm:pt>
    <dgm:pt modelId="{9D335270-80D5-4B13-869F-A80523CFC096}" type="sibTrans" cxnId="{5CD85F2A-EE61-4B9E-B3F9-09C6B78F1EC5}">
      <dgm:prSet/>
      <dgm:spPr/>
      <dgm:t>
        <a:bodyPr/>
        <a:lstStyle/>
        <a:p>
          <a:endParaRPr lang="ru-RU"/>
        </a:p>
      </dgm:t>
    </dgm:pt>
    <dgm:pt modelId="{BD52E809-C935-4D21-8D03-8E9954F04B44}">
      <dgm:prSet/>
      <dgm:spPr/>
      <dgm:t>
        <a:bodyPr/>
        <a:lstStyle/>
        <a:p>
          <a:r>
            <a:rPr lang="ru-RU" dirty="0" smtClean="0"/>
            <a:t>Включена глава про межбюджетные трансферты (23 статьи) и собраны нормы про все бюджетные фонды в отдельную главу (7 статей)</a:t>
          </a:r>
          <a:endParaRPr lang="ru-RU" dirty="0"/>
        </a:p>
      </dgm:t>
    </dgm:pt>
    <dgm:pt modelId="{B52AAA10-E090-45C9-B39E-D4C463090884}" type="parTrans" cxnId="{2F7F668D-8C67-4B1F-9C08-3A40BF713A3B}">
      <dgm:prSet/>
      <dgm:spPr/>
      <dgm:t>
        <a:bodyPr/>
        <a:lstStyle/>
        <a:p>
          <a:endParaRPr lang="ru-RU"/>
        </a:p>
      </dgm:t>
    </dgm:pt>
    <dgm:pt modelId="{9A5FDF48-0478-4EDD-B0F0-A91490A3BB3C}" type="sibTrans" cxnId="{2F7F668D-8C67-4B1F-9C08-3A40BF713A3B}">
      <dgm:prSet/>
      <dgm:spPr/>
      <dgm:t>
        <a:bodyPr/>
        <a:lstStyle/>
        <a:p>
          <a:endParaRPr lang="ru-RU"/>
        </a:p>
      </dgm:t>
    </dgm:pt>
    <dgm:pt modelId="{4AFB2BD0-A57F-4C3D-BCCB-44F0BD71D2C1}">
      <dgm:prSet/>
      <dgm:spPr/>
      <dgm:t>
        <a:bodyPr/>
        <a:lstStyle/>
        <a:p>
          <a:r>
            <a:rPr lang="ru-RU" dirty="0" smtClean="0"/>
            <a:t>Раздел про сбалансированность (5 глав)</a:t>
          </a:r>
          <a:endParaRPr lang="ru-RU" dirty="0"/>
        </a:p>
      </dgm:t>
    </dgm:pt>
    <dgm:pt modelId="{DD4D7606-1F0A-4C25-8292-0E63D5976F76}" type="parTrans" cxnId="{A3BA46B0-244B-4994-8266-F58D43DD109F}">
      <dgm:prSet/>
      <dgm:spPr/>
      <dgm:t>
        <a:bodyPr/>
        <a:lstStyle/>
        <a:p>
          <a:endParaRPr lang="ru-RU"/>
        </a:p>
      </dgm:t>
    </dgm:pt>
    <dgm:pt modelId="{2841D387-B666-4421-BB94-451B2E65D57B}" type="sibTrans" cxnId="{A3BA46B0-244B-4994-8266-F58D43DD109F}">
      <dgm:prSet/>
      <dgm:spPr/>
      <dgm:t>
        <a:bodyPr/>
        <a:lstStyle/>
        <a:p>
          <a:endParaRPr lang="ru-RU"/>
        </a:p>
      </dgm:t>
    </dgm:pt>
    <dgm:pt modelId="{3BB57BD1-07FD-4B24-9411-36BF63150604}">
      <dgm:prSet/>
      <dgm:spPr/>
      <dgm:t>
        <a:bodyPr/>
        <a:lstStyle/>
        <a:p>
          <a:r>
            <a:rPr lang="ru-RU" dirty="0" smtClean="0"/>
            <a:t>Включена глава (сейчас отдельный закон) про эмиссию госбумаг (12 статей)</a:t>
          </a:r>
          <a:endParaRPr lang="ru-RU" dirty="0"/>
        </a:p>
      </dgm:t>
    </dgm:pt>
    <dgm:pt modelId="{92658575-4E89-4404-AB71-BA20ACB34334}" type="parTrans" cxnId="{935CDBE8-74A4-4FEC-910B-50956DCBA9EF}">
      <dgm:prSet/>
      <dgm:spPr/>
      <dgm:t>
        <a:bodyPr/>
        <a:lstStyle/>
        <a:p>
          <a:endParaRPr lang="ru-RU"/>
        </a:p>
      </dgm:t>
    </dgm:pt>
    <dgm:pt modelId="{68CB089B-9B98-405F-85C4-EBA902194136}" type="sibTrans" cxnId="{935CDBE8-74A4-4FEC-910B-50956DCBA9EF}">
      <dgm:prSet/>
      <dgm:spPr/>
      <dgm:t>
        <a:bodyPr/>
        <a:lstStyle/>
        <a:p>
          <a:endParaRPr lang="ru-RU"/>
        </a:p>
      </dgm:t>
    </dgm:pt>
    <dgm:pt modelId="{D23F4527-27A6-4C01-94F3-F256DCF53880}">
      <dgm:prSet/>
      <dgm:spPr/>
      <dgm:t>
        <a:bodyPr/>
        <a:lstStyle/>
        <a:p>
          <a:r>
            <a:rPr lang="ru-RU" dirty="0" err="1" smtClean="0"/>
            <a:t>Госзаимствования</a:t>
          </a:r>
          <a:r>
            <a:rPr lang="ru-RU" dirty="0" smtClean="0"/>
            <a:t> выделены в отдельную главу (21 статья)</a:t>
          </a:r>
          <a:endParaRPr lang="ru-RU" dirty="0"/>
        </a:p>
      </dgm:t>
    </dgm:pt>
    <dgm:pt modelId="{2F413131-332C-4573-8900-07F8ECDDD0B6}" type="parTrans" cxnId="{A6494046-81F8-4B9D-998C-5C428B39B84A}">
      <dgm:prSet/>
      <dgm:spPr/>
      <dgm:t>
        <a:bodyPr/>
        <a:lstStyle/>
        <a:p>
          <a:endParaRPr lang="ru-RU"/>
        </a:p>
      </dgm:t>
    </dgm:pt>
    <dgm:pt modelId="{1699E2D6-7398-4E46-A72C-FDB62E04F82E}" type="sibTrans" cxnId="{A6494046-81F8-4B9D-998C-5C428B39B84A}">
      <dgm:prSet/>
      <dgm:spPr/>
      <dgm:t>
        <a:bodyPr/>
        <a:lstStyle/>
        <a:p>
          <a:endParaRPr lang="ru-RU"/>
        </a:p>
      </dgm:t>
    </dgm:pt>
    <dgm:pt modelId="{EFFF2CEB-8976-46B5-BAF8-D1FCFDC94212}" type="pres">
      <dgm:prSet presAssocID="{F7873C0E-EE4B-4676-9128-D35C6D1CCC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5752B0-B554-46AE-A414-EB3950AE6AAD}" type="pres">
      <dgm:prSet presAssocID="{6897EA84-8BE2-4983-AF0B-0E92E3A6C16B}" presName="parentLin" presStyleCnt="0"/>
      <dgm:spPr/>
    </dgm:pt>
    <dgm:pt modelId="{E4205D5B-D23D-449B-B2C3-B122B51948DD}" type="pres">
      <dgm:prSet presAssocID="{6897EA84-8BE2-4983-AF0B-0E92E3A6C16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71E6FDD-8BC4-4C68-A532-109F7D2C6FAF}" type="pres">
      <dgm:prSet presAssocID="{6897EA84-8BE2-4983-AF0B-0E92E3A6C16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9CE61-4908-4861-9FD7-9375CFF3F736}" type="pres">
      <dgm:prSet presAssocID="{6897EA84-8BE2-4983-AF0B-0E92E3A6C16B}" presName="negativeSpace" presStyleCnt="0"/>
      <dgm:spPr/>
    </dgm:pt>
    <dgm:pt modelId="{A01C3D60-4B09-4033-83C8-CD0BB400F3B7}" type="pres">
      <dgm:prSet presAssocID="{6897EA84-8BE2-4983-AF0B-0E92E3A6C16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6C00D-5B1E-4BAF-AA08-EF8F5FF46A34}" type="pres">
      <dgm:prSet presAssocID="{C7364F0D-9052-4F9E-8607-A937DF8CF675}" presName="spaceBetweenRectangles" presStyleCnt="0"/>
      <dgm:spPr/>
    </dgm:pt>
    <dgm:pt modelId="{C9BE6B46-2D93-482A-A5B6-38E8E0D4138D}" type="pres">
      <dgm:prSet presAssocID="{8DE6C0F5-FFCB-45FE-8836-19A622022A7F}" presName="parentLin" presStyleCnt="0"/>
      <dgm:spPr/>
    </dgm:pt>
    <dgm:pt modelId="{850B748F-4AF3-46AE-93FC-25E429266642}" type="pres">
      <dgm:prSet presAssocID="{8DE6C0F5-FFCB-45FE-8836-19A622022A7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EC4230-F843-42AC-B4A1-14619A7BC02C}" type="pres">
      <dgm:prSet presAssocID="{8DE6C0F5-FFCB-45FE-8836-19A622022A7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73259-8745-4F0A-BEF7-33CF56120BE3}" type="pres">
      <dgm:prSet presAssocID="{8DE6C0F5-FFCB-45FE-8836-19A622022A7F}" presName="negativeSpace" presStyleCnt="0"/>
      <dgm:spPr/>
    </dgm:pt>
    <dgm:pt modelId="{55E95AAF-510B-49F3-B30C-3E0CA7864BBA}" type="pres">
      <dgm:prSet presAssocID="{8DE6C0F5-FFCB-45FE-8836-19A622022A7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5598E-27BE-4595-8268-CA58E97CD2F2}" type="pres">
      <dgm:prSet presAssocID="{5DBF113D-A896-48BD-ACE7-48513A362B62}" presName="spaceBetweenRectangles" presStyleCnt="0"/>
      <dgm:spPr/>
    </dgm:pt>
    <dgm:pt modelId="{46209613-362E-4162-ACA7-B7D491B03367}" type="pres">
      <dgm:prSet presAssocID="{81ED7076-2AD2-42D1-914F-6E1E823795AA}" presName="parentLin" presStyleCnt="0"/>
      <dgm:spPr/>
    </dgm:pt>
    <dgm:pt modelId="{6BB074B9-89CD-4389-8725-FF7E47ABC630}" type="pres">
      <dgm:prSet presAssocID="{81ED7076-2AD2-42D1-914F-6E1E823795A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F8A6019-C4C3-4E56-AF57-79460DC5E84B}" type="pres">
      <dgm:prSet presAssocID="{81ED7076-2AD2-42D1-914F-6E1E823795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9366A-3471-4070-8F2E-6EE1EC96AABC}" type="pres">
      <dgm:prSet presAssocID="{81ED7076-2AD2-42D1-914F-6E1E823795AA}" presName="negativeSpace" presStyleCnt="0"/>
      <dgm:spPr/>
    </dgm:pt>
    <dgm:pt modelId="{6E7DAF39-EBC7-46B6-833A-A2F672D7B91C}" type="pres">
      <dgm:prSet presAssocID="{81ED7076-2AD2-42D1-914F-6E1E823795A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929D6-25D1-4B29-ADAE-3342D105AB81}" type="pres">
      <dgm:prSet presAssocID="{097F461B-8A1F-4420-B27A-7BAF5F432A82}" presName="spaceBetweenRectangles" presStyleCnt="0"/>
      <dgm:spPr/>
    </dgm:pt>
    <dgm:pt modelId="{99E1CE79-F664-40C2-B28E-0A2FE603E0A4}" type="pres">
      <dgm:prSet presAssocID="{4AFB2BD0-A57F-4C3D-BCCB-44F0BD71D2C1}" presName="parentLin" presStyleCnt="0"/>
      <dgm:spPr/>
    </dgm:pt>
    <dgm:pt modelId="{1A732447-A472-4A11-9EDD-CBF9189F7CAC}" type="pres">
      <dgm:prSet presAssocID="{4AFB2BD0-A57F-4C3D-BCCB-44F0BD71D2C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744475A-F66E-4A89-9EDF-7E26C6DC2206}" type="pres">
      <dgm:prSet presAssocID="{4AFB2BD0-A57F-4C3D-BCCB-44F0BD71D2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1C782-A14E-45C3-972D-2FDBBB0ABFC7}" type="pres">
      <dgm:prSet presAssocID="{4AFB2BD0-A57F-4C3D-BCCB-44F0BD71D2C1}" presName="negativeSpace" presStyleCnt="0"/>
      <dgm:spPr/>
    </dgm:pt>
    <dgm:pt modelId="{F940389B-AD51-47B2-806C-991D424D655B}" type="pres">
      <dgm:prSet presAssocID="{4AFB2BD0-A57F-4C3D-BCCB-44F0BD71D2C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F80CF-AC3E-4813-B95D-EE6ABA536186}" srcId="{F7873C0E-EE4B-4676-9128-D35C6D1CCCF9}" destId="{81ED7076-2AD2-42D1-914F-6E1E823795AA}" srcOrd="2" destOrd="0" parTransId="{A163B6CF-96E5-4692-9E60-15F30DDB601F}" sibTransId="{097F461B-8A1F-4420-B27A-7BAF5F432A82}"/>
    <dgm:cxn modelId="{B5A2DE8F-B77B-440D-BE50-7D6AC0951737}" type="presOf" srcId="{BD52E809-C935-4D21-8D03-8E9954F04B44}" destId="{6E7DAF39-EBC7-46B6-833A-A2F672D7B91C}" srcOrd="0" destOrd="0" presId="urn:microsoft.com/office/officeart/2005/8/layout/list1"/>
    <dgm:cxn modelId="{D58FCCC0-35A6-47DF-85AA-DFEB0AD04F09}" type="presOf" srcId="{3BB57BD1-07FD-4B24-9411-36BF63150604}" destId="{F940389B-AD51-47B2-806C-991D424D655B}" srcOrd="0" destOrd="0" presId="urn:microsoft.com/office/officeart/2005/8/layout/list1"/>
    <dgm:cxn modelId="{5CD85F2A-EE61-4B9E-B3F9-09C6B78F1EC5}" srcId="{6897EA84-8BE2-4983-AF0B-0E92E3A6C16B}" destId="{EBD23A7F-5012-4BEC-B919-44653AAEB76E}" srcOrd="1" destOrd="0" parTransId="{D33880C0-B9BF-4B28-A3E5-2A47E37E807E}" sibTransId="{9D335270-80D5-4B13-869F-A80523CFC096}"/>
    <dgm:cxn modelId="{E26B8916-62C5-4E68-B118-0515CFE4ED97}" srcId="{8DE6C0F5-FFCB-45FE-8836-19A622022A7F}" destId="{FE565324-CF20-45D6-9DE5-FA461F644982}" srcOrd="0" destOrd="0" parTransId="{946E14A0-2123-4DE4-8DE5-85520F1FE4CB}" sibTransId="{D2CD3C85-E065-4857-9634-71118C3AD176}"/>
    <dgm:cxn modelId="{A6494046-81F8-4B9D-998C-5C428B39B84A}" srcId="{4AFB2BD0-A57F-4C3D-BCCB-44F0BD71D2C1}" destId="{D23F4527-27A6-4C01-94F3-F256DCF53880}" srcOrd="1" destOrd="0" parTransId="{2F413131-332C-4573-8900-07F8ECDDD0B6}" sibTransId="{1699E2D6-7398-4E46-A72C-FDB62E04F82E}"/>
    <dgm:cxn modelId="{7BB330EE-9F3C-427D-8030-362A6C69ED9B}" type="presOf" srcId="{6897EA84-8BE2-4983-AF0B-0E92E3A6C16B}" destId="{E71E6FDD-8BC4-4C68-A532-109F7D2C6FAF}" srcOrd="1" destOrd="0" presId="urn:microsoft.com/office/officeart/2005/8/layout/list1"/>
    <dgm:cxn modelId="{D9BAA7A0-91AA-4F7C-B604-3A3DBD42C4D5}" type="presOf" srcId="{D23F4527-27A6-4C01-94F3-F256DCF53880}" destId="{F940389B-AD51-47B2-806C-991D424D655B}" srcOrd="0" destOrd="1" presId="urn:microsoft.com/office/officeart/2005/8/layout/list1"/>
    <dgm:cxn modelId="{2F7F668D-8C67-4B1F-9C08-3A40BF713A3B}" srcId="{81ED7076-2AD2-42D1-914F-6E1E823795AA}" destId="{BD52E809-C935-4D21-8D03-8E9954F04B44}" srcOrd="0" destOrd="0" parTransId="{B52AAA10-E090-45C9-B39E-D4C463090884}" sibTransId="{9A5FDF48-0478-4EDD-B0F0-A91490A3BB3C}"/>
    <dgm:cxn modelId="{2628C44E-A014-4B16-BE08-700E446C4B53}" type="presOf" srcId="{4AFB2BD0-A57F-4C3D-BCCB-44F0BD71D2C1}" destId="{F744475A-F66E-4A89-9EDF-7E26C6DC2206}" srcOrd="1" destOrd="0" presId="urn:microsoft.com/office/officeart/2005/8/layout/list1"/>
    <dgm:cxn modelId="{98BED826-104A-4E74-9517-410059623F3B}" type="presOf" srcId="{FE565324-CF20-45D6-9DE5-FA461F644982}" destId="{55E95AAF-510B-49F3-B30C-3E0CA7864BBA}" srcOrd="0" destOrd="0" presId="urn:microsoft.com/office/officeart/2005/8/layout/list1"/>
    <dgm:cxn modelId="{40DB63DA-9D75-42C5-A9E2-EFCA5967CE50}" type="presOf" srcId="{81ED7076-2AD2-42D1-914F-6E1E823795AA}" destId="{9F8A6019-C4C3-4E56-AF57-79460DC5E84B}" srcOrd="1" destOrd="0" presId="urn:microsoft.com/office/officeart/2005/8/layout/list1"/>
    <dgm:cxn modelId="{FF5CFAD3-F8B8-4CBA-9848-A5B0B4007756}" srcId="{F7873C0E-EE4B-4676-9128-D35C6D1CCCF9}" destId="{6897EA84-8BE2-4983-AF0B-0E92E3A6C16B}" srcOrd="0" destOrd="0" parTransId="{3629F4B1-C516-4C42-B240-2AAB3EDDCABA}" sibTransId="{C7364F0D-9052-4F9E-8607-A937DF8CF675}"/>
    <dgm:cxn modelId="{17C06908-2098-4673-962E-98494A52171F}" type="presOf" srcId="{8DE6C0F5-FFCB-45FE-8836-19A622022A7F}" destId="{B0EC4230-F843-42AC-B4A1-14619A7BC02C}" srcOrd="1" destOrd="0" presId="urn:microsoft.com/office/officeart/2005/8/layout/list1"/>
    <dgm:cxn modelId="{33A3BC9D-8297-4BA8-B9C8-7439B94E0EE2}" type="presOf" srcId="{81ED7076-2AD2-42D1-914F-6E1E823795AA}" destId="{6BB074B9-89CD-4389-8725-FF7E47ABC630}" srcOrd="0" destOrd="0" presId="urn:microsoft.com/office/officeart/2005/8/layout/list1"/>
    <dgm:cxn modelId="{0AD6B88F-3E3D-4836-AA81-9B29B0050C3D}" srcId="{F7873C0E-EE4B-4676-9128-D35C6D1CCCF9}" destId="{8DE6C0F5-FFCB-45FE-8836-19A622022A7F}" srcOrd="1" destOrd="0" parTransId="{81AE16CC-CDFB-4A1C-9321-1B502E8DA099}" sibTransId="{5DBF113D-A896-48BD-ACE7-48513A362B62}"/>
    <dgm:cxn modelId="{1CB128DC-E501-4661-AD3D-E909BCF5BF32}" type="presOf" srcId="{4AFB2BD0-A57F-4C3D-BCCB-44F0BD71D2C1}" destId="{1A732447-A472-4A11-9EDD-CBF9189F7CAC}" srcOrd="0" destOrd="0" presId="urn:microsoft.com/office/officeart/2005/8/layout/list1"/>
    <dgm:cxn modelId="{57055EB0-1C97-4658-AA76-1419C1BCD733}" type="presOf" srcId="{F7873C0E-EE4B-4676-9128-D35C6D1CCCF9}" destId="{EFFF2CEB-8976-46B5-BAF8-D1FCFDC94212}" srcOrd="0" destOrd="0" presId="urn:microsoft.com/office/officeart/2005/8/layout/list1"/>
    <dgm:cxn modelId="{3FE10F7F-1338-4637-A185-08575F8290D1}" type="presOf" srcId="{8DE6C0F5-FFCB-45FE-8836-19A622022A7F}" destId="{850B748F-4AF3-46AE-93FC-25E429266642}" srcOrd="0" destOrd="0" presId="urn:microsoft.com/office/officeart/2005/8/layout/list1"/>
    <dgm:cxn modelId="{7210B9D6-1CCC-4538-935D-639AECD72975}" type="presOf" srcId="{4CF1DDCE-440F-479B-942F-691A7118D2ED}" destId="{A01C3D60-4B09-4033-83C8-CD0BB400F3B7}" srcOrd="0" destOrd="0" presId="urn:microsoft.com/office/officeart/2005/8/layout/list1"/>
    <dgm:cxn modelId="{935CDBE8-74A4-4FEC-910B-50956DCBA9EF}" srcId="{4AFB2BD0-A57F-4C3D-BCCB-44F0BD71D2C1}" destId="{3BB57BD1-07FD-4B24-9411-36BF63150604}" srcOrd="0" destOrd="0" parTransId="{92658575-4E89-4404-AB71-BA20ACB34334}" sibTransId="{68CB089B-9B98-405F-85C4-EBA902194136}"/>
    <dgm:cxn modelId="{A3BA46B0-244B-4994-8266-F58D43DD109F}" srcId="{F7873C0E-EE4B-4676-9128-D35C6D1CCCF9}" destId="{4AFB2BD0-A57F-4C3D-BCCB-44F0BD71D2C1}" srcOrd="3" destOrd="0" parTransId="{DD4D7606-1F0A-4C25-8292-0E63D5976F76}" sibTransId="{2841D387-B666-4421-BB94-451B2E65D57B}"/>
    <dgm:cxn modelId="{6BF8A008-A354-473C-B15E-750CB0056AE5}" type="presOf" srcId="{EBD23A7F-5012-4BEC-B919-44653AAEB76E}" destId="{A01C3D60-4B09-4033-83C8-CD0BB400F3B7}" srcOrd="0" destOrd="1" presId="urn:microsoft.com/office/officeart/2005/8/layout/list1"/>
    <dgm:cxn modelId="{1B693F5B-3F32-4714-9713-4869CC129220}" type="presOf" srcId="{6897EA84-8BE2-4983-AF0B-0E92E3A6C16B}" destId="{E4205D5B-D23D-449B-B2C3-B122B51948DD}" srcOrd="0" destOrd="0" presId="urn:microsoft.com/office/officeart/2005/8/layout/list1"/>
    <dgm:cxn modelId="{B5ADF13B-BF4C-41EF-82B4-3BDD810D922A}" srcId="{6897EA84-8BE2-4983-AF0B-0E92E3A6C16B}" destId="{4CF1DDCE-440F-479B-942F-691A7118D2ED}" srcOrd="0" destOrd="0" parTransId="{00FD0680-874D-445F-9A80-E845E8D17AD6}" sibTransId="{04E1334A-8A30-4B68-B7B3-67EACD619B20}"/>
    <dgm:cxn modelId="{9E36EA2C-D19D-4180-BBD6-13F661D4DD02}" type="presParOf" srcId="{EFFF2CEB-8976-46B5-BAF8-D1FCFDC94212}" destId="{E45752B0-B554-46AE-A414-EB3950AE6AAD}" srcOrd="0" destOrd="0" presId="urn:microsoft.com/office/officeart/2005/8/layout/list1"/>
    <dgm:cxn modelId="{29D61A35-C17D-450C-A21E-75C60C95B327}" type="presParOf" srcId="{E45752B0-B554-46AE-A414-EB3950AE6AAD}" destId="{E4205D5B-D23D-449B-B2C3-B122B51948DD}" srcOrd="0" destOrd="0" presId="urn:microsoft.com/office/officeart/2005/8/layout/list1"/>
    <dgm:cxn modelId="{3C51F2B3-0605-4902-8A7C-C5C46F9D037B}" type="presParOf" srcId="{E45752B0-B554-46AE-A414-EB3950AE6AAD}" destId="{E71E6FDD-8BC4-4C68-A532-109F7D2C6FAF}" srcOrd="1" destOrd="0" presId="urn:microsoft.com/office/officeart/2005/8/layout/list1"/>
    <dgm:cxn modelId="{A6ED49CE-4DF4-4D96-8093-1B934F27D478}" type="presParOf" srcId="{EFFF2CEB-8976-46B5-BAF8-D1FCFDC94212}" destId="{86E9CE61-4908-4861-9FD7-9375CFF3F736}" srcOrd="1" destOrd="0" presId="urn:microsoft.com/office/officeart/2005/8/layout/list1"/>
    <dgm:cxn modelId="{FB2549D1-4931-4593-9007-E1FCE9FA69EC}" type="presParOf" srcId="{EFFF2CEB-8976-46B5-BAF8-D1FCFDC94212}" destId="{A01C3D60-4B09-4033-83C8-CD0BB400F3B7}" srcOrd="2" destOrd="0" presId="urn:microsoft.com/office/officeart/2005/8/layout/list1"/>
    <dgm:cxn modelId="{8AD0FFD1-84BB-4BA1-9DEB-866A6B581D24}" type="presParOf" srcId="{EFFF2CEB-8976-46B5-BAF8-D1FCFDC94212}" destId="{8686C00D-5B1E-4BAF-AA08-EF8F5FF46A34}" srcOrd="3" destOrd="0" presId="urn:microsoft.com/office/officeart/2005/8/layout/list1"/>
    <dgm:cxn modelId="{D0A17BA0-256A-4C89-AC99-DFAB677CD7E0}" type="presParOf" srcId="{EFFF2CEB-8976-46B5-BAF8-D1FCFDC94212}" destId="{C9BE6B46-2D93-482A-A5B6-38E8E0D4138D}" srcOrd="4" destOrd="0" presId="urn:microsoft.com/office/officeart/2005/8/layout/list1"/>
    <dgm:cxn modelId="{247AA808-903A-4D1C-87A7-401F7EFB08E3}" type="presParOf" srcId="{C9BE6B46-2D93-482A-A5B6-38E8E0D4138D}" destId="{850B748F-4AF3-46AE-93FC-25E429266642}" srcOrd="0" destOrd="0" presId="urn:microsoft.com/office/officeart/2005/8/layout/list1"/>
    <dgm:cxn modelId="{B9FDD8FA-0AD0-4C8D-807C-28732C6AA3BF}" type="presParOf" srcId="{C9BE6B46-2D93-482A-A5B6-38E8E0D4138D}" destId="{B0EC4230-F843-42AC-B4A1-14619A7BC02C}" srcOrd="1" destOrd="0" presId="urn:microsoft.com/office/officeart/2005/8/layout/list1"/>
    <dgm:cxn modelId="{162A4E8D-F783-4BED-AC10-D18228F76DBB}" type="presParOf" srcId="{EFFF2CEB-8976-46B5-BAF8-D1FCFDC94212}" destId="{AD673259-8745-4F0A-BEF7-33CF56120BE3}" srcOrd="5" destOrd="0" presId="urn:microsoft.com/office/officeart/2005/8/layout/list1"/>
    <dgm:cxn modelId="{B5193892-4CC2-44C1-80E1-BAC1AC2D0893}" type="presParOf" srcId="{EFFF2CEB-8976-46B5-BAF8-D1FCFDC94212}" destId="{55E95AAF-510B-49F3-B30C-3E0CA7864BBA}" srcOrd="6" destOrd="0" presId="urn:microsoft.com/office/officeart/2005/8/layout/list1"/>
    <dgm:cxn modelId="{22E8BA5B-7667-4574-89AE-E051806ADEE6}" type="presParOf" srcId="{EFFF2CEB-8976-46B5-BAF8-D1FCFDC94212}" destId="{56A5598E-27BE-4595-8268-CA58E97CD2F2}" srcOrd="7" destOrd="0" presId="urn:microsoft.com/office/officeart/2005/8/layout/list1"/>
    <dgm:cxn modelId="{A15352B2-EC9A-4777-96D6-BE588B854D13}" type="presParOf" srcId="{EFFF2CEB-8976-46B5-BAF8-D1FCFDC94212}" destId="{46209613-362E-4162-ACA7-B7D491B03367}" srcOrd="8" destOrd="0" presId="urn:microsoft.com/office/officeart/2005/8/layout/list1"/>
    <dgm:cxn modelId="{47191DC8-7188-4020-A4FE-BBA332A8E874}" type="presParOf" srcId="{46209613-362E-4162-ACA7-B7D491B03367}" destId="{6BB074B9-89CD-4389-8725-FF7E47ABC630}" srcOrd="0" destOrd="0" presId="urn:microsoft.com/office/officeart/2005/8/layout/list1"/>
    <dgm:cxn modelId="{CC1525DE-F6E1-49A0-82B6-B5226049588E}" type="presParOf" srcId="{46209613-362E-4162-ACA7-B7D491B03367}" destId="{9F8A6019-C4C3-4E56-AF57-79460DC5E84B}" srcOrd="1" destOrd="0" presId="urn:microsoft.com/office/officeart/2005/8/layout/list1"/>
    <dgm:cxn modelId="{14F594A4-EF62-48C2-8828-E5E31E0A6B61}" type="presParOf" srcId="{EFFF2CEB-8976-46B5-BAF8-D1FCFDC94212}" destId="{2F39366A-3471-4070-8F2E-6EE1EC96AABC}" srcOrd="9" destOrd="0" presId="urn:microsoft.com/office/officeart/2005/8/layout/list1"/>
    <dgm:cxn modelId="{D8E64E4C-D9D1-4720-9900-4F2C0A1E22ED}" type="presParOf" srcId="{EFFF2CEB-8976-46B5-BAF8-D1FCFDC94212}" destId="{6E7DAF39-EBC7-46B6-833A-A2F672D7B91C}" srcOrd="10" destOrd="0" presId="urn:microsoft.com/office/officeart/2005/8/layout/list1"/>
    <dgm:cxn modelId="{4F506BF1-E0FE-4D6D-85C7-8C2350FF68F5}" type="presParOf" srcId="{EFFF2CEB-8976-46B5-BAF8-D1FCFDC94212}" destId="{44A929D6-25D1-4B29-ADAE-3342D105AB81}" srcOrd="11" destOrd="0" presId="urn:microsoft.com/office/officeart/2005/8/layout/list1"/>
    <dgm:cxn modelId="{16B04257-460F-4E39-84F6-A72856C59798}" type="presParOf" srcId="{EFFF2CEB-8976-46B5-BAF8-D1FCFDC94212}" destId="{99E1CE79-F664-40C2-B28E-0A2FE603E0A4}" srcOrd="12" destOrd="0" presId="urn:microsoft.com/office/officeart/2005/8/layout/list1"/>
    <dgm:cxn modelId="{F9CC14C6-78FF-40CE-8AA7-327A402833F8}" type="presParOf" srcId="{99E1CE79-F664-40C2-B28E-0A2FE603E0A4}" destId="{1A732447-A472-4A11-9EDD-CBF9189F7CAC}" srcOrd="0" destOrd="0" presId="urn:microsoft.com/office/officeart/2005/8/layout/list1"/>
    <dgm:cxn modelId="{21F55E74-38AF-48D1-A15B-9D5DB983562C}" type="presParOf" srcId="{99E1CE79-F664-40C2-B28E-0A2FE603E0A4}" destId="{F744475A-F66E-4A89-9EDF-7E26C6DC2206}" srcOrd="1" destOrd="0" presId="urn:microsoft.com/office/officeart/2005/8/layout/list1"/>
    <dgm:cxn modelId="{88F0F571-1A42-4717-A515-BABE6E2B2AF5}" type="presParOf" srcId="{EFFF2CEB-8976-46B5-BAF8-D1FCFDC94212}" destId="{BFB1C782-A14E-45C3-972D-2FDBBB0ABFC7}" srcOrd="13" destOrd="0" presId="urn:microsoft.com/office/officeart/2005/8/layout/list1"/>
    <dgm:cxn modelId="{2B1B6079-9B8C-4B01-8B88-283ED5D8AD10}" type="presParOf" srcId="{EFFF2CEB-8976-46B5-BAF8-D1FCFDC94212}" destId="{F940389B-AD51-47B2-806C-991D424D655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873C0E-EE4B-4676-9128-D35C6D1CCCF9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897EA84-8BE2-4983-AF0B-0E92E3A6C16B}">
      <dgm:prSet phldrT="[Текст]"/>
      <dgm:spPr/>
      <dgm:t>
        <a:bodyPr/>
        <a:lstStyle/>
        <a:p>
          <a:r>
            <a:rPr lang="ru-RU" dirty="0" smtClean="0"/>
            <a:t>Раздел про исполнение бюджета (5 глав)</a:t>
          </a:r>
          <a:endParaRPr lang="ru-RU" dirty="0"/>
        </a:p>
      </dgm:t>
    </dgm:pt>
    <dgm:pt modelId="{3629F4B1-C516-4C42-B240-2AAB3EDDCABA}" type="parTrans" cxnId="{FF5CFAD3-F8B8-4CBA-9848-A5B0B4007756}">
      <dgm:prSet/>
      <dgm:spPr/>
      <dgm:t>
        <a:bodyPr/>
        <a:lstStyle/>
        <a:p>
          <a:endParaRPr lang="ru-RU"/>
        </a:p>
      </dgm:t>
    </dgm:pt>
    <dgm:pt modelId="{C7364F0D-9052-4F9E-8607-A937DF8CF675}" type="sibTrans" cxnId="{FF5CFAD3-F8B8-4CBA-9848-A5B0B4007756}">
      <dgm:prSet/>
      <dgm:spPr/>
      <dgm:t>
        <a:bodyPr/>
        <a:lstStyle/>
        <a:p>
          <a:endParaRPr lang="ru-RU"/>
        </a:p>
      </dgm:t>
    </dgm:pt>
    <dgm:pt modelId="{0E652ED9-D232-4534-9C8B-30D846511754}">
      <dgm:prSet phldrT="[Текст]"/>
      <dgm:spPr/>
      <dgm:t>
        <a:bodyPr/>
        <a:lstStyle/>
        <a:p>
          <a:r>
            <a:rPr lang="ru-RU" dirty="0" smtClean="0"/>
            <a:t>Новая глава про казначейское обслуживание (11 статей)</a:t>
          </a:r>
          <a:endParaRPr lang="ru-RU" dirty="0"/>
        </a:p>
      </dgm:t>
    </dgm:pt>
    <dgm:pt modelId="{50FEC837-CF0E-4443-90F0-0AB03188FDEE}" type="parTrans" cxnId="{948C598D-CDAF-467E-9EC2-1BB757257B43}">
      <dgm:prSet/>
      <dgm:spPr/>
      <dgm:t>
        <a:bodyPr/>
        <a:lstStyle/>
        <a:p>
          <a:endParaRPr lang="ru-RU"/>
        </a:p>
      </dgm:t>
    </dgm:pt>
    <dgm:pt modelId="{695F9F84-45E4-4F20-8827-79E152F45659}" type="sibTrans" cxnId="{948C598D-CDAF-467E-9EC2-1BB757257B43}">
      <dgm:prSet/>
      <dgm:spPr/>
      <dgm:t>
        <a:bodyPr/>
        <a:lstStyle/>
        <a:p>
          <a:endParaRPr lang="ru-RU"/>
        </a:p>
      </dgm:t>
    </dgm:pt>
    <dgm:pt modelId="{67EC26BF-3D3A-4E8A-9F38-5F1E34AF05B7}">
      <dgm:prSet phldrT="[Текст]"/>
      <dgm:spPr/>
      <dgm:t>
        <a:bodyPr/>
        <a:lstStyle/>
        <a:p>
          <a:r>
            <a:rPr lang="ru-RU" dirty="0" smtClean="0"/>
            <a:t>Новая глава про единый казначейский счет (5 статей)</a:t>
          </a:r>
          <a:endParaRPr lang="ru-RU" dirty="0"/>
        </a:p>
      </dgm:t>
    </dgm:pt>
    <dgm:pt modelId="{BBB267DA-EF7F-40EC-A874-8F9362952450}" type="parTrans" cxnId="{F48040B6-02A4-4783-84C0-003A79CFD2E2}">
      <dgm:prSet/>
      <dgm:spPr/>
      <dgm:t>
        <a:bodyPr/>
        <a:lstStyle/>
        <a:p>
          <a:endParaRPr lang="ru-RU"/>
        </a:p>
      </dgm:t>
    </dgm:pt>
    <dgm:pt modelId="{EE58B909-D3FE-4979-92A7-18EE15C098E8}" type="sibTrans" cxnId="{F48040B6-02A4-4783-84C0-003A79CFD2E2}">
      <dgm:prSet/>
      <dgm:spPr/>
      <dgm:t>
        <a:bodyPr/>
        <a:lstStyle/>
        <a:p>
          <a:endParaRPr lang="ru-RU"/>
        </a:p>
      </dgm:t>
    </dgm:pt>
    <dgm:pt modelId="{C294A19F-DAA7-4570-B2CE-B8FABAABCE82}">
      <dgm:prSet phldrT="[Текст]"/>
      <dgm:spPr/>
      <dgm:t>
        <a:bodyPr/>
        <a:lstStyle/>
        <a:p>
          <a:r>
            <a:rPr lang="ru-RU" dirty="0" smtClean="0"/>
            <a:t>Новая глава про систему бюджетных платежей (6 статей)</a:t>
          </a:r>
          <a:endParaRPr lang="ru-RU" dirty="0"/>
        </a:p>
      </dgm:t>
    </dgm:pt>
    <dgm:pt modelId="{66FF371A-4A3A-46FB-BB0C-6C4263996D4D}" type="parTrans" cxnId="{4D09856C-AA64-448A-8B92-D62F96EE5B90}">
      <dgm:prSet/>
      <dgm:spPr/>
      <dgm:t>
        <a:bodyPr/>
        <a:lstStyle/>
        <a:p>
          <a:endParaRPr lang="ru-RU"/>
        </a:p>
      </dgm:t>
    </dgm:pt>
    <dgm:pt modelId="{F1A6B73A-FD16-4393-B10B-385189D1B682}" type="sibTrans" cxnId="{4D09856C-AA64-448A-8B92-D62F96EE5B90}">
      <dgm:prSet/>
      <dgm:spPr/>
      <dgm:t>
        <a:bodyPr/>
        <a:lstStyle/>
        <a:p>
          <a:endParaRPr lang="ru-RU"/>
        </a:p>
      </dgm:t>
    </dgm:pt>
    <dgm:pt modelId="{7C03EBD2-8732-4A40-B195-D3862EE386E3}">
      <dgm:prSet phldrT="[Текст]"/>
      <dgm:spPr/>
      <dgm:t>
        <a:bodyPr/>
        <a:lstStyle/>
        <a:p>
          <a:r>
            <a:rPr lang="ru-RU" dirty="0" smtClean="0"/>
            <a:t>Раздел про классификацию, учет и отчетность </a:t>
          </a:r>
        </a:p>
        <a:p>
          <a:r>
            <a:rPr lang="ru-RU" dirty="0" smtClean="0"/>
            <a:t>(5 глав)</a:t>
          </a:r>
          <a:endParaRPr lang="ru-RU" dirty="0"/>
        </a:p>
      </dgm:t>
    </dgm:pt>
    <dgm:pt modelId="{59316F09-ED8D-46AC-947E-8F17AB8981EB}" type="parTrans" cxnId="{E39776BD-13C5-4732-8BFE-75526F5CD2B9}">
      <dgm:prSet/>
      <dgm:spPr/>
      <dgm:t>
        <a:bodyPr/>
        <a:lstStyle/>
        <a:p>
          <a:endParaRPr lang="ru-RU"/>
        </a:p>
      </dgm:t>
    </dgm:pt>
    <dgm:pt modelId="{8DDAE924-1873-405F-B359-AC7BF68DF13F}" type="sibTrans" cxnId="{E39776BD-13C5-4732-8BFE-75526F5CD2B9}">
      <dgm:prSet/>
      <dgm:spPr/>
      <dgm:t>
        <a:bodyPr/>
        <a:lstStyle/>
        <a:p>
          <a:endParaRPr lang="ru-RU"/>
        </a:p>
      </dgm:t>
    </dgm:pt>
    <dgm:pt modelId="{95D4B349-255C-4370-9535-D37DDA76D798}">
      <dgm:prSet phldrT="[Текст]"/>
      <dgm:spPr/>
      <dgm:t>
        <a:bodyPr/>
        <a:lstStyle/>
        <a:p>
          <a:r>
            <a:rPr lang="ru-RU" dirty="0" smtClean="0"/>
            <a:t>Включена глава про классификацию (5 статей)</a:t>
          </a:r>
          <a:endParaRPr lang="ru-RU" dirty="0"/>
        </a:p>
      </dgm:t>
    </dgm:pt>
    <dgm:pt modelId="{1789B212-E326-4A8F-9098-A6870EE821A3}" type="parTrans" cxnId="{58C05D20-1FD2-4BD2-9909-42D7387CCA2A}">
      <dgm:prSet/>
      <dgm:spPr/>
      <dgm:t>
        <a:bodyPr/>
        <a:lstStyle/>
        <a:p>
          <a:endParaRPr lang="ru-RU"/>
        </a:p>
      </dgm:t>
    </dgm:pt>
    <dgm:pt modelId="{DC2FD3A6-E03A-4CF4-9A5E-A90C7619559D}" type="sibTrans" cxnId="{58C05D20-1FD2-4BD2-9909-42D7387CCA2A}">
      <dgm:prSet/>
      <dgm:spPr/>
      <dgm:t>
        <a:bodyPr/>
        <a:lstStyle/>
        <a:p>
          <a:endParaRPr lang="ru-RU"/>
        </a:p>
      </dgm:t>
    </dgm:pt>
    <dgm:pt modelId="{401EE297-DBF2-4EDC-AB0C-7FA847FDD2AA}">
      <dgm:prSet phldrT="[Текст]"/>
      <dgm:spPr/>
      <dgm:t>
        <a:bodyPr/>
        <a:lstStyle/>
        <a:p>
          <a:r>
            <a:rPr lang="ru-RU" dirty="0" smtClean="0"/>
            <a:t>Новые главы про финансовую отчетность (4 статьи)</a:t>
          </a:r>
          <a:endParaRPr lang="ru-RU" dirty="0"/>
        </a:p>
      </dgm:t>
    </dgm:pt>
    <dgm:pt modelId="{71B856E9-E9F0-49D5-BA75-A8F0626C0761}" type="parTrans" cxnId="{6B39F6A1-D208-4B29-BD1A-F363C1255586}">
      <dgm:prSet/>
      <dgm:spPr/>
      <dgm:t>
        <a:bodyPr/>
        <a:lstStyle/>
        <a:p>
          <a:endParaRPr lang="ru-RU"/>
        </a:p>
      </dgm:t>
    </dgm:pt>
    <dgm:pt modelId="{8C96C594-0589-435E-BC19-4161794CFAA4}" type="sibTrans" cxnId="{6B39F6A1-D208-4B29-BD1A-F363C1255586}">
      <dgm:prSet/>
      <dgm:spPr/>
      <dgm:t>
        <a:bodyPr/>
        <a:lstStyle/>
        <a:p>
          <a:endParaRPr lang="ru-RU"/>
        </a:p>
      </dgm:t>
    </dgm:pt>
    <dgm:pt modelId="{A5C4326B-B2AF-4B05-AC68-6AC8EF90D60C}">
      <dgm:prSet phldrT="[Текст]"/>
      <dgm:spPr/>
      <dgm:t>
        <a:bodyPr/>
        <a:lstStyle/>
        <a:p>
          <a:r>
            <a:rPr lang="ru-RU" dirty="0" smtClean="0"/>
            <a:t>Раздел про государственный контроль (2 главы)</a:t>
          </a:r>
          <a:endParaRPr lang="ru-RU" dirty="0"/>
        </a:p>
      </dgm:t>
    </dgm:pt>
    <dgm:pt modelId="{CA131645-DB75-4E76-8995-910F176C91CF}" type="parTrans" cxnId="{FE7D3E95-8802-40B1-8E67-DD3CAD995645}">
      <dgm:prSet/>
      <dgm:spPr/>
      <dgm:t>
        <a:bodyPr/>
        <a:lstStyle/>
        <a:p>
          <a:endParaRPr lang="ru-RU"/>
        </a:p>
      </dgm:t>
    </dgm:pt>
    <dgm:pt modelId="{85F0EAFE-CB1E-4CDB-B322-D2A71003958F}" type="sibTrans" cxnId="{FE7D3E95-8802-40B1-8E67-DD3CAD995645}">
      <dgm:prSet/>
      <dgm:spPr/>
      <dgm:t>
        <a:bodyPr/>
        <a:lstStyle/>
        <a:p>
          <a:endParaRPr lang="ru-RU"/>
        </a:p>
      </dgm:t>
    </dgm:pt>
    <dgm:pt modelId="{D030CD4E-5074-46EB-808C-6488D7A759B0}">
      <dgm:prSet phldrT="[Текст]"/>
      <dgm:spPr/>
      <dgm:t>
        <a:bodyPr/>
        <a:lstStyle/>
        <a:p>
          <a:r>
            <a:rPr lang="ru-RU" dirty="0" smtClean="0"/>
            <a:t>Глава про контроль (8 статей) и ответственность (8 статей)</a:t>
          </a:r>
          <a:endParaRPr lang="ru-RU" dirty="0"/>
        </a:p>
      </dgm:t>
    </dgm:pt>
    <dgm:pt modelId="{A2F55E7D-3C35-4184-A465-4A8705195F56}" type="parTrans" cxnId="{F564F844-5F1A-4BC5-9725-6A0C42796F12}">
      <dgm:prSet/>
      <dgm:spPr/>
      <dgm:t>
        <a:bodyPr/>
        <a:lstStyle/>
        <a:p>
          <a:endParaRPr lang="ru-RU"/>
        </a:p>
      </dgm:t>
    </dgm:pt>
    <dgm:pt modelId="{957B8C9B-1E33-48FC-AAA7-F7121215435B}" type="sibTrans" cxnId="{F564F844-5F1A-4BC5-9725-6A0C42796F12}">
      <dgm:prSet/>
      <dgm:spPr/>
      <dgm:t>
        <a:bodyPr/>
        <a:lstStyle/>
        <a:p>
          <a:endParaRPr lang="ru-RU"/>
        </a:p>
      </dgm:t>
    </dgm:pt>
    <dgm:pt modelId="{AF41CF0B-C751-4A42-9EF9-E6D6ADDE5364}">
      <dgm:prSet/>
      <dgm:spPr/>
      <dgm:t>
        <a:bodyPr/>
        <a:lstStyle/>
        <a:p>
          <a:r>
            <a:rPr lang="ru-RU" dirty="0" smtClean="0"/>
            <a:t>Раздел о бюджетном планировании (4 главы)</a:t>
          </a:r>
          <a:endParaRPr lang="ru-RU" dirty="0"/>
        </a:p>
      </dgm:t>
    </dgm:pt>
    <dgm:pt modelId="{9D87DAF6-98C6-4251-8D52-D2169DF79046}" type="parTrans" cxnId="{84856A03-61BC-4AE2-BE6A-13728C693497}">
      <dgm:prSet/>
      <dgm:spPr/>
      <dgm:t>
        <a:bodyPr/>
        <a:lstStyle/>
        <a:p>
          <a:endParaRPr lang="ru-RU"/>
        </a:p>
      </dgm:t>
    </dgm:pt>
    <dgm:pt modelId="{137CD1BA-B442-4BBE-A5DC-C5410CCDDAF6}" type="sibTrans" cxnId="{84856A03-61BC-4AE2-BE6A-13728C693497}">
      <dgm:prSet/>
      <dgm:spPr/>
      <dgm:t>
        <a:bodyPr/>
        <a:lstStyle/>
        <a:p>
          <a:endParaRPr lang="ru-RU"/>
        </a:p>
      </dgm:t>
    </dgm:pt>
    <dgm:pt modelId="{13AA4D52-7A23-442D-A296-D18985836DEB}">
      <dgm:prSet/>
      <dgm:spPr/>
      <dgm:t>
        <a:bodyPr/>
        <a:lstStyle/>
        <a:p>
          <a:r>
            <a:rPr lang="ru-RU" dirty="0" smtClean="0"/>
            <a:t>Сформирована глава про составление сводной бюджетной росписи и кассового плана (4 статьи), т.к. это документы бюджетного планирования</a:t>
          </a:r>
          <a:endParaRPr lang="ru-RU" dirty="0"/>
        </a:p>
      </dgm:t>
    </dgm:pt>
    <dgm:pt modelId="{0703C6A2-6D88-4A50-8FF3-A0383FC2A32A}" type="parTrans" cxnId="{74AFAD79-8BBE-4771-8711-F0FA7181690C}">
      <dgm:prSet/>
      <dgm:spPr/>
      <dgm:t>
        <a:bodyPr/>
        <a:lstStyle/>
        <a:p>
          <a:endParaRPr lang="ru-RU"/>
        </a:p>
      </dgm:t>
    </dgm:pt>
    <dgm:pt modelId="{7A95A58B-5CC9-40D3-9760-624D03A1E08E}" type="sibTrans" cxnId="{74AFAD79-8BBE-4771-8711-F0FA7181690C}">
      <dgm:prSet/>
      <dgm:spPr/>
      <dgm:t>
        <a:bodyPr/>
        <a:lstStyle/>
        <a:p>
          <a:endParaRPr lang="ru-RU"/>
        </a:p>
      </dgm:t>
    </dgm:pt>
    <dgm:pt modelId="{C8B5B042-95FF-427A-BB07-338641BF3588}">
      <dgm:prSet/>
      <dgm:spPr/>
      <dgm:t>
        <a:bodyPr/>
        <a:lstStyle/>
        <a:p>
          <a:r>
            <a:rPr lang="ru-RU" dirty="0" smtClean="0"/>
            <a:t>Выделена отдельная глава про подготовку изменений в бюджет (4 статьи)</a:t>
          </a:r>
          <a:endParaRPr lang="ru-RU" dirty="0"/>
        </a:p>
      </dgm:t>
    </dgm:pt>
    <dgm:pt modelId="{D8DD7FE2-C4DD-4F3D-BF82-B37AF59511E2}" type="parTrans" cxnId="{DF823124-4A8B-41BA-AE95-A6701F2FA5CA}">
      <dgm:prSet/>
      <dgm:spPr/>
      <dgm:t>
        <a:bodyPr/>
        <a:lstStyle/>
        <a:p>
          <a:endParaRPr lang="ru-RU"/>
        </a:p>
      </dgm:t>
    </dgm:pt>
    <dgm:pt modelId="{5987A102-A8B9-4652-9530-EEE12F43B18D}" type="sibTrans" cxnId="{DF823124-4A8B-41BA-AE95-A6701F2FA5CA}">
      <dgm:prSet/>
      <dgm:spPr/>
      <dgm:t>
        <a:bodyPr/>
        <a:lstStyle/>
        <a:p>
          <a:endParaRPr lang="ru-RU"/>
        </a:p>
      </dgm:t>
    </dgm:pt>
    <dgm:pt modelId="{EFFF2CEB-8976-46B5-BAF8-D1FCFDC94212}" type="pres">
      <dgm:prSet presAssocID="{F7873C0E-EE4B-4676-9128-D35C6D1CCC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0472E-2777-4DF5-9043-411352162655}" type="pres">
      <dgm:prSet presAssocID="{AF41CF0B-C751-4A42-9EF9-E6D6ADDE5364}" presName="parentLin" presStyleCnt="0"/>
      <dgm:spPr/>
    </dgm:pt>
    <dgm:pt modelId="{DC6ACFF1-2E3B-4D6D-9589-346A00ED78C4}" type="pres">
      <dgm:prSet presAssocID="{AF41CF0B-C751-4A42-9EF9-E6D6ADDE536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DA9BA8E-7995-4AAC-B269-E0D9099B5514}" type="pres">
      <dgm:prSet presAssocID="{AF41CF0B-C751-4A42-9EF9-E6D6ADDE536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73D1D-F7B8-4DB1-B1D2-23045D506B8D}" type="pres">
      <dgm:prSet presAssocID="{AF41CF0B-C751-4A42-9EF9-E6D6ADDE5364}" presName="negativeSpace" presStyleCnt="0"/>
      <dgm:spPr/>
    </dgm:pt>
    <dgm:pt modelId="{06970FE7-F603-476B-BA39-586FE9A6FF70}" type="pres">
      <dgm:prSet presAssocID="{AF41CF0B-C751-4A42-9EF9-E6D6ADDE536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AFFC5-A885-42FC-8D61-4FA73EECA85B}" type="pres">
      <dgm:prSet presAssocID="{137CD1BA-B442-4BBE-A5DC-C5410CCDDAF6}" presName="spaceBetweenRectangles" presStyleCnt="0"/>
      <dgm:spPr/>
    </dgm:pt>
    <dgm:pt modelId="{E45752B0-B554-46AE-A414-EB3950AE6AAD}" type="pres">
      <dgm:prSet presAssocID="{6897EA84-8BE2-4983-AF0B-0E92E3A6C16B}" presName="parentLin" presStyleCnt="0"/>
      <dgm:spPr/>
    </dgm:pt>
    <dgm:pt modelId="{E4205D5B-D23D-449B-B2C3-B122B51948DD}" type="pres">
      <dgm:prSet presAssocID="{6897EA84-8BE2-4983-AF0B-0E92E3A6C16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71E6FDD-8BC4-4C68-A532-109F7D2C6FAF}" type="pres">
      <dgm:prSet presAssocID="{6897EA84-8BE2-4983-AF0B-0E92E3A6C16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9CE61-4908-4861-9FD7-9375CFF3F736}" type="pres">
      <dgm:prSet presAssocID="{6897EA84-8BE2-4983-AF0B-0E92E3A6C16B}" presName="negativeSpace" presStyleCnt="0"/>
      <dgm:spPr/>
    </dgm:pt>
    <dgm:pt modelId="{A01C3D60-4B09-4033-83C8-CD0BB400F3B7}" type="pres">
      <dgm:prSet presAssocID="{6897EA84-8BE2-4983-AF0B-0E92E3A6C16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6C00D-5B1E-4BAF-AA08-EF8F5FF46A34}" type="pres">
      <dgm:prSet presAssocID="{C7364F0D-9052-4F9E-8607-A937DF8CF675}" presName="spaceBetweenRectangles" presStyleCnt="0"/>
      <dgm:spPr/>
    </dgm:pt>
    <dgm:pt modelId="{811F1860-FAD8-4F5B-AEB3-09AFE78CB252}" type="pres">
      <dgm:prSet presAssocID="{7C03EBD2-8732-4A40-B195-D3862EE386E3}" presName="parentLin" presStyleCnt="0"/>
      <dgm:spPr/>
    </dgm:pt>
    <dgm:pt modelId="{C83D9B53-9DCE-430B-874B-25A84D668D53}" type="pres">
      <dgm:prSet presAssocID="{7C03EBD2-8732-4A40-B195-D3862EE386E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4553951-2059-4377-9E03-3B1BC5993E1C}" type="pres">
      <dgm:prSet presAssocID="{7C03EBD2-8732-4A40-B195-D3862EE386E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90CB6-ACA3-43E4-B372-03F7EA35A0E0}" type="pres">
      <dgm:prSet presAssocID="{7C03EBD2-8732-4A40-B195-D3862EE386E3}" presName="negativeSpace" presStyleCnt="0"/>
      <dgm:spPr/>
    </dgm:pt>
    <dgm:pt modelId="{F0FA5C9C-61D8-46FC-86B4-EB2DA645272E}" type="pres">
      <dgm:prSet presAssocID="{7C03EBD2-8732-4A40-B195-D3862EE386E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DE137-94E2-467F-A514-ECBD08C98327}" type="pres">
      <dgm:prSet presAssocID="{8DDAE924-1873-405F-B359-AC7BF68DF13F}" presName="spaceBetweenRectangles" presStyleCnt="0"/>
      <dgm:spPr/>
    </dgm:pt>
    <dgm:pt modelId="{5842CF3B-6BDB-47BA-BE88-B5BFD1E00682}" type="pres">
      <dgm:prSet presAssocID="{A5C4326B-B2AF-4B05-AC68-6AC8EF90D60C}" presName="parentLin" presStyleCnt="0"/>
      <dgm:spPr/>
    </dgm:pt>
    <dgm:pt modelId="{EE29E554-6B75-4882-85AB-47370FB56BBE}" type="pres">
      <dgm:prSet presAssocID="{A5C4326B-B2AF-4B05-AC68-6AC8EF90D60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2567555-EABF-4081-8FE9-B6286D80B95C}" type="pres">
      <dgm:prSet presAssocID="{A5C4326B-B2AF-4B05-AC68-6AC8EF90D6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5CBF1-E77A-4452-855C-A76E63DE58C8}" type="pres">
      <dgm:prSet presAssocID="{A5C4326B-B2AF-4B05-AC68-6AC8EF90D60C}" presName="negativeSpace" presStyleCnt="0"/>
      <dgm:spPr/>
    </dgm:pt>
    <dgm:pt modelId="{1D95A80E-EF15-4BE7-BD1B-69BBD1135972}" type="pres">
      <dgm:prSet presAssocID="{A5C4326B-B2AF-4B05-AC68-6AC8EF90D60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5CFAD3-F8B8-4CBA-9848-A5B0B4007756}" srcId="{F7873C0E-EE4B-4676-9128-D35C6D1CCCF9}" destId="{6897EA84-8BE2-4983-AF0B-0E92E3A6C16B}" srcOrd="1" destOrd="0" parTransId="{3629F4B1-C516-4C42-B240-2AAB3EDDCABA}" sibTransId="{C7364F0D-9052-4F9E-8607-A937DF8CF675}"/>
    <dgm:cxn modelId="{21FD3CB8-ECB8-424E-A318-25C842C5D6CA}" type="presOf" srcId="{D030CD4E-5074-46EB-808C-6488D7A759B0}" destId="{1D95A80E-EF15-4BE7-BD1B-69BBD1135972}" srcOrd="0" destOrd="0" presId="urn:microsoft.com/office/officeart/2005/8/layout/list1"/>
    <dgm:cxn modelId="{6144DC7D-C613-4098-8A70-BD3AB2E5AB5C}" type="presOf" srcId="{AF41CF0B-C751-4A42-9EF9-E6D6ADDE5364}" destId="{DC6ACFF1-2E3B-4D6D-9589-346A00ED78C4}" srcOrd="0" destOrd="0" presId="urn:microsoft.com/office/officeart/2005/8/layout/list1"/>
    <dgm:cxn modelId="{F564F844-5F1A-4BC5-9725-6A0C42796F12}" srcId="{A5C4326B-B2AF-4B05-AC68-6AC8EF90D60C}" destId="{D030CD4E-5074-46EB-808C-6488D7A759B0}" srcOrd="0" destOrd="0" parTransId="{A2F55E7D-3C35-4184-A465-4A8705195F56}" sibTransId="{957B8C9B-1E33-48FC-AAA7-F7121215435B}"/>
    <dgm:cxn modelId="{01E2E03F-126D-4A40-94D2-08B38D5350A3}" type="presOf" srcId="{C294A19F-DAA7-4570-B2CE-B8FABAABCE82}" destId="{A01C3D60-4B09-4033-83C8-CD0BB400F3B7}" srcOrd="0" destOrd="2" presId="urn:microsoft.com/office/officeart/2005/8/layout/list1"/>
    <dgm:cxn modelId="{96534323-4F29-480A-A2C2-377FE218EB04}" type="presOf" srcId="{13AA4D52-7A23-442D-A296-D18985836DEB}" destId="{06970FE7-F603-476B-BA39-586FE9A6FF70}" srcOrd="0" destOrd="0" presId="urn:microsoft.com/office/officeart/2005/8/layout/list1"/>
    <dgm:cxn modelId="{EE0B0A3D-9F84-4107-9CA2-779BE304F04A}" type="presOf" srcId="{7C03EBD2-8732-4A40-B195-D3862EE386E3}" destId="{A4553951-2059-4377-9E03-3B1BC5993E1C}" srcOrd="1" destOrd="0" presId="urn:microsoft.com/office/officeart/2005/8/layout/list1"/>
    <dgm:cxn modelId="{74AFAD79-8BBE-4771-8711-F0FA7181690C}" srcId="{AF41CF0B-C751-4A42-9EF9-E6D6ADDE5364}" destId="{13AA4D52-7A23-442D-A296-D18985836DEB}" srcOrd="0" destOrd="0" parTransId="{0703C6A2-6D88-4A50-8FF3-A0383FC2A32A}" sibTransId="{7A95A58B-5CC9-40D3-9760-624D03A1E08E}"/>
    <dgm:cxn modelId="{EE4568F8-9067-42A3-ABEC-64C528F5C1E5}" type="presOf" srcId="{6897EA84-8BE2-4983-AF0B-0E92E3A6C16B}" destId="{E71E6FDD-8BC4-4C68-A532-109F7D2C6FAF}" srcOrd="1" destOrd="0" presId="urn:microsoft.com/office/officeart/2005/8/layout/list1"/>
    <dgm:cxn modelId="{403EDCBE-4321-4A99-AD92-0F1BD805794D}" type="presOf" srcId="{A5C4326B-B2AF-4B05-AC68-6AC8EF90D60C}" destId="{22567555-EABF-4081-8FE9-B6286D80B95C}" srcOrd="1" destOrd="0" presId="urn:microsoft.com/office/officeart/2005/8/layout/list1"/>
    <dgm:cxn modelId="{DEC6C260-7711-43B1-A1A8-F70E79CFFE93}" type="presOf" srcId="{95D4B349-255C-4370-9535-D37DDA76D798}" destId="{F0FA5C9C-61D8-46FC-86B4-EB2DA645272E}" srcOrd="0" destOrd="0" presId="urn:microsoft.com/office/officeart/2005/8/layout/list1"/>
    <dgm:cxn modelId="{C40BA733-48D1-419E-8AFF-B22C40EA980D}" type="presOf" srcId="{AF41CF0B-C751-4A42-9EF9-E6D6ADDE5364}" destId="{9DA9BA8E-7995-4AAC-B269-E0D9099B5514}" srcOrd="1" destOrd="0" presId="urn:microsoft.com/office/officeart/2005/8/layout/list1"/>
    <dgm:cxn modelId="{F48040B6-02A4-4783-84C0-003A79CFD2E2}" srcId="{6897EA84-8BE2-4983-AF0B-0E92E3A6C16B}" destId="{67EC26BF-3D3A-4E8A-9F38-5F1E34AF05B7}" srcOrd="1" destOrd="0" parTransId="{BBB267DA-EF7F-40EC-A874-8F9362952450}" sibTransId="{EE58B909-D3FE-4979-92A7-18EE15C098E8}"/>
    <dgm:cxn modelId="{BA8C61B4-199A-47CA-8A06-E91AC2A33339}" type="presOf" srcId="{0E652ED9-D232-4534-9C8B-30D846511754}" destId="{A01C3D60-4B09-4033-83C8-CD0BB400F3B7}" srcOrd="0" destOrd="0" presId="urn:microsoft.com/office/officeart/2005/8/layout/list1"/>
    <dgm:cxn modelId="{2AB14FF2-3C07-48BE-AB3A-35176210D50D}" type="presOf" srcId="{401EE297-DBF2-4EDC-AB0C-7FA847FDD2AA}" destId="{F0FA5C9C-61D8-46FC-86B4-EB2DA645272E}" srcOrd="0" destOrd="1" presId="urn:microsoft.com/office/officeart/2005/8/layout/list1"/>
    <dgm:cxn modelId="{54C62585-E51D-4819-99AE-0D61361C8970}" type="presOf" srcId="{6897EA84-8BE2-4983-AF0B-0E92E3A6C16B}" destId="{E4205D5B-D23D-449B-B2C3-B122B51948DD}" srcOrd="0" destOrd="0" presId="urn:microsoft.com/office/officeart/2005/8/layout/list1"/>
    <dgm:cxn modelId="{58C05D20-1FD2-4BD2-9909-42D7387CCA2A}" srcId="{7C03EBD2-8732-4A40-B195-D3862EE386E3}" destId="{95D4B349-255C-4370-9535-D37DDA76D798}" srcOrd="0" destOrd="0" parTransId="{1789B212-E326-4A8F-9098-A6870EE821A3}" sibTransId="{DC2FD3A6-E03A-4CF4-9A5E-A90C7619559D}"/>
    <dgm:cxn modelId="{E39776BD-13C5-4732-8BFE-75526F5CD2B9}" srcId="{F7873C0E-EE4B-4676-9128-D35C6D1CCCF9}" destId="{7C03EBD2-8732-4A40-B195-D3862EE386E3}" srcOrd="2" destOrd="0" parTransId="{59316F09-ED8D-46AC-947E-8F17AB8981EB}" sibTransId="{8DDAE924-1873-405F-B359-AC7BF68DF13F}"/>
    <dgm:cxn modelId="{A115D3BE-CDF5-4287-AE04-CA7CD4F08C7A}" type="presOf" srcId="{7C03EBD2-8732-4A40-B195-D3862EE386E3}" destId="{C83D9B53-9DCE-430B-874B-25A84D668D53}" srcOrd="0" destOrd="0" presId="urn:microsoft.com/office/officeart/2005/8/layout/list1"/>
    <dgm:cxn modelId="{6B39F6A1-D208-4B29-BD1A-F363C1255586}" srcId="{7C03EBD2-8732-4A40-B195-D3862EE386E3}" destId="{401EE297-DBF2-4EDC-AB0C-7FA847FDD2AA}" srcOrd="1" destOrd="0" parTransId="{71B856E9-E9F0-49D5-BA75-A8F0626C0761}" sibTransId="{8C96C594-0589-435E-BC19-4161794CFAA4}"/>
    <dgm:cxn modelId="{948C598D-CDAF-467E-9EC2-1BB757257B43}" srcId="{6897EA84-8BE2-4983-AF0B-0E92E3A6C16B}" destId="{0E652ED9-D232-4534-9C8B-30D846511754}" srcOrd="0" destOrd="0" parTransId="{50FEC837-CF0E-4443-90F0-0AB03188FDEE}" sibTransId="{695F9F84-45E4-4F20-8827-79E152F45659}"/>
    <dgm:cxn modelId="{B8ADFB71-29D1-49BC-95FE-58E9A8846B73}" type="presOf" srcId="{C8B5B042-95FF-427A-BB07-338641BF3588}" destId="{06970FE7-F603-476B-BA39-586FE9A6FF70}" srcOrd="0" destOrd="1" presId="urn:microsoft.com/office/officeart/2005/8/layout/list1"/>
    <dgm:cxn modelId="{F8DFA325-D19E-4128-BBFD-465602AB7D6F}" type="presOf" srcId="{67EC26BF-3D3A-4E8A-9F38-5F1E34AF05B7}" destId="{A01C3D60-4B09-4033-83C8-CD0BB400F3B7}" srcOrd="0" destOrd="1" presId="urn:microsoft.com/office/officeart/2005/8/layout/list1"/>
    <dgm:cxn modelId="{DF823124-4A8B-41BA-AE95-A6701F2FA5CA}" srcId="{AF41CF0B-C751-4A42-9EF9-E6D6ADDE5364}" destId="{C8B5B042-95FF-427A-BB07-338641BF3588}" srcOrd="1" destOrd="0" parTransId="{D8DD7FE2-C4DD-4F3D-BF82-B37AF59511E2}" sibTransId="{5987A102-A8B9-4652-9530-EEE12F43B18D}"/>
    <dgm:cxn modelId="{4D09856C-AA64-448A-8B92-D62F96EE5B90}" srcId="{6897EA84-8BE2-4983-AF0B-0E92E3A6C16B}" destId="{C294A19F-DAA7-4570-B2CE-B8FABAABCE82}" srcOrd="2" destOrd="0" parTransId="{66FF371A-4A3A-46FB-BB0C-6C4263996D4D}" sibTransId="{F1A6B73A-FD16-4393-B10B-385189D1B682}"/>
    <dgm:cxn modelId="{84856A03-61BC-4AE2-BE6A-13728C693497}" srcId="{F7873C0E-EE4B-4676-9128-D35C6D1CCCF9}" destId="{AF41CF0B-C751-4A42-9EF9-E6D6ADDE5364}" srcOrd="0" destOrd="0" parTransId="{9D87DAF6-98C6-4251-8D52-D2169DF79046}" sibTransId="{137CD1BA-B442-4BBE-A5DC-C5410CCDDAF6}"/>
    <dgm:cxn modelId="{709B0DB9-F926-42F9-B42E-4C8F1FCC1357}" type="presOf" srcId="{F7873C0E-EE4B-4676-9128-D35C6D1CCCF9}" destId="{EFFF2CEB-8976-46B5-BAF8-D1FCFDC94212}" srcOrd="0" destOrd="0" presId="urn:microsoft.com/office/officeart/2005/8/layout/list1"/>
    <dgm:cxn modelId="{DB452FF6-31B0-4D30-81CB-C09A879C4370}" type="presOf" srcId="{A5C4326B-B2AF-4B05-AC68-6AC8EF90D60C}" destId="{EE29E554-6B75-4882-85AB-47370FB56BBE}" srcOrd="0" destOrd="0" presId="urn:microsoft.com/office/officeart/2005/8/layout/list1"/>
    <dgm:cxn modelId="{FE7D3E95-8802-40B1-8E67-DD3CAD995645}" srcId="{F7873C0E-EE4B-4676-9128-D35C6D1CCCF9}" destId="{A5C4326B-B2AF-4B05-AC68-6AC8EF90D60C}" srcOrd="3" destOrd="0" parTransId="{CA131645-DB75-4E76-8995-910F176C91CF}" sibTransId="{85F0EAFE-CB1E-4CDB-B322-D2A71003958F}"/>
    <dgm:cxn modelId="{5A2DC291-4B3C-4F1C-BC1C-C76F0AB20F45}" type="presParOf" srcId="{EFFF2CEB-8976-46B5-BAF8-D1FCFDC94212}" destId="{0480472E-2777-4DF5-9043-411352162655}" srcOrd="0" destOrd="0" presId="urn:microsoft.com/office/officeart/2005/8/layout/list1"/>
    <dgm:cxn modelId="{EBEDCA1D-3628-4075-BF2E-D509B7C5D59B}" type="presParOf" srcId="{0480472E-2777-4DF5-9043-411352162655}" destId="{DC6ACFF1-2E3B-4D6D-9589-346A00ED78C4}" srcOrd="0" destOrd="0" presId="urn:microsoft.com/office/officeart/2005/8/layout/list1"/>
    <dgm:cxn modelId="{EB53A7E4-F69E-4730-9D55-7FA5E63B547D}" type="presParOf" srcId="{0480472E-2777-4DF5-9043-411352162655}" destId="{9DA9BA8E-7995-4AAC-B269-E0D9099B5514}" srcOrd="1" destOrd="0" presId="urn:microsoft.com/office/officeart/2005/8/layout/list1"/>
    <dgm:cxn modelId="{3F21367F-97E2-4830-A8DE-3DB454CB4D92}" type="presParOf" srcId="{EFFF2CEB-8976-46B5-BAF8-D1FCFDC94212}" destId="{99473D1D-F7B8-4DB1-B1D2-23045D506B8D}" srcOrd="1" destOrd="0" presId="urn:microsoft.com/office/officeart/2005/8/layout/list1"/>
    <dgm:cxn modelId="{5E95F109-F2BA-4FEE-BF4F-9802523EA865}" type="presParOf" srcId="{EFFF2CEB-8976-46B5-BAF8-D1FCFDC94212}" destId="{06970FE7-F603-476B-BA39-586FE9A6FF70}" srcOrd="2" destOrd="0" presId="urn:microsoft.com/office/officeart/2005/8/layout/list1"/>
    <dgm:cxn modelId="{099A08CB-336F-45FF-85E1-6609EB3DC5D9}" type="presParOf" srcId="{EFFF2CEB-8976-46B5-BAF8-D1FCFDC94212}" destId="{BF7AFFC5-A885-42FC-8D61-4FA73EECA85B}" srcOrd="3" destOrd="0" presId="urn:microsoft.com/office/officeart/2005/8/layout/list1"/>
    <dgm:cxn modelId="{23B4E505-178C-47FB-86C8-AB3D18FF1176}" type="presParOf" srcId="{EFFF2CEB-8976-46B5-BAF8-D1FCFDC94212}" destId="{E45752B0-B554-46AE-A414-EB3950AE6AAD}" srcOrd="4" destOrd="0" presId="urn:microsoft.com/office/officeart/2005/8/layout/list1"/>
    <dgm:cxn modelId="{A12ADDC6-0AE3-4B5A-B32E-2E8FE7D92AAB}" type="presParOf" srcId="{E45752B0-B554-46AE-A414-EB3950AE6AAD}" destId="{E4205D5B-D23D-449B-B2C3-B122B51948DD}" srcOrd="0" destOrd="0" presId="urn:microsoft.com/office/officeart/2005/8/layout/list1"/>
    <dgm:cxn modelId="{210F089F-C578-480D-AA37-01920DCFDF9C}" type="presParOf" srcId="{E45752B0-B554-46AE-A414-EB3950AE6AAD}" destId="{E71E6FDD-8BC4-4C68-A532-109F7D2C6FAF}" srcOrd="1" destOrd="0" presId="urn:microsoft.com/office/officeart/2005/8/layout/list1"/>
    <dgm:cxn modelId="{3EDDD0DE-EBC4-4992-9CB7-DB504F2E5074}" type="presParOf" srcId="{EFFF2CEB-8976-46B5-BAF8-D1FCFDC94212}" destId="{86E9CE61-4908-4861-9FD7-9375CFF3F736}" srcOrd="5" destOrd="0" presId="urn:microsoft.com/office/officeart/2005/8/layout/list1"/>
    <dgm:cxn modelId="{049D50D5-4B77-4A5E-891E-6A74BCAFA0B8}" type="presParOf" srcId="{EFFF2CEB-8976-46B5-BAF8-D1FCFDC94212}" destId="{A01C3D60-4B09-4033-83C8-CD0BB400F3B7}" srcOrd="6" destOrd="0" presId="urn:microsoft.com/office/officeart/2005/8/layout/list1"/>
    <dgm:cxn modelId="{C1EED041-84C2-480C-BC76-3F3A73AF169B}" type="presParOf" srcId="{EFFF2CEB-8976-46B5-BAF8-D1FCFDC94212}" destId="{8686C00D-5B1E-4BAF-AA08-EF8F5FF46A34}" srcOrd="7" destOrd="0" presId="urn:microsoft.com/office/officeart/2005/8/layout/list1"/>
    <dgm:cxn modelId="{E4BF1BB3-9AA9-4FF1-9FDF-A1762C3C0AA5}" type="presParOf" srcId="{EFFF2CEB-8976-46B5-BAF8-D1FCFDC94212}" destId="{811F1860-FAD8-4F5B-AEB3-09AFE78CB252}" srcOrd="8" destOrd="0" presId="urn:microsoft.com/office/officeart/2005/8/layout/list1"/>
    <dgm:cxn modelId="{AC5321E2-0508-4AA4-8484-B2911DFDFC2B}" type="presParOf" srcId="{811F1860-FAD8-4F5B-AEB3-09AFE78CB252}" destId="{C83D9B53-9DCE-430B-874B-25A84D668D53}" srcOrd="0" destOrd="0" presId="urn:microsoft.com/office/officeart/2005/8/layout/list1"/>
    <dgm:cxn modelId="{B928E004-D823-477C-B9C3-60C6DD0A6B2D}" type="presParOf" srcId="{811F1860-FAD8-4F5B-AEB3-09AFE78CB252}" destId="{A4553951-2059-4377-9E03-3B1BC5993E1C}" srcOrd="1" destOrd="0" presId="urn:microsoft.com/office/officeart/2005/8/layout/list1"/>
    <dgm:cxn modelId="{96F277AA-A165-41CC-8B49-E6E350A89558}" type="presParOf" srcId="{EFFF2CEB-8976-46B5-BAF8-D1FCFDC94212}" destId="{4D990CB6-ACA3-43E4-B372-03F7EA35A0E0}" srcOrd="9" destOrd="0" presId="urn:microsoft.com/office/officeart/2005/8/layout/list1"/>
    <dgm:cxn modelId="{ED862A60-C831-4B46-B270-A5CD5D5B42D9}" type="presParOf" srcId="{EFFF2CEB-8976-46B5-BAF8-D1FCFDC94212}" destId="{F0FA5C9C-61D8-46FC-86B4-EB2DA645272E}" srcOrd="10" destOrd="0" presId="urn:microsoft.com/office/officeart/2005/8/layout/list1"/>
    <dgm:cxn modelId="{C4E3B9CC-D2C1-4C4A-8BEC-9CD846040226}" type="presParOf" srcId="{EFFF2CEB-8976-46B5-BAF8-D1FCFDC94212}" destId="{9E7DE137-94E2-467F-A514-ECBD08C98327}" srcOrd="11" destOrd="0" presId="urn:microsoft.com/office/officeart/2005/8/layout/list1"/>
    <dgm:cxn modelId="{4F36E694-3600-481B-B013-3876BFD70984}" type="presParOf" srcId="{EFFF2CEB-8976-46B5-BAF8-D1FCFDC94212}" destId="{5842CF3B-6BDB-47BA-BE88-B5BFD1E00682}" srcOrd="12" destOrd="0" presId="urn:microsoft.com/office/officeart/2005/8/layout/list1"/>
    <dgm:cxn modelId="{AF3FD8FE-05FF-4579-8DE7-1CA86115AE36}" type="presParOf" srcId="{5842CF3B-6BDB-47BA-BE88-B5BFD1E00682}" destId="{EE29E554-6B75-4882-85AB-47370FB56BBE}" srcOrd="0" destOrd="0" presId="urn:microsoft.com/office/officeart/2005/8/layout/list1"/>
    <dgm:cxn modelId="{16308A0E-82E1-4CC8-AA88-A77BBF33CCBE}" type="presParOf" srcId="{5842CF3B-6BDB-47BA-BE88-B5BFD1E00682}" destId="{22567555-EABF-4081-8FE9-B6286D80B95C}" srcOrd="1" destOrd="0" presId="urn:microsoft.com/office/officeart/2005/8/layout/list1"/>
    <dgm:cxn modelId="{44F13655-E5A7-4497-A8EC-42F4E7ED3BD4}" type="presParOf" srcId="{EFFF2CEB-8976-46B5-BAF8-D1FCFDC94212}" destId="{9445CBF1-E77A-4452-855C-A76E63DE58C8}" srcOrd="13" destOrd="0" presId="urn:microsoft.com/office/officeart/2005/8/layout/list1"/>
    <dgm:cxn modelId="{0BC8C2DE-27DF-44CA-BAD0-9C225F78778C}" type="presParOf" srcId="{EFFF2CEB-8976-46B5-BAF8-D1FCFDC94212}" destId="{1D95A80E-EF15-4BE7-BD1B-69BBD11359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FDA495-5967-40E7-96F6-2B697EE2125A}" type="doc">
      <dgm:prSet loTypeId="urn:microsoft.com/office/officeart/2005/8/layout/targe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829DC4-F561-4383-8652-9D50EF2079EC}">
      <dgm:prSet phldrT="[Текст]" custT="1"/>
      <dgm:spPr/>
      <dgm:t>
        <a:bodyPr/>
        <a:lstStyle/>
        <a:p>
          <a:r>
            <a:rPr lang="ru-RU" sz="1600" dirty="0" smtClean="0"/>
            <a:t>В федеральный бюджет</a:t>
          </a:r>
          <a:endParaRPr lang="ru-RU" sz="1600" dirty="0"/>
        </a:p>
      </dgm:t>
    </dgm:pt>
    <dgm:pt modelId="{BDA84982-6719-4D4C-AE25-1D8BBB04FC41}" type="parTrans" cxnId="{4CFCAB4C-B8A3-49DF-A381-0D3C39E9E44B}">
      <dgm:prSet/>
      <dgm:spPr/>
      <dgm:t>
        <a:bodyPr/>
        <a:lstStyle/>
        <a:p>
          <a:endParaRPr lang="ru-RU" sz="1600"/>
        </a:p>
      </dgm:t>
    </dgm:pt>
    <dgm:pt modelId="{310214B6-7845-45D0-BF0C-7E6AE89EA9A7}" type="sibTrans" cxnId="{4CFCAB4C-B8A3-49DF-A381-0D3C39E9E44B}">
      <dgm:prSet/>
      <dgm:spPr/>
      <dgm:t>
        <a:bodyPr/>
        <a:lstStyle/>
        <a:p>
          <a:endParaRPr lang="ru-RU" sz="1600"/>
        </a:p>
      </dgm:t>
    </dgm:pt>
    <dgm:pt modelId="{603B0CDF-8319-4E28-8F93-38C98FC24B7A}">
      <dgm:prSet phldrT="[Текст]" custT="1"/>
      <dgm:spPr/>
      <dgm:t>
        <a:bodyPr/>
        <a:lstStyle/>
        <a:p>
          <a:r>
            <a:rPr lang="ru-RU" sz="1600" dirty="0" smtClean="0"/>
            <a:t>за уголовные преступления и налоговые правонарушения</a:t>
          </a:r>
          <a:endParaRPr lang="ru-RU" sz="1600" dirty="0"/>
        </a:p>
      </dgm:t>
    </dgm:pt>
    <dgm:pt modelId="{680E978F-3B3A-4DCB-98C9-5B1617438989}" type="parTrans" cxnId="{6868EF05-5CB6-4C08-93DF-392224874ECB}">
      <dgm:prSet/>
      <dgm:spPr/>
      <dgm:t>
        <a:bodyPr/>
        <a:lstStyle/>
        <a:p>
          <a:endParaRPr lang="ru-RU" sz="1600"/>
        </a:p>
      </dgm:t>
    </dgm:pt>
    <dgm:pt modelId="{74514F7C-FDE3-4061-9E60-87ED0F7C8E69}" type="sibTrans" cxnId="{6868EF05-5CB6-4C08-93DF-392224874ECB}">
      <dgm:prSet/>
      <dgm:spPr/>
      <dgm:t>
        <a:bodyPr/>
        <a:lstStyle/>
        <a:p>
          <a:endParaRPr lang="ru-RU" sz="1600"/>
        </a:p>
      </dgm:t>
    </dgm:pt>
    <dgm:pt modelId="{DBFE395B-C2CA-4120-AE3A-89DBF077663D}">
      <dgm:prSet phldrT="[Текст]" custT="1"/>
      <dgm:spPr/>
      <dgm:t>
        <a:bodyPr/>
        <a:lstStyle/>
        <a:p>
          <a:r>
            <a:rPr lang="ru-RU" sz="1600" dirty="0" smtClean="0"/>
            <a:t>В федеральный бюджет и региональные бюджеты – кто рассматривает дело, того и доходы</a:t>
          </a:r>
          <a:endParaRPr lang="ru-RU" sz="1600" dirty="0"/>
        </a:p>
      </dgm:t>
    </dgm:pt>
    <dgm:pt modelId="{A3358BC7-1C45-49BD-96AE-961B1DE45FD1}" type="parTrans" cxnId="{55AB88F3-506B-410A-8863-072B198B8EBB}">
      <dgm:prSet/>
      <dgm:spPr/>
      <dgm:t>
        <a:bodyPr/>
        <a:lstStyle/>
        <a:p>
          <a:endParaRPr lang="ru-RU" sz="1600"/>
        </a:p>
      </dgm:t>
    </dgm:pt>
    <dgm:pt modelId="{AA519D89-F7D8-4D1D-9654-277479D6F99B}" type="sibTrans" cxnId="{55AB88F3-506B-410A-8863-072B198B8EBB}">
      <dgm:prSet/>
      <dgm:spPr/>
      <dgm:t>
        <a:bodyPr/>
        <a:lstStyle/>
        <a:p>
          <a:endParaRPr lang="ru-RU" sz="1600"/>
        </a:p>
      </dgm:t>
    </dgm:pt>
    <dgm:pt modelId="{B2894B3A-6B1B-4360-9F91-E9CE866FDC82}">
      <dgm:prSet phldrT="[Текст]" custT="1"/>
      <dgm:spPr/>
      <dgm:t>
        <a:bodyPr/>
        <a:lstStyle/>
        <a:p>
          <a:r>
            <a:rPr lang="ru-RU" sz="1600" dirty="0" smtClean="0"/>
            <a:t>штрафы, установленные КоАП РФ и КоАПами субъектов РФ</a:t>
          </a:r>
          <a:endParaRPr lang="ru-RU" sz="1600" dirty="0"/>
        </a:p>
      </dgm:t>
    </dgm:pt>
    <dgm:pt modelId="{0DABC0E9-3DD4-4583-A03A-EDB07128CC92}" type="parTrans" cxnId="{B991817C-963D-4048-9250-AD17AB0A5ABF}">
      <dgm:prSet/>
      <dgm:spPr/>
      <dgm:t>
        <a:bodyPr/>
        <a:lstStyle/>
        <a:p>
          <a:endParaRPr lang="ru-RU" sz="1600"/>
        </a:p>
      </dgm:t>
    </dgm:pt>
    <dgm:pt modelId="{8287EB7E-C26A-4418-98DB-CC203E633152}" type="sibTrans" cxnId="{B991817C-963D-4048-9250-AD17AB0A5ABF}">
      <dgm:prSet/>
      <dgm:spPr/>
      <dgm:t>
        <a:bodyPr/>
        <a:lstStyle/>
        <a:p>
          <a:endParaRPr lang="ru-RU" sz="1600"/>
        </a:p>
      </dgm:t>
    </dgm:pt>
    <dgm:pt modelId="{F0C2D09B-4728-410F-B940-041BF8A1FBC0}">
      <dgm:prSet phldrT="[Текст]" custT="1"/>
      <dgm:spPr/>
      <dgm:t>
        <a:bodyPr/>
        <a:lstStyle/>
        <a:p>
          <a:r>
            <a:rPr lang="ru-RU" sz="1600" dirty="0" smtClean="0"/>
            <a:t>В тот бюджет – кто сторона сделки (чей ПБС)</a:t>
          </a:r>
          <a:endParaRPr lang="ru-RU" sz="1600" dirty="0"/>
        </a:p>
      </dgm:t>
    </dgm:pt>
    <dgm:pt modelId="{3675082C-B18F-4C49-93AC-8FEBF29272CF}" type="parTrans" cxnId="{D90B9403-E3CB-4CAF-801D-EF5568DB6426}">
      <dgm:prSet/>
      <dgm:spPr/>
      <dgm:t>
        <a:bodyPr/>
        <a:lstStyle/>
        <a:p>
          <a:endParaRPr lang="ru-RU" sz="1600"/>
        </a:p>
      </dgm:t>
    </dgm:pt>
    <dgm:pt modelId="{68E4B351-9A18-4366-B6EA-0D75AEE103B9}" type="sibTrans" cxnId="{D90B9403-E3CB-4CAF-801D-EF5568DB6426}">
      <dgm:prSet/>
      <dgm:spPr/>
      <dgm:t>
        <a:bodyPr/>
        <a:lstStyle/>
        <a:p>
          <a:endParaRPr lang="ru-RU" sz="1600"/>
        </a:p>
      </dgm:t>
    </dgm:pt>
    <dgm:pt modelId="{2967E775-38A7-4922-9517-0BB9D133DEF7}">
      <dgm:prSet phldrT="[Текст]" custT="1"/>
      <dgm:spPr/>
      <dgm:t>
        <a:bodyPr/>
        <a:lstStyle/>
        <a:p>
          <a:r>
            <a:rPr lang="ru-RU" sz="1600" dirty="0" smtClean="0"/>
            <a:t>штрафы с хозяйствующих субъектов по договорам или в силу закона</a:t>
          </a:r>
          <a:endParaRPr lang="ru-RU" sz="1600" dirty="0"/>
        </a:p>
      </dgm:t>
    </dgm:pt>
    <dgm:pt modelId="{80333B5A-A4D4-4CB4-B0D3-2398C3966D55}" type="parTrans" cxnId="{AC827D9F-32D8-4D16-BAE5-F2B7A7A1C839}">
      <dgm:prSet/>
      <dgm:spPr/>
      <dgm:t>
        <a:bodyPr/>
        <a:lstStyle/>
        <a:p>
          <a:endParaRPr lang="ru-RU" sz="1600"/>
        </a:p>
      </dgm:t>
    </dgm:pt>
    <dgm:pt modelId="{8A2B6D19-C128-4CA5-A280-2DC1B1A70F2D}" type="sibTrans" cxnId="{AC827D9F-32D8-4D16-BAE5-F2B7A7A1C839}">
      <dgm:prSet/>
      <dgm:spPr/>
      <dgm:t>
        <a:bodyPr/>
        <a:lstStyle/>
        <a:p>
          <a:endParaRPr lang="ru-RU" sz="1600"/>
        </a:p>
      </dgm:t>
    </dgm:pt>
    <dgm:pt modelId="{CCD3A7A8-1916-4F93-8B80-FC3E088AFC65}" type="pres">
      <dgm:prSet presAssocID="{AEFDA495-5967-40E7-96F6-2B697EE2125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8FAF1C-A030-4C42-B458-840E30DF7E87}" type="pres">
      <dgm:prSet presAssocID="{18829DC4-F561-4383-8652-9D50EF2079EC}" presName="circle1" presStyleLbl="node1" presStyleIdx="0" presStyleCnt="3"/>
      <dgm:spPr/>
    </dgm:pt>
    <dgm:pt modelId="{C6E72A29-BC60-4C2C-9ECE-7B2C48F1A04A}" type="pres">
      <dgm:prSet presAssocID="{18829DC4-F561-4383-8652-9D50EF2079EC}" presName="space" presStyleCnt="0"/>
      <dgm:spPr/>
    </dgm:pt>
    <dgm:pt modelId="{52737A4F-75F2-4F10-8D7A-89C188287435}" type="pres">
      <dgm:prSet presAssocID="{18829DC4-F561-4383-8652-9D50EF2079EC}" presName="rect1" presStyleLbl="alignAcc1" presStyleIdx="0" presStyleCnt="3"/>
      <dgm:spPr/>
      <dgm:t>
        <a:bodyPr/>
        <a:lstStyle/>
        <a:p>
          <a:endParaRPr lang="ru-RU"/>
        </a:p>
      </dgm:t>
    </dgm:pt>
    <dgm:pt modelId="{AC4C80C5-A408-44D1-9F89-15B5DE8249BF}" type="pres">
      <dgm:prSet presAssocID="{DBFE395B-C2CA-4120-AE3A-89DBF077663D}" presName="vertSpace2" presStyleLbl="node1" presStyleIdx="0" presStyleCnt="3"/>
      <dgm:spPr/>
    </dgm:pt>
    <dgm:pt modelId="{53C1467F-B6F5-4A2D-A4BA-5105EF49ED49}" type="pres">
      <dgm:prSet presAssocID="{DBFE395B-C2CA-4120-AE3A-89DBF077663D}" presName="circle2" presStyleLbl="node1" presStyleIdx="1" presStyleCnt="3"/>
      <dgm:spPr/>
    </dgm:pt>
    <dgm:pt modelId="{92F5793F-E668-4003-BEFB-0335639577E4}" type="pres">
      <dgm:prSet presAssocID="{DBFE395B-C2CA-4120-AE3A-89DBF077663D}" presName="rect2" presStyleLbl="alignAcc1" presStyleIdx="1" presStyleCnt="3"/>
      <dgm:spPr/>
      <dgm:t>
        <a:bodyPr/>
        <a:lstStyle/>
        <a:p>
          <a:endParaRPr lang="ru-RU"/>
        </a:p>
      </dgm:t>
    </dgm:pt>
    <dgm:pt modelId="{E99BC3F3-F607-45DC-9DAF-EB468BDD9334}" type="pres">
      <dgm:prSet presAssocID="{F0C2D09B-4728-410F-B940-041BF8A1FBC0}" presName="vertSpace3" presStyleLbl="node1" presStyleIdx="1" presStyleCnt="3"/>
      <dgm:spPr/>
    </dgm:pt>
    <dgm:pt modelId="{E6BE319C-4D0F-49F8-B86B-6C33C5F77C03}" type="pres">
      <dgm:prSet presAssocID="{F0C2D09B-4728-410F-B940-041BF8A1FBC0}" presName="circle3" presStyleLbl="node1" presStyleIdx="2" presStyleCnt="3"/>
      <dgm:spPr/>
    </dgm:pt>
    <dgm:pt modelId="{7F0E9653-14F0-46CA-A3EE-97A9E708D275}" type="pres">
      <dgm:prSet presAssocID="{F0C2D09B-4728-410F-B940-041BF8A1FBC0}" presName="rect3" presStyleLbl="alignAcc1" presStyleIdx="2" presStyleCnt="3"/>
      <dgm:spPr/>
      <dgm:t>
        <a:bodyPr/>
        <a:lstStyle/>
        <a:p>
          <a:endParaRPr lang="ru-RU"/>
        </a:p>
      </dgm:t>
    </dgm:pt>
    <dgm:pt modelId="{BCC716D3-4892-4572-917F-7B01B4B27209}" type="pres">
      <dgm:prSet presAssocID="{18829DC4-F561-4383-8652-9D50EF2079E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C01E3-EB07-4D56-8698-A6C7FE6B274E}" type="pres">
      <dgm:prSet presAssocID="{18829DC4-F561-4383-8652-9D50EF2079E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6A535-0114-481E-BD73-A81498485A92}" type="pres">
      <dgm:prSet presAssocID="{DBFE395B-C2CA-4120-AE3A-89DBF077663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9BB9C-2B14-49FE-997F-D086CF671735}" type="pres">
      <dgm:prSet presAssocID="{DBFE395B-C2CA-4120-AE3A-89DBF077663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36F50-BB88-49C6-862D-29100AC5BBC8}" type="pres">
      <dgm:prSet presAssocID="{F0C2D09B-4728-410F-B940-041BF8A1FBC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09CDF-70AF-495D-90AE-F9E96CC902DC}" type="pres">
      <dgm:prSet presAssocID="{F0C2D09B-4728-410F-B940-041BF8A1FBC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FCAB4C-B8A3-49DF-A381-0D3C39E9E44B}" srcId="{AEFDA495-5967-40E7-96F6-2B697EE2125A}" destId="{18829DC4-F561-4383-8652-9D50EF2079EC}" srcOrd="0" destOrd="0" parTransId="{BDA84982-6719-4D4C-AE25-1D8BBB04FC41}" sibTransId="{310214B6-7845-45D0-BF0C-7E6AE89EA9A7}"/>
    <dgm:cxn modelId="{3354ED79-41ED-41D8-B964-B06A37BBB1D7}" type="presOf" srcId="{DBFE395B-C2CA-4120-AE3A-89DBF077663D}" destId="{0C56A535-0114-481E-BD73-A81498485A92}" srcOrd="1" destOrd="0" presId="urn:microsoft.com/office/officeart/2005/8/layout/target3"/>
    <dgm:cxn modelId="{DC2A8EFB-77F2-4F6E-B8B7-4210EAF3AE9D}" type="presOf" srcId="{B2894B3A-6B1B-4360-9F91-E9CE866FDC82}" destId="{84E9BB9C-2B14-49FE-997F-D086CF671735}" srcOrd="0" destOrd="0" presId="urn:microsoft.com/office/officeart/2005/8/layout/target3"/>
    <dgm:cxn modelId="{EC9D08FE-8A8C-4DB4-AB86-C34D0924C57D}" type="presOf" srcId="{F0C2D09B-4728-410F-B940-041BF8A1FBC0}" destId="{BA036F50-BB88-49C6-862D-29100AC5BBC8}" srcOrd="1" destOrd="0" presId="urn:microsoft.com/office/officeart/2005/8/layout/target3"/>
    <dgm:cxn modelId="{6868EF05-5CB6-4C08-93DF-392224874ECB}" srcId="{18829DC4-F561-4383-8652-9D50EF2079EC}" destId="{603B0CDF-8319-4E28-8F93-38C98FC24B7A}" srcOrd="0" destOrd="0" parTransId="{680E978F-3B3A-4DCB-98C9-5B1617438989}" sibTransId="{74514F7C-FDE3-4061-9E60-87ED0F7C8E69}"/>
    <dgm:cxn modelId="{06722BFD-EE2E-4C95-9EE7-826F168E24B0}" type="presOf" srcId="{18829DC4-F561-4383-8652-9D50EF2079EC}" destId="{52737A4F-75F2-4F10-8D7A-89C188287435}" srcOrd="0" destOrd="0" presId="urn:microsoft.com/office/officeart/2005/8/layout/target3"/>
    <dgm:cxn modelId="{55AB88F3-506B-410A-8863-072B198B8EBB}" srcId="{AEFDA495-5967-40E7-96F6-2B697EE2125A}" destId="{DBFE395B-C2CA-4120-AE3A-89DBF077663D}" srcOrd="1" destOrd="0" parTransId="{A3358BC7-1C45-49BD-96AE-961B1DE45FD1}" sibTransId="{AA519D89-F7D8-4D1D-9654-277479D6F99B}"/>
    <dgm:cxn modelId="{99C536DE-0AC9-4550-A874-6470146EC7E8}" type="presOf" srcId="{DBFE395B-C2CA-4120-AE3A-89DBF077663D}" destId="{92F5793F-E668-4003-BEFB-0335639577E4}" srcOrd="0" destOrd="0" presId="urn:microsoft.com/office/officeart/2005/8/layout/target3"/>
    <dgm:cxn modelId="{B3221AA7-E884-4BF7-BABB-840E79D65EE5}" type="presOf" srcId="{603B0CDF-8319-4E28-8F93-38C98FC24B7A}" destId="{125C01E3-EB07-4D56-8698-A6C7FE6B274E}" srcOrd="0" destOrd="0" presId="urn:microsoft.com/office/officeart/2005/8/layout/target3"/>
    <dgm:cxn modelId="{5A9AA8A4-6741-4D9B-AECA-AEE96861F8AD}" type="presOf" srcId="{18829DC4-F561-4383-8652-9D50EF2079EC}" destId="{BCC716D3-4892-4572-917F-7B01B4B27209}" srcOrd="1" destOrd="0" presId="urn:microsoft.com/office/officeart/2005/8/layout/target3"/>
    <dgm:cxn modelId="{8E5BB70B-0903-4AF9-8812-3355459A3C02}" type="presOf" srcId="{AEFDA495-5967-40E7-96F6-2B697EE2125A}" destId="{CCD3A7A8-1916-4F93-8B80-FC3E088AFC65}" srcOrd="0" destOrd="0" presId="urn:microsoft.com/office/officeart/2005/8/layout/target3"/>
    <dgm:cxn modelId="{C935CEFC-605E-44D0-9A3B-F48F8030A95C}" type="presOf" srcId="{2967E775-38A7-4922-9517-0BB9D133DEF7}" destId="{0D809CDF-70AF-495D-90AE-F9E96CC902DC}" srcOrd="0" destOrd="0" presId="urn:microsoft.com/office/officeart/2005/8/layout/target3"/>
    <dgm:cxn modelId="{D90B9403-E3CB-4CAF-801D-EF5568DB6426}" srcId="{AEFDA495-5967-40E7-96F6-2B697EE2125A}" destId="{F0C2D09B-4728-410F-B940-041BF8A1FBC0}" srcOrd="2" destOrd="0" parTransId="{3675082C-B18F-4C49-93AC-8FEBF29272CF}" sibTransId="{68E4B351-9A18-4366-B6EA-0D75AEE103B9}"/>
    <dgm:cxn modelId="{B989BE90-11FA-48AD-8005-0F06E4A8A948}" type="presOf" srcId="{F0C2D09B-4728-410F-B940-041BF8A1FBC0}" destId="{7F0E9653-14F0-46CA-A3EE-97A9E708D275}" srcOrd="0" destOrd="0" presId="urn:microsoft.com/office/officeart/2005/8/layout/target3"/>
    <dgm:cxn modelId="{B991817C-963D-4048-9250-AD17AB0A5ABF}" srcId="{DBFE395B-C2CA-4120-AE3A-89DBF077663D}" destId="{B2894B3A-6B1B-4360-9F91-E9CE866FDC82}" srcOrd="0" destOrd="0" parTransId="{0DABC0E9-3DD4-4583-A03A-EDB07128CC92}" sibTransId="{8287EB7E-C26A-4418-98DB-CC203E633152}"/>
    <dgm:cxn modelId="{AC827D9F-32D8-4D16-BAE5-F2B7A7A1C839}" srcId="{F0C2D09B-4728-410F-B940-041BF8A1FBC0}" destId="{2967E775-38A7-4922-9517-0BB9D133DEF7}" srcOrd="0" destOrd="0" parTransId="{80333B5A-A4D4-4CB4-B0D3-2398C3966D55}" sibTransId="{8A2B6D19-C128-4CA5-A280-2DC1B1A70F2D}"/>
    <dgm:cxn modelId="{94A0582C-B763-4CEC-B513-6FE156120A49}" type="presParOf" srcId="{CCD3A7A8-1916-4F93-8B80-FC3E088AFC65}" destId="{218FAF1C-A030-4C42-B458-840E30DF7E87}" srcOrd="0" destOrd="0" presId="urn:microsoft.com/office/officeart/2005/8/layout/target3"/>
    <dgm:cxn modelId="{DE93522B-3754-4272-9E59-E1646FE26B7B}" type="presParOf" srcId="{CCD3A7A8-1916-4F93-8B80-FC3E088AFC65}" destId="{C6E72A29-BC60-4C2C-9ECE-7B2C48F1A04A}" srcOrd="1" destOrd="0" presId="urn:microsoft.com/office/officeart/2005/8/layout/target3"/>
    <dgm:cxn modelId="{C800CDBD-F0A2-4403-950A-645CBF5F2E1B}" type="presParOf" srcId="{CCD3A7A8-1916-4F93-8B80-FC3E088AFC65}" destId="{52737A4F-75F2-4F10-8D7A-89C188287435}" srcOrd="2" destOrd="0" presId="urn:microsoft.com/office/officeart/2005/8/layout/target3"/>
    <dgm:cxn modelId="{8AFE32C8-895F-4B54-958A-987B742D7C37}" type="presParOf" srcId="{CCD3A7A8-1916-4F93-8B80-FC3E088AFC65}" destId="{AC4C80C5-A408-44D1-9F89-15B5DE8249BF}" srcOrd="3" destOrd="0" presId="urn:microsoft.com/office/officeart/2005/8/layout/target3"/>
    <dgm:cxn modelId="{146E67E6-8528-4AE5-8055-EE9385ABEA88}" type="presParOf" srcId="{CCD3A7A8-1916-4F93-8B80-FC3E088AFC65}" destId="{53C1467F-B6F5-4A2D-A4BA-5105EF49ED49}" srcOrd="4" destOrd="0" presId="urn:microsoft.com/office/officeart/2005/8/layout/target3"/>
    <dgm:cxn modelId="{C56036CB-F369-4102-979C-126782BE3E35}" type="presParOf" srcId="{CCD3A7A8-1916-4F93-8B80-FC3E088AFC65}" destId="{92F5793F-E668-4003-BEFB-0335639577E4}" srcOrd="5" destOrd="0" presId="urn:microsoft.com/office/officeart/2005/8/layout/target3"/>
    <dgm:cxn modelId="{82CD52D6-8119-4601-A8DF-E5560B7B2852}" type="presParOf" srcId="{CCD3A7A8-1916-4F93-8B80-FC3E088AFC65}" destId="{E99BC3F3-F607-45DC-9DAF-EB468BDD9334}" srcOrd="6" destOrd="0" presId="urn:microsoft.com/office/officeart/2005/8/layout/target3"/>
    <dgm:cxn modelId="{8084358F-8010-4F2E-A853-AE99C43A08D8}" type="presParOf" srcId="{CCD3A7A8-1916-4F93-8B80-FC3E088AFC65}" destId="{E6BE319C-4D0F-49F8-B86B-6C33C5F77C03}" srcOrd="7" destOrd="0" presId="urn:microsoft.com/office/officeart/2005/8/layout/target3"/>
    <dgm:cxn modelId="{4B090167-495A-4D6F-80F5-9EEEACF50E84}" type="presParOf" srcId="{CCD3A7A8-1916-4F93-8B80-FC3E088AFC65}" destId="{7F0E9653-14F0-46CA-A3EE-97A9E708D275}" srcOrd="8" destOrd="0" presId="urn:microsoft.com/office/officeart/2005/8/layout/target3"/>
    <dgm:cxn modelId="{311CB609-E525-48A7-9251-FC2FB99EB10E}" type="presParOf" srcId="{CCD3A7A8-1916-4F93-8B80-FC3E088AFC65}" destId="{BCC716D3-4892-4572-917F-7B01B4B27209}" srcOrd="9" destOrd="0" presId="urn:microsoft.com/office/officeart/2005/8/layout/target3"/>
    <dgm:cxn modelId="{1AD0B322-E713-43E0-A9DA-98CCF4698D00}" type="presParOf" srcId="{CCD3A7A8-1916-4F93-8B80-FC3E088AFC65}" destId="{125C01E3-EB07-4D56-8698-A6C7FE6B274E}" srcOrd="10" destOrd="0" presId="urn:microsoft.com/office/officeart/2005/8/layout/target3"/>
    <dgm:cxn modelId="{E2E16A17-4FA6-4C05-AF24-B8A0DCA9F409}" type="presParOf" srcId="{CCD3A7A8-1916-4F93-8B80-FC3E088AFC65}" destId="{0C56A535-0114-481E-BD73-A81498485A92}" srcOrd="11" destOrd="0" presId="urn:microsoft.com/office/officeart/2005/8/layout/target3"/>
    <dgm:cxn modelId="{002798D1-B50E-46CD-ABDD-40AA18773E7B}" type="presParOf" srcId="{CCD3A7A8-1916-4F93-8B80-FC3E088AFC65}" destId="{84E9BB9C-2B14-49FE-997F-D086CF671735}" srcOrd="12" destOrd="0" presId="urn:microsoft.com/office/officeart/2005/8/layout/target3"/>
    <dgm:cxn modelId="{379CB3D0-C5FE-4B11-A2AB-4C99C1650F4F}" type="presParOf" srcId="{CCD3A7A8-1916-4F93-8B80-FC3E088AFC65}" destId="{BA036F50-BB88-49C6-862D-29100AC5BBC8}" srcOrd="13" destOrd="0" presId="urn:microsoft.com/office/officeart/2005/8/layout/target3"/>
    <dgm:cxn modelId="{3D3FD1B1-021F-4155-BEF1-0EB6DF9587FC}" type="presParOf" srcId="{CCD3A7A8-1916-4F93-8B80-FC3E088AFC65}" destId="{0D809CDF-70AF-495D-90AE-F9E96CC902D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9C2E18-E450-45C8-91F2-F59CA277F938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31161D1-6785-405C-9ADF-94A95120C1C2}">
      <dgm:prSet custT="1"/>
      <dgm:spPr/>
      <dgm:t>
        <a:bodyPr/>
        <a:lstStyle/>
        <a:p>
          <a:pPr rtl="0"/>
          <a:r>
            <a:rPr lang="ru-RU" sz="1800" b="1" dirty="0" smtClean="0"/>
            <a:t>Введение права </a:t>
          </a:r>
          <a:r>
            <a:rPr lang="ru-RU" sz="1800" dirty="0" smtClean="0"/>
            <a:t>субъектов РФ  передать местным бюджетам поступления от </a:t>
          </a:r>
          <a:r>
            <a:rPr lang="ru-RU" sz="1800" b="1" dirty="0" smtClean="0"/>
            <a:t>неналоговых доходов</a:t>
          </a:r>
          <a:endParaRPr lang="ru-RU" sz="1800" dirty="0"/>
        </a:p>
      </dgm:t>
    </dgm:pt>
    <dgm:pt modelId="{AA47DF19-F929-4397-B5E9-C80F8B5D4043}" type="parTrans" cxnId="{603BAB09-B8D1-4B8C-997F-50C66D2D93E5}">
      <dgm:prSet/>
      <dgm:spPr/>
      <dgm:t>
        <a:bodyPr/>
        <a:lstStyle/>
        <a:p>
          <a:endParaRPr lang="ru-RU" sz="2400"/>
        </a:p>
      </dgm:t>
    </dgm:pt>
    <dgm:pt modelId="{33907C1C-52F1-4191-A4B8-0D7BA3E70A74}" type="sibTrans" cxnId="{603BAB09-B8D1-4B8C-997F-50C66D2D93E5}">
      <dgm:prSet/>
      <dgm:spPr/>
      <dgm:t>
        <a:bodyPr/>
        <a:lstStyle/>
        <a:p>
          <a:endParaRPr lang="ru-RU" sz="2400"/>
        </a:p>
      </dgm:t>
    </dgm:pt>
    <dgm:pt modelId="{5C98E1C8-6C9B-48A6-8993-9FBAF4ECDDC8}">
      <dgm:prSet custT="1"/>
      <dgm:spPr/>
      <dgm:t>
        <a:bodyPr/>
        <a:lstStyle/>
        <a:p>
          <a:pPr rtl="0"/>
          <a:r>
            <a:rPr lang="ru-RU" sz="1800" dirty="0" smtClean="0"/>
            <a:t>Уточнение </a:t>
          </a:r>
          <a:r>
            <a:rPr lang="ru-RU" sz="1800" b="1" dirty="0" smtClean="0"/>
            <a:t>форм межбюджетных трансфертов</a:t>
          </a:r>
          <a:endParaRPr lang="ru-RU" sz="1800" b="1" dirty="0"/>
        </a:p>
      </dgm:t>
    </dgm:pt>
    <dgm:pt modelId="{DCB6A121-FB12-450A-961A-45016F0AF8EE}" type="parTrans" cxnId="{B5FAF111-C381-4F35-9515-8FE73BB50C6D}">
      <dgm:prSet/>
      <dgm:spPr/>
      <dgm:t>
        <a:bodyPr/>
        <a:lstStyle/>
        <a:p>
          <a:endParaRPr lang="ru-RU" sz="2400"/>
        </a:p>
      </dgm:t>
    </dgm:pt>
    <dgm:pt modelId="{B346DF5C-733F-44C9-8DFC-750F260D0463}" type="sibTrans" cxnId="{B5FAF111-C381-4F35-9515-8FE73BB50C6D}">
      <dgm:prSet/>
      <dgm:spPr/>
      <dgm:t>
        <a:bodyPr/>
        <a:lstStyle/>
        <a:p>
          <a:endParaRPr lang="ru-RU" sz="2400"/>
        </a:p>
      </dgm:t>
    </dgm:pt>
    <dgm:pt modelId="{56857684-C11F-4AE1-9DB7-C1641E3CC15A}">
      <dgm:prSet custT="1"/>
      <dgm:spPr/>
      <dgm:t>
        <a:bodyPr/>
        <a:lstStyle/>
        <a:p>
          <a:pPr rtl="0"/>
          <a:r>
            <a:rPr lang="ru-RU" sz="1800" dirty="0" smtClean="0"/>
            <a:t>Плата за негативное воздействие на окружающей среды</a:t>
          </a:r>
          <a:endParaRPr lang="ru-RU" sz="1800" dirty="0"/>
        </a:p>
      </dgm:t>
    </dgm:pt>
    <dgm:pt modelId="{DAD15CA6-3A3F-4C98-8272-D95A15946952}" type="parTrans" cxnId="{44F61AC5-93E8-41AE-9553-A69560820980}">
      <dgm:prSet/>
      <dgm:spPr/>
      <dgm:t>
        <a:bodyPr/>
        <a:lstStyle/>
        <a:p>
          <a:endParaRPr lang="ru-RU" sz="2400"/>
        </a:p>
      </dgm:t>
    </dgm:pt>
    <dgm:pt modelId="{2ECCD174-7E74-4A97-BE3D-1A3FA5B0487D}" type="sibTrans" cxnId="{44F61AC5-93E8-41AE-9553-A69560820980}">
      <dgm:prSet/>
      <dgm:spPr/>
      <dgm:t>
        <a:bodyPr/>
        <a:lstStyle/>
        <a:p>
          <a:endParaRPr lang="ru-RU" sz="2400"/>
        </a:p>
      </dgm:t>
    </dgm:pt>
    <dgm:pt modelId="{0D951255-47E0-4596-8E16-A39840B1A51E}">
      <dgm:prSet custT="1"/>
      <dgm:spPr/>
      <dgm:t>
        <a:bodyPr/>
        <a:lstStyle/>
        <a:p>
          <a:pPr rtl="0"/>
          <a:r>
            <a:rPr lang="ru-RU" sz="1800" dirty="0" smtClean="0"/>
            <a:t>Штрафы за отдельные административные правонарушения</a:t>
          </a:r>
          <a:endParaRPr lang="ru-RU" sz="1800" dirty="0"/>
        </a:p>
      </dgm:t>
    </dgm:pt>
    <dgm:pt modelId="{17164C4A-6DE8-48FD-A091-F3B8B138E907}" type="parTrans" cxnId="{BE35DBE9-A9EC-490E-9406-C3E8A4167112}">
      <dgm:prSet/>
      <dgm:spPr/>
      <dgm:t>
        <a:bodyPr/>
        <a:lstStyle/>
        <a:p>
          <a:endParaRPr lang="ru-RU" sz="2400"/>
        </a:p>
      </dgm:t>
    </dgm:pt>
    <dgm:pt modelId="{1A41D789-C0BE-4715-9048-C446A8307D4F}" type="sibTrans" cxnId="{BE35DBE9-A9EC-490E-9406-C3E8A4167112}">
      <dgm:prSet/>
      <dgm:spPr/>
      <dgm:t>
        <a:bodyPr/>
        <a:lstStyle/>
        <a:p>
          <a:endParaRPr lang="ru-RU" sz="2400"/>
        </a:p>
      </dgm:t>
    </dgm:pt>
    <dgm:pt modelId="{FF4A1445-69FC-4C14-AF35-6C2F8350B233}">
      <dgm:prSet custT="1"/>
      <dgm:spPr/>
      <dgm:t>
        <a:bodyPr/>
        <a:lstStyle/>
        <a:p>
          <a:pPr rtl="0"/>
          <a:r>
            <a:rPr lang="ru-RU" sz="1800" dirty="0" smtClean="0"/>
            <a:t>Сборы за пользование объектами водных биологических ресурсов</a:t>
          </a:r>
          <a:endParaRPr lang="ru-RU" sz="1800" dirty="0"/>
        </a:p>
      </dgm:t>
    </dgm:pt>
    <dgm:pt modelId="{D8F33959-E2E0-4EC2-A4A3-660019E54E41}" type="parTrans" cxnId="{D5672E02-D384-40BB-BF3E-85CEA08EFD59}">
      <dgm:prSet/>
      <dgm:spPr/>
      <dgm:t>
        <a:bodyPr/>
        <a:lstStyle/>
        <a:p>
          <a:endParaRPr lang="ru-RU" sz="2000"/>
        </a:p>
      </dgm:t>
    </dgm:pt>
    <dgm:pt modelId="{95290B13-471C-4FB5-A133-9B6E1CA52018}" type="sibTrans" cxnId="{D5672E02-D384-40BB-BF3E-85CEA08EFD59}">
      <dgm:prSet/>
      <dgm:spPr/>
      <dgm:t>
        <a:bodyPr/>
        <a:lstStyle/>
        <a:p>
          <a:endParaRPr lang="ru-RU" sz="2000"/>
        </a:p>
      </dgm:t>
    </dgm:pt>
    <dgm:pt modelId="{4CFB873F-DBCE-453A-8088-458377560E53}">
      <dgm:prSet custT="1"/>
      <dgm:spPr/>
      <dgm:t>
        <a:bodyPr/>
        <a:lstStyle/>
        <a:p>
          <a:pPr rtl="0"/>
          <a:r>
            <a:rPr lang="ru-RU" sz="1800" dirty="0" smtClean="0"/>
            <a:t>введение дотации на сбалансированность</a:t>
          </a:r>
          <a:endParaRPr lang="ru-RU" sz="1800" dirty="0"/>
        </a:p>
      </dgm:t>
    </dgm:pt>
    <dgm:pt modelId="{D0201F28-F19B-43FC-98DA-13075AC5664D}" type="parTrans" cxnId="{67E7D2FA-CB50-40B3-98E6-516C475D592C}">
      <dgm:prSet/>
      <dgm:spPr/>
      <dgm:t>
        <a:bodyPr/>
        <a:lstStyle/>
        <a:p>
          <a:endParaRPr lang="ru-RU" sz="2000"/>
        </a:p>
      </dgm:t>
    </dgm:pt>
    <dgm:pt modelId="{75C42891-D73F-4DCA-B2D4-1C7F5766BDF7}" type="sibTrans" cxnId="{67E7D2FA-CB50-40B3-98E6-516C475D592C}">
      <dgm:prSet/>
      <dgm:spPr/>
      <dgm:t>
        <a:bodyPr/>
        <a:lstStyle/>
        <a:p>
          <a:endParaRPr lang="ru-RU" sz="2000"/>
        </a:p>
      </dgm:t>
    </dgm:pt>
    <dgm:pt modelId="{5DEBDB9E-96CA-4300-87FB-804D9FB799CD}">
      <dgm:prSet custT="1"/>
      <dgm:spPr/>
      <dgm:t>
        <a:bodyPr/>
        <a:lstStyle/>
        <a:p>
          <a:pPr rtl="0"/>
          <a:r>
            <a:rPr lang="ru-RU" sz="1800" dirty="0" smtClean="0"/>
            <a:t>введение "горизонтальных"  межбюджетных трансфертов</a:t>
          </a:r>
          <a:endParaRPr lang="ru-RU" sz="1800" dirty="0"/>
        </a:p>
      </dgm:t>
    </dgm:pt>
    <dgm:pt modelId="{A90CD1C9-C38A-4D8E-B85C-65CEA203794A}" type="parTrans" cxnId="{795E8B9A-0DA2-4FD6-AD42-88B7C961780A}">
      <dgm:prSet/>
      <dgm:spPr/>
      <dgm:t>
        <a:bodyPr/>
        <a:lstStyle/>
        <a:p>
          <a:endParaRPr lang="ru-RU"/>
        </a:p>
      </dgm:t>
    </dgm:pt>
    <dgm:pt modelId="{0D2F70D5-04D1-4C1F-8C55-F38D3E4ABB2D}" type="sibTrans" cxnId="{795E8B9A-0DA2-4FD6-AD42-88B7C961780A}">
      <dgm:prSet/>
      <dgm:spPr/>
      <dgm:t>
        <a:bodyPr/>
        <a:lstStyle/>
        <a:p>
          <a:endParaRPr lang="ru-RU"/>
        </a:p>
      </dgm:t>
    </dgm:pt>
    <dgm:pt modelId="{28FF9A3C-43BB-47BE-8C13-0A82CBD11D3C}">
      <dgm:prSet custT="1"/>
      <dgm:spPr/>
      <dgm:t>
        <a:bodyPr/>
        <a:lstStyle/>
        <a:p>
          <a:pPr rtl="0"/>
          <a:r>
            <a:rPr lang="ru-RU" sz="1800" dirty="0" smtClean="0"/>
            <a:t>ограничение сферы иных межбюджетных трансфертов</a:t>
          </a:r>
          <a:endParaRPr lang="ru-RU" sz="1800" dirty="0">
            <a:solidFill>
              <a:srgbClr val="FF0000"/>
            </a:solidFill>
          </a:endParaRPr>
        </a:p>
      </dgm:t>
    </dgm:pt>
    <dgm:pt modelId="{1350F782-0A1C-46BC-92B8-B0A683A825AB}" type="parTrans" cxnId="{CA956EB3-5A62-453D-AF24-7F5543297F72}">
      <dgm:prSet/>
      <dgm:spPr/>
      <dgm:t>
        <a:bodyPr/>
        <a:lstStyle/>
        <a:p>
          <a:endParaRPr lang="ru-RU"/>
        </a:p>
      </dgm:t>
    </dgm:pt>
    <dgm:pt modelId="{975B23C0-95C6-4D29-A4E0-19CFAD48EB3D}" type="sibTrans" cxnId="{CA956EB3-5A62-453D-AF24-7F5543297F72}">
      <dgm:prSet/>
      <dgm:spPr/>
      <dgm:t>
        <a:bodyPr/>
        <a:lstStyle/>
        <a:p>
          <a:endParaRPr lang="ru-RU"/>
        </a:p>
      </dgm:t>
    </dgm:pt>
    <dgm:pt modelId="{BF7F0BF7-C9C9-415B-9933-24B58E9965BA}">
      <dgm:prSet custT="1"/>
      <dgm:spPr/>
      <dgm:t>
        <a:bodyPr/>
        <a:lstStyle/>
        <a:p>
          <a:pPr rtl="0"/>
          <a:r>
            <a:rPr lang="ru-RU" sz="1800" dirty="0" smtClean="0"/>
            <a:t>"консолидированные" субсидии могут быть предоставлены без </a:t>
          </a:r>
          <a:r>
            <a:rPr lang="ru-RU" sz="1800" dirty="0" err="1" smtClean="0"/>
            <a:t>софинансирования</a:t>
          </a:r>
          <a:r>
            <a:rPr lang="ru-RU" sz="1800" dirty="0" smtClean="0"/>
            <a:t> и не возвращаются</a:t>
          </a:r>
          <a:endParaRPr lang="ru-RU" sz="1800" dirty="0"/>
        </a:p>
      </dgm:t>
    </dgm:pt>
    <dgm:pt modelId="{668D5728-91B0-4604-9689-9EB6DC94DE9E}" type="parTrans" cxnId="{BB774709-F10D-4CCC-91DD-CB37D986EBA4}">
      <dgm:prSet/>
      <dgm:spPr/>
      <dgm:t>
        <a:bodyPr/>
        <a:lstStyle/>
        <a:p>
          <a:endParaRPr lang="ru-RU"/>
        </a:p>
      </dgm:t>
    </dgm:pt>
    <dgm:pt modelId="{0E4E3F7D-5C0B-4A74-9972-DB01B832A548}" type="sibTrans" cxnId="{BB774709-F10D-4CCC-91DD-CB37D986EBA4}">
      <dgm:prSet/>
      <dgm:spPr/>
      <dgm:t>
        <a:bodyPr/>
        <a:lstStyle/>
        <a:p>
          <a:endParaRPr lang="ru-RU"/>
        </a:p>
      </dgm:t>
    </dgm:pt>
    <dgm:pt modelId="{0A19961E-14DA-4323-9860-81B4633F8B1A}">
      <dgm:prSet custT="1"/>
      <dgm:spPr/>
      <dgm:t>
        <a:bodyPr/>
        <a:lstStyle/>
        <a:p>
          <a:pPr rtl="0"/>
          <a:r>
            <a:rPr lang="ru-RU" sz="1800" dirty="0" smtClean="0"/>
            <a:t>распределение субсидий только законами (решениями) о бюджете</a:t>
          </a:r>
          <a:endParaRPr lang="ru-RU" sz="1800" dirty="0"/>
        </a:p>
      </dgm:t>
    </dgm:pt>
    <dgm:pt modelId="{A453F3E0-316F-4F55-93BA-E20E45B17110}" type="parTrans" cxnId="{4846539B-7B65-422C-A618-619A4EBEE117}">
      <dgm:prSet/>
      <dgm:spPr/>
      <dgm:t>
        <a:bodyPr/>
        <a:lstStyle/>
        <a:p>
          <a:endParaRPr lang="ru-RU"/>
        </a:p>
      </dgm:t>
    </dgm:pt>
    <dgm:pt modelId="{11D5D730-8BAE-4768-BB9B-C70AB07C6E00}" type="sibTrans" cxnId="{4846539B-7B65-422C-A618-619A4EBEE117}">
      <dgm:prSet/>
      <dgm:spPr/>
      <dgm:t>
        <a:bodyPr/>
        <a:lstStyle/>
        <a:p>
          <a:endParaRPr lang="ru-RU"/>
        </a:p>
      </dgm:t>
    </dgm:pt>
    <dgm:pt modelId="{B1940E93-8540-4AB5-8C6C-949DD1B7B452}" type="pres">
      <dgm:prSet presAssocID="{539C2E18-E450-45C8-91F2-F59CA277F9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C6CD3D-8B07-438A-8EF4-C147194978B0}" type="pres">
      <dgm:prSet presAssocID="{031161D1-6785-405C-9ADF-94A95120C1C2}" presName="parentLin" presStyleCnt="0"/>
      <dgm:spPr/>
      <dgm:t>
        <a:bodyPr/>
        <a:lstStyle/>
        <a:p>
          <a:endParaRPr lang="ru-RU"/>
        </a:p>
      </dgm:t>
    </dgm:pt>
    <dgm:pt modelId="{C44C7C60-CDCB-441A-B90C-94B1EAC237CE}" type="pres">
      <dgm:prSet presAssocID="{031161D1-6785-405C-9ADF-94A95120C1C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85F64B0-33E1-4C18-9EA1-53FBB30C653F}" type="pres">
      <dgm:prSet presAssocID="{031161D1-6785-405C-9ADF-94A95120C1C2}" presName="parentText" presStyleLbl="node1" presStyleIdx="0" presStyleCnt="2" custScaleX="132509" custScaleY="98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C5C7C-33C6-494E-90EA-0DB7C892B0B6}" type="pres">
      <dgm:prSet presAssocID="{031161D1-6785-405C-9ADF-94A95120C1C2}" presName="negativeSpace" presStyleCnt="0"/>
      <dgm:spPr/>
      <dgm:t>
        <a:bodyPr/>
        <a:lstStyle/>
        <a:p>
          <a:endParaRPr lang="ru-RU"/>
        </a:p>
      </dgm:t>
    </dgm:pt>
    <dgm:pt modelId="{B6FE4EB2-60C7-4C6A-A6A2-02429F258D11}" type="pres">
      <dgm:prSet presAssocID="{031161D1-6785-405C-9ADF-94A95120C1C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2BA59-CAEC-411F-867C-A11D286A807F}" type="pres">
      <dgm:prSet presAssocID="{33907C1C-52F1-4191-A4B8-0D7BA3E70A74}" presName="spaceBetweenRectangles" presStyleCnt="0"/>
      <dgm:spPr/>
      <dgm:t>
        <a:bodyPr/>
        <a:lstStyle/>
        <a:p>
          <a:endParaRPr lang="ru-RU"/>
        </a:p>
      </dgm:t>
    </dgm:pt>
    <dgm:pt modelId="{7B24F658-60F2-4CD6-BFC6-7F97A5ADDAA7}" type="pres">
      <dgm:prSet presAssocID="{5C98E1C8-6C9B-48A6-8993-9FBAF4ECDDC8}" presName="parentLin" presStyleCnt="0"/>
      <dgm:spPr/>
      <dgm:t>
        <a:bodyPr/>
        <a:lstStyle/>
        <a:p>
          <a:endParaRPr lang="ru-RU"/>
        </a:p>
      </dgm:t>
    </dgm:pt>
    <dgm:pt modelId="{3CDFFBAB-B52C-4359-84A8-C9950722D273}" type="pres">
      <dgm:prSet presAssocID="{5C98E1C8-6C9B-48A6-8993-9FBAF4ECDDC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88A5B58-91B6-4F61-8689-56E7330C2C82}" type="pres">
      <dgm:prSet presAssocID="{5C98E1C8-6C9B-48A6-8993-9FBAF4ECDDC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11B1D-71CA-4B06-A0A7-3D5D4014B4FE}" type="pres">
      <dgm:prSet presAssocID="{5C98E1C8-6C9B-48A6-8993-9FBAF4ECDDC8}" presName="negativeSpace" presStyleCnt="0"/>
      <dgm:spPr/>
      <dgm:t>
        <a:bodyPr/>
        <a:lstStyle/>
        <a:p>
          <a:endParaRPr lang="ru-RU"/>
        </a:p>
      </dgm:t>
    </dgm:pt>
    <dgm:pt modelId="{26BB706C-0F98-46EB-8F7A-1742098F5350}" type="pres">
      <dgm:prSet presAssocID="{5C98E1C8-6C9B-48A6-8993-9FBAF4ECDDC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5F16F-3E13-46D0-88E6-C8F5618D0A6E}" type="presOf" srcId="{031161D1-6785-405C-9ADF-94A95120C1C2}" destId="{A85F64B0-33E1-4C18-9EA1-53FBB30C653F}" srcOrd="1" destOrd="0" presId="urn:microsoft.com/office/officeart/2005/8/layout/list1"/>
    <dgm:cxn modelId="{7720D60B-9C86-4A69-916C-DDEC5E9BAEB8}" type="presOf" srcId="{4CFB873F-DBCE-453A-8088-458377560E53}" destId="{26BB706C-0F98-46EB-8F7A-1742098F5350}" srcOrd="0" destOrd="0" presId="urn:microsoft.com/office/officeart/2005/8/layout/list1"/>
    <dgm:cxn modelId="{B80F3C4D-C4A3-43A9-9888-DA07036B2056}" type="presOf" srcId="{031161D1-6785-405C-9ADF-94A95120C1C2}" destId="{C44C7C60-CDCB-441A-B90C-94B1EAC237CE}" srcOrd="0" destOrd="0" presId="urn:microsoft.com/office/officeart/2005/8/layout/list1"/>
    <dgm:cxn modelId="{9B215BB3-4C84-43E9-A772-F9A93C57759D}" type="presOf" srcId="{5DEBDB9E-96CA-4300-87FB-804D9FB799CD}" destId="{26BB706C-0F98-46EB-8F7A-1742098F5350}" srcOrd="0" destOrd="1" presId="urn:microsoft.com/office/officeart/2005/8/layout/list1"/>
    <dgm:cxn modelId="{BB774709-F10D-4CCC-91DD-CB37D986EBA4}" srcId="{5C98E1C8-6C9B-48A6-8993-9FBAF4ECDDC8}" destId="{BF7F0BF7-C9C9-415B-9933-24B58E9965BA}" srcOrd="3" destOrd="0" parTransId="{668D5728-91B0-4604-9689-9EB6DC94DE9E}" sibTransId="{0E4E3F7D-5C0B-4A74-9972-DB01B832A548}"/>
    <dgm:cxn modelId="{217774A2-1628-4197-8A6D-78B9E910BAD9}" type="presOf" srcId="{56857684-C11F-4AE1-9DB7-C1641E3CC15A}" destId="{B6FE4EB2-60C7-4C6A-A6A2-02429F258D11}" srcOrd="0" destOrd="0" presId="urn:microsoft.com/office/officeart/2005/8/layout/list1"/>
    <dgm:cxn modelId="{CA956EB3-5A62-453D-AF24-7F5543297F72}" srcId="{5C98E1C8-6C9B-48A6-8993-9FBAF4ECDDC8}" destId="{28FF9A3C-43BB-47BE-8C13-0A82CBD11D3C}" srcOrd="4" destOrd="0" parTransId="{1350F782-0A1C-46BC-92B8-B0A683A825AB}" sibTransId="{975B23C0-95C6-4D29-A4E0-19CFAD48EB3D}"/>
    <dgm:cxn modelId="{795E8B9A-0DA2-4FD6-AD42-88B7C961780A}" srcId="{5C98E1C8-6C9B-48A6-8993-9FBAF4ECDDC8}" destId="{5DEBDB9E-96CA-4300-87FB-804D9FB799CD}" srcOrd="1" destOrd="0" parTransId="{A90CD1C9-C38A-4D8E-B85C-65CEA203794A}" sibTransId="{0D2F70D5-04D1-4C1F-8C55-F38D3E4ABB2D}"/>
    <dgm:cxn modelId="{67E7D2FA-CB50-40B3-98E6-516C475D592C}" srcId="{5C98E1C8-6C9B-48A6-8993-9FBAF4ECDDC8}" destId="{4CFB873F-DBCE-453A-8088-458377560E53}" srcOrd="0" destOrd="0" parTransId="{D0201F28-F19B-43FC-98DA-13075AC5664D}" sibTransId="{75C42891-D73F-4DCA-B2D4-1C7F5766BDF7}"/>
    <dgm:cxn modelId="{936CE15C-7D22-4704-8A1A-2D20EBC662DC}" type="presOf" srcId="{BF7F0BF7-C9C9-415B-9933-24B58E9965BA}" destId="{26BB706C-0F98-46EB-8F7A-1742098F5350}" srcOrd="0" destOrd="3" presId="urn:microsoft.com/office/officeart/2005/8/layout/list1"/>
    <dgm:cxn modelId="{D34F14E2-CB14-4FA1-A777-A7993FF23CEA}" type="presOf" srcId="{5C98E1C8-6C9B-48A6-8993-9FBAF4ECDDC8}" destId="{3CDFFBAB-B52C-4359-84A8-C9950722D273}" srcOrd="0" destOrd="0" presId="urn:microsoft.com/office/officeart/2005/8/layout/list1"/>
    <dgm:cxn modelId="{55B99860-B950-445B-BC56-2F093A49BEA0}" type="presOf" srcId="{5C98E1C8-6C9B-48A6-8993-9FBAF4ECDDC8}" destId="{188A5B58-91B6-4F61-8689-56E7330C2C82}" srcOrd="1" destOrd="0" presId="urn:microsoft.com/office/officeart/2005/8/layout/list1"/>
    <dgm:cxn modelId="{44F61AC5-93E8-41AE-9553-A69560820980}" srcId="{031161D1-6785-405C-9ADF-94A95120C1C2}" destId="{56857684-C11F-4AE1-9DB7-C1641E3CC15A}" srcOrd="0" destOrd="0" parTransId="{DAD15CA6-3A3F-4C98-8272-D95A15946952}" sibTransId="{2ECCD174-7E74-4A97-BE3D-1A3FA5B0487D}"/>
    <dgm:cxn modelId="{CFEE6D2F-C8A6-4C67-83BC-21D0C1B8730B}" type="presOf" srcId="{539C2E18-E450-45C8-91F2-F59CA277F938}" destId="{B1940E93-8540-4AB5-8C6C-949DD1B7B452}" srcOrd="0" destOrd="0" presId="urn:microsoft.com/office/officeart/2005/8/layout/list1"/>
    <dgm:cxn modelId="{4317E97B-55A7-4EDD-842D-626B4FE3B7D5}" type="presOf" srcId="{28FF9A3C-43BB-47BE-8C13-0A82CBD11D3C}" destId="{26BB706C-0F98-46EB-8F7A-1742098F5350}" srcOrd="0" destOrd="4" presId="urn:microsoft.com/office/officeart/2005/8/layout/list1"/>
    <dgm:cxn modelId="{E694ADCD-9995-4DDD-8390-3E481807BC56}" type="presOf" srcId="{FF4A1445-69FC-4C14-AF35-6C2F8350B233}" destId="{B6FE4EB2-60C7-4C6A-A6A2-02429F258D11}" srcOrd="0" destOrd="1" presId="urn:microsoft.com/office/officeart/2005/8/layout/list1"/>
    <dgm:cxn modelId="{FE6485A7-983A-46A3-BAAD-CCEF38D56C51}" type="presOf" srcId="{0D951255-47E0-4596-8E16-A39840B1A51E}" destId="{B6FE4EB2-60C7-4C6A-A6A2-02429F258D11}" srcOrd="0" destOrd="2" presId="urn:microsoft.com/office/officeart/2005/8/layout/list1"/>
    <dgm:cxn modelId="{B5FAF111-C381-4F35-9515-8FE73BB50C6D}" srcId="{539C2E18-E450-45C8-91F2-F59CA277F938}" destId="{5C98E1C8-6C9B-48A6-8993-9FBAF4ECDDC8}" srcOrd="1" destOrd="0" parTransId="{DCB6A121-FB12-450A-961A-45016F0AF8EE}" sibTransId="{B346DF5C-733F-44C9-8DFC-750F260D0463}"/>
    <dgm:cxn modelId="{BE35DBE9-A9EC-490E-9406-C3E8A4167112}" srcId="{031161D1-6785-405C-9ADF-94A95120C1C2}" destId="{0D951255-47E0-4596-8E16-A39840B1A51E}" srcOrd="2" destOrd="0" parTransId="{17164C4A-6DE8-48FD-A091-F3B8B138E907}" sibTransId="{1A41D789-C0BE-4715-9048-C446A8307D4F}"/>
    <dgm:cxn modelId="{838E6675-A370-45FF-B4F8-0B10E2F9612A}" type="presOf" srcId="{0A19961E-14DA-4323-9860-81B4633F8B1A}" destId="{26BB706C-0F98-46EB-8F7A-1742098F5350}" srcOrd="0" destOrd="2" presId="urn:microsoft.com/office/officeart/2005/8/layout/list1"/>
    <dgm:cxn modelId="{4846539B-7B65-422C-A618-619A4EBEE117}" srcId="{5C98E1C8-6C9B-48A6-8993-9FBAF4ECDDC8}" destId="{0A19961E-14DA-4323-9860-81B4633F8B1A}" srcOrd="2" destOrd="0" parTransId="{A453F3E0-316F-4F55-93BA-E20E45B17110}" sibTransId="{11D5D730-8BAE-4768-BB9B-C70AB07C6E00}"/>
    <dgm:cxn modelId="{D5672E02-D384-40BB-BF3E-85CEA08EFD59}" srcId="{031161D1-6785-405C-9ADF-94A95120C1C2}" destId="{FF4A1445-69FC-4C14-AF35-6C2F8350B233}" srcOrd="1" destOrd="0" parTransId="{D8F33959-E2E0-4EC2-A4A3-660019E54E41}" sibTransId="{95290B13-471C-4FB5-A133-9B6E1CA52018}"/>
    <dgm:cxn modelId="{603BAB09-B8D1-4B8C-997F-50C66D2D93E5}" srcId="{539C2E18-E450-45C8-91F2-F59CA277F938}" destId="{031161D1-6785-405C-9ADF-94A95120C1C2}" srcOrd="0" destOrd="0" parTransId="{AA47DF19-F929-4397-B5E9-C80F8B5D4043}" sibTransId="{33907C1C-52F1-4191-A4B8-0D7BA3E70A74}"/>
    <dgm:cxn modelId="{059CB8EE-AA7B-4D48-8F20-36712413D8E8}" type="presParOf" srcId="{B1940E93-8540-4AB5-8C6C-949DD1B7B452}" destId="{C5C6CD3D-8B07-438A-8EF4-C147194978B0}" srcOrd="0" destOrd="0" presId="urn:microsoft.com/office/officeart/2005/8/layout/list1"/>
    <dgm:cxn modelId="{B498B40D-0CA1-4793-80B7-63245131A93E}" type="presParOf" srcId="{C5C6CD3D-8B07-438A-8EF4-C147194978B0}" destId="{C44C7C60-CDCB-441A-B90C-94B1EAC237CE}" srcOrd="0" destOrd="0" presId="urn:microsoft.com/office/officeart/2005/8/layout/list1"/>
    <dgm:cxn modelId="{A4D9F516-F6C7-4104-A5E4-7D39BC1C180E}" type="presParOf" srcId="{C5C6CD3D-8B07-438A-8EF4-C147194978B0}" destId="{A85F64B0-33E1-4C18-9EA1-53FBB30C653F}" srcOrd="1" destOrd="0" presId="urn:microsoft.com/office/officeart/2005/8/layout/list1"/>
    <dgm:cxn modelId="{306B9742-88B1-482D-8B0A-D31681690FE7}" type="presParOf" srcId="{B1940E93-8540-4AB5-8C6C-949DD1B7B452}" destId="{5CEC5C7C-33C6-494E-90EA-0DB7C892B0B6}" srcOrd="1" destOrd="0" presId="urn:microsoft.com/office/officeart/2005/8/layout/list1"/>
    <dgm:cxn modelId="{9D4214D3-BFF0-426B-A5D3-97951949DC88}" type="presParOf" srcId="{B1940E93-8540-4AB5-8C6C-949DD1B7B452}" destId="{B6FE4EB2-60C7-4C6A-A6A2-02429F258D11}" srcOrd="2" destOrd="0" presId="urn:microsoft.com/office/officeart/2005/8/layout/list1"/>
    <dgm:cxn modelId="{43B07782-7ADA-42EA-8F01-737F955794A0}" type="presParOf" srcId="{B1940E93-8540-4AB5-8C6C-949DD1B7B452}" destId="{9DE2BA59-CAEC-411F-867C-A11D286A807F}" srcOrd="3" destOrd="0" presId="urn:microsoft.com/office/officeart/2005/8/layout/list1"/>
    <dgm:cxn modelId="{ADDACD94-9031-4680-98CD-78D0833902B6}" type="presParOf" srcId="{B1940E93-8540-4AB5-8C6C-949DD1B7B452}" destId="{7B24F658-60F2-4CD6-BFC6-7F97A5ADDAA7}" srcOrd="4" destOrd="0" presId="urn:microsoft.com/office/officeart/2005/8/layout/list1"/>
    <dgm:cxn modelId="{82478D6B-B1B0-44FA-AD33-61986A4CDD92}" type="presParOf" srcId="{7B24F658-60F2-4CD6-BFC6-7F97A5ADDAA7}" destId="{3CDFFBAB-B52C-4359-84A8-C9950722D273}" srcOrd="0" destOrd="0" presId="urn:microsoft.com/office/officeart/2005/8/layout/list1"/>
    <dgm:cxn modelId="{81BE80C4-F060-490C-AFD2-07662266AAF5}" type="presParOf" srcId="{7B24F658-60F2-4CD6-BFC6-7F97A5ADDAA7}" destId="{188A5B58-91B6-4F61-8689-56E7330C2C82}" srcOrd="1" destOrd="0" presId="urn:microsoft.com/office/officeart/2005/8/layout/list1"/>
    <dgm:cxn modelId="{381E31F6-BBD7-4EBF-878D-C263909FECE3}" type="presParOf" srcId="{B1940E93-8540-4AB5-8C6C-949DD1B7B452}" destId="{3FA11B1D-71CA-4B06-A0A7-3D5D4014B4FE}" srcOrd="5" destOrd="0" presId="urn:microsoft.com/office/officeart/2005/8/layout/list1"/>
    <dgm:cxn modelId="{528E52E0-8EB5-4DC3-9D7B-CDC18652245B}" type="presParOf" srcId="{B1940E93-8540-4AB5-8C6C-949DD1B7B452}" destId="{26BB706C-0F98-46EB-8F7A-1742098F535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2CA0FF-F665-4376-93F6-7007BAA5B4C8}" type="doc">
      <dgm:prSet loTypeId="urn:microsoft.com/office/officeart/2009/3/layout/Pi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2DB860-8151-4E8E-B674-A904D44DAF2C}">
      <dgm:prSet phldrT="[Текст]"/>
      <dgm:spPr/>
      <dgm:t>
        <a:bodyPr/>
        <a:lstStyle/>
        <a:p>
          <a:r>
            <a:rPr lang="ru-RU" dirty="0" smtClean="0"/>
            <a:t>До проекта бюджета</a:t>
          </a:r>
        </a:p>
        <a:p>
          <a:endParaRPr lang="ru-RU" dirty="0"/>
        </a:p>
      </dgm:t>
    </dgm:pt>
    <dgm:pt modelId="{D661B717-5882-41E5-AEFA-CEAA19804532}" type="parTrans" cxnId="{E8D10FDB-A657-4385-AD2B-ADA5189E214A}">
      <dgm:prSet/>
      <dgm:spPr/>
      <dgm:t>
        <a:bodyPr/>
        <a:lstStyle/>
        <a:p>
          <a:endParaRPr lang="ru-RU"/>
        </a:p>
      </dgm:t>
    </dgm:pt>
    <dgm:pt modelId="{22866FB4-B530-432B-945E-AF20A9D2EB74}" type="sibTrans" cxnId="{E8D10FDB-A657-4385-AD2B-ADA5189E214A}">
      <dgm:prSet/>
      <dgm:spPr/>
      <dgm:t>
        <a:bodyPr/>
        <a:lstStyle/>
        <a:p>
          <a:endParaRPr lang="ru-RU"/>
        </a:p>
      </dgm:t>
    </dgm:pt>
    <dgm:pt modelId="{ACE0B7AE-5E0F-4155-A75D-244ED03F7EE1}">
      <dgm:prSet phldrT="[Текст]"/>
      <dgm:spPr/>
      <dgm:t>
        <a:bodyPr/>
        <a:lstStyle/>
        <a:p>
          <a:r>
            <a:rPr lang="ru-RU" dirty="0" smtClean="0"/>
            <a:t>Проект бюджета</a:t>
          </a:r>
          <a:endParaRPr lang="ru-RU" dirty="0"/>
        </a:p>
      </dgm:t>
    </dgm:pt>
    <dgm:pt modelId="{E6A261D4-657C-46B2-9A5A-D1A1DC2AB7B7}" type="parTrans" cxnId="{1EF966A0-DC84-4EF0-A841-EE24C5A06CDF}">
      <dgm:prSet/>
      <dgm:spPr/>
      <dgm:t>
        <a:bodyPr/>
        <a:lstStyle/>
        <a:p>
          <a:endParaRPr lang="ru-RU"/>
        </a:p>
      </dgm:t>
    </dgm:pt>
    <dgm:pt modelId="{48E6F8BB-9092-4601-9FCB-21E2184E1548}" type="sibTrans" cxnId="{1EF966A0-DC84-4EF0-A841-EE24C5A06CDF}">
      <dgm:prSet/>
      <dgm:spPr/>
      <dgm:t>
        <a:bodyPr/>
        <a:lstStyle/>
        <a:p>
          <a:endParaRPr lang="ru-RU"/>
        </a:p>
      </dgm:t>
    </dgm:pt>
    <dgm:pt modelId="{A5D71940-1EF5-4580-9F45-ECCC76CA8D90}">
      <dgm:prSet phldrT="[Текст]"/>
      <dgm:spPr/>
      <dgm:t>
        <a:bodyPr/>
        <a:lstStyle/>
        <a:p>
          <a:r>
            <a:rPr lang="ru-RU" dirty="0" smtClean="0"/>
            <a:t>После </a:t>
          </a:r>
          <a:r>
            <a:rPr lang="ru-RU" dirty="0" smtClean="0"/>
            <a:t>проекта бюджета</a:t>
          </a:r>
          <a:endParaRPr lang="ru-RU" dirty="0"/>
        </a:p>
      </dgm:t>
    </dgm:pt>
    <dgm:pt modelId="{AC66546E-E7BE-4A83-9A56-FA5480E94849}" type="parTrans" cxnId="{6ADECC78-B7DE-4A2F-B8DC-D4553E0A6B21}">
      <dgm:prSet/>
      <dgm:spPr/>
      <dgm:t>
        <a:bodyPr/>
        <a:lstStyle/>
        <a:p>
          <a:endParaRPr lang="ru-RU"/>
        </a:p>
      </dgm:t>
    </dgm:pt>
    <dgm:pt modelId="{2A8AD23F-5A3D-4B0C-90AC-3EB3DFF03FD5}" type="sibTrans" cxnId="{6ADECC78-B7DE-4A2F-B8DC-D4553E0A6B21}">
      <dgm:prSet/>
      <dgm:spPr/>
      <dgm:t>
        <a:bodyPr/>
        <a:lstStyle/>
        <a:p>
          <a:endParaRPr lang="ru-RU"/>
        </a:p>
      </dgm:t>
    </dgm:pt>
    <dgm:pt modelId="{C2F17DAD-B5AA-4FDC-AF36-4CE9C79AD9D2}">
      <dgm:prSet/>
      <dgm:spPr/>
      <dgm:t>
        <a:bodyPr/>
        <a:lstStyle/>
        <a:p>
          <a:r>
            <a:rPr lang="ru-RU" dirty="0" smtClean="0"/>
            <a:t>Послание Президента РФ</a:t>
          </a:r>
          <a:endParaRPr lang="ru-RU" dirty="0"/>
        </a:p>
      </dgm:t>
    </dgm:pt>
    <dgm:pt modelId="{164C5696-FFA5-4FED-A7EC-6336257DD5E2}" type="parTrans" cxnId="{8645A192-FD63-484A-A49B-1B7A795453AB}">
      <dgm:prSet/>
      <dgm:spPr/>
      <dgm:t>
        <a:bodyPr/>
        <a:lstStyle/>
        <a:p>
          <a:endParaRPr lang="ru-RU"/>
        </a:p>
      </dgm:t>
    </dgm:pt>
    <dgm:pt modelId="{8BCFB061-D834-44C9-A88F-46CFC0DA5D15}" type="sibTrans" cxnId="{8645A192-FD63-484A-A49B-1B7A795453AB}">
      <dgm:prSet/>
      <dgm:spPr/>
      <dgm:t>
        <a:bodyPr/>
        <a:lstStyle/>
        <a:p>
          <a:endParaRPr lang="ru-RU"/>
        </a:p>
      </dgm:t>
    </dgm:pt>
    <dgm:pt modelId="{2F877AC4-00C7-4ACB-B2C4-1F3D40D9248E}">
      <dgm:prSet/>
      <dgm:spPr/>
      <dgm:t>
        <a:bodyPr/>
        <a:lstStyle/>
        <a:p>
          <a:r>
            <a:rPr lang="ru-RU" dirty="0" smtClean="0"/>
            <a:t>Основные направления бюджетной, налоговой долговой политики</a:t>
          </a:r>
          <a:endParaRPr lang="ru-RU" dirty="0"/>
        </a:p>
      </dgm:t>
    </dgm:pt>
    <dgm:pt modelId="{8DCCE4D8-D3EA-4BC4-B332-9B00D6B1A171}" type="parTrans" cxnId="{98080F5D-F78F-4C8F-AEBE-680D80C03F77}">
      <dgm:prSet/>
      <dgm:spPr/>
      <dgm:t>
        <a:bodyPr/>
        <a:lstStyle/>
        <a:p>
          <a:endParaRPr lang="ru-RU"/>
        </a:p>
      </dgm:t>
    </dgm:pt>
    <dgm:pt modelId="{33C93EB7-3BAE-4D18-8D04-B1551F0A92DF}" type="sibTrans" cxnId="{98080F5D-F78F-4C8F-AEBE-680D80C03F77}">
      <dgm:prSet/>
      <dgm:spPr/>
      <dgm:t>
        <a:bodyPr/>
        <a:lstStyle/>
        <a:p>
          <a:endParaRPr lang="ru-RU"/>
        </a:p>
      </dgm:t>
    </dgm:pt>
    <dgm:pt modelId="{4BF3F369-9818-4B1D-BF5A-5D5461D941D4}">
      <dgm:prSet/>
      <dgm:spPr/>
      <dgm:t>
        <a:bodyPr/>
        <a:lstStyle/>
        <a:p>
          <a:r>
            <a:rPr lang="ru-RU" dirty="0" smtClean="0"/>
            <a:t>Реестры расходных обязательств,  источников доходов</a:t>
          </a:r>
          <a:endParaRPr lang="ru-RU" dirty="0"/>
        </a:p>
      </dgm:t>
    </dgm:pt>
    <dgm:pt modelId="{0F0CB24A-714B-4233-92F4-D4864D9CE8C1}" type="parTrans" cxnId="{D645316C-9D94-4F66-B2D2-CE2AF3D0F06E}">
      <dgm:prSet/>
      <dgm:spPr/>
      <dgm:t>
        <a:bodyPr/>
        <a:lstStyle/>
        <a:p>
          <a:endParaRPr lang="ru-RU"/>
        </a:p>
      </dgm:t>
    </dgm:pt>
    <dgm:pt modelId="{1CDBEF6F-D9C3-489D-8A4E-B1A0C3D1AC6B}" type="sibTrans" cxnId="{D645316C-9D94-4F66-B2D2-CE2AF3D0F06E}">
      <dgm:prSet/>
      <dgm:spPr/>
      <dgm:t>
        <a:bodyPr/>
        <a:lstStyle/>
        <a:p>
          <a:endParaRPr lang="ru-RU"/>
        </a:p>
      </dgm:t>
    </dgm:pt>
    <dgm:pt modelId="{4A8D3739-872D-4B5E-A766-CACDB3A85058}">
      <dgm:prSet/>
      <dgm:spPr/>
      <dgm:t>
        <a:bodyPr/>
        <a:lstStyle/>
        <a:p>
          <a:r>
            <a:rPr lang="ru-RU" dirty="0" smtClean="0"/>
            <a:t>Бюджетный прогноз</a:t>
          </a:r>
          <a:endParaRPr lang="ru-RU" dirty="0"/>
        </a:p>
      </dgm:t>
    </dgm:pt>
    <dgm:pt modelId="{5FDF50D4-EAEE-4DD6-958D-EA22F555898D}" type="parTrans" cxnId="{C4D36CE4-68D5-4C69-B4E8-4464155EA338}">
      <dgm:prSet/>
      <dgm:spPr/>
      <dgm:t>
        <a:bodyPr/>
        <a:lstStyle/>
        <a:p>
          <a:endParaRPr lang="ru-RU"/>
        </a:p>
      </dgm:t>
    </dgm:pt>
    <dgm:pt modelId="{D3961BFD-EA96-4815-95D9-C625DC06BC43}" type="sibTrans" cxnId="{C4D36CE4-68D5-4C69-B4E8-4464155EA338}">
      <dgm:prSet/>
      <dgm:spPr/>
      <dgm:t>
        <a:bodyPr/>
        <a:lstStyle/>
        <a:p>
          <a:endParaRPr lang="ru-RU"/>
        </a:p>
      </dgm:t>
    </dgm:pt>
    <dgm:pt modelId="{B1F866C9-B2CE-482A-83E9-94AB9AFB0CB8}">
      <dgm:prSet/>
      <dgm:spPr/>
      <dgm:t>
        <a:bodyPr/>
        <a:lstStyle/>
        <a:p>
          <a:r>
            <a:rPr lang="ru-RU" dirty="0" smtClean="0"/>
            <a:t>Гос. (</a:t>
          </a:r>
          <a:r>
            <a:rPr lang="ru-RU" dirty="0" err="1" smtClean="0"/>
            <a:t>мун</a:t>
          </a:r>
          <a:r>
            <a:rPr lang="ru-RU" dirty="0" smtClean="0"/>
            <a:t>.) программы</a:t>
          </a:r>
          <a:endParaRPr lang="ru-RU" dirty="0"/>
        </a:p>
      </dgm:t>
    </dgm:pt>
    <dgm:pt modelId="{7899F4A9-C29A-48CA-A12B-507B684D45C9}" type="parTrans" cxnId="{29A4992C-15EE-4E98-875A-940749685214}">
      <dgm:prSet/>
      <dgm:spPr/>
      <dgm:t>
        <a:bodyPr/>
        <a:lstStyle/>
        <a:p>
          <a:endParaRPr lang="ru-RU"/>
        </a:p>
      </dgm:t>
    </dgm:pt>
    <dgm:pt modelId="{DC6243F0-7E56-45A4-B291-F8E2E2971877}" type="sibTrans" cxnId="{29A4992C-15EE-4E98-875A-940749685214}">
      <dgm:prSet/>
      <dgm:spPr/>
      <dgm:t>
        <a:bodyPr/>
        <a:lstStyle/>
        <a:p>
          <a:endParaRPr lang="ru-RU"/>
        </a:p>
      </dgm:t>
    </dgm:pt>
    <dgm:pt modelId="{1CEB4A08-B3CD-4759-A2E7-A3B055A1C234}">
      <dgm:prSet/>
      <dgm:spPr/>
      <dgm:t>
        <a:bodyPr/>
        <a:lstStyle/>
        <a:p>
          <a:r>
            <a:rPr lang="ru-RU" dirty="0" smtClean="0"/>
            <a:t>ПСЭР</a:t>
          </a:r>
          <a:endParaRPr lang="ru-RU" dirty="0"/>
        </a:p>
      </dgm:t>
    </dgm:pt>
    <dgm:pt modelId="{A12D691F-AFE9-43FE-8332-DA9931C45769}" type="parTrans" cxnId="{55E3D8E6-7B9D-4040-8317-40B5359D1358}">
      <dgm:prSet/>
      <dgm:spPr/>
      <dgm:t>
        <a:bodyPr/>
        <a:lstStyle/>
        <a:p>
          <a:endParaRPr lang="ru-RU"/>
        </a:p>
      </dgm:t>
    </dgm:pt>
    <dgm:pt modelId="{EA005F63-1AA0-43F2-A060-6258BDF763D8}" type="sibTrans" cxnId="{55E3D8E6-7B9D-4040-8317-40B5359D1358}">
      <dgm:prSet/>
      <dgm:spPr/>
      <dgm:t>
        <a:bodyPr/>
        <a:lstStyle/>
        <a:p>
          <a:endParaRPr lang="ru-RU"/>
        </a:p>
      </dgm:t>
    </dgm:pt>
    <dgm:pt modelId="{82AE7487-67AB-4FEB-B542-AC39D1A2F1E0}">
      <dgm:prSet/>
      <dgm:spPr/>
      <dgm:t>
        <a:bodyPr/>
        <a:lstStyle/>
        <a:p>
          <a:r>
            <a:rPr lang="ru-RU" dirty="0" err="1" smtClean="0"/>
            <a:t>Госзадания</a:t>
          </a:r>
          <a:endParaRPr lang="ru-RU" dirty="0"/>
        </a:p>
      </dgm:t>
    </dgm:pt>
    <dgm:pt modelId="{D2D1D152-0B5E-407E-B70B-4FE920823D05}" type="parTrans" cxnId="{055697A3-6F5C-4893-9167-51FE815D7D61}">
      <dgm:prSet/>
      <dgm:spPr/>
      <dgm:t>
        <a:bodyPr/>
        <a:lstStyle/>
        <a:p>
          <a:endParaRPr lang="ru-RU"/>
        </a:p>
      </dgm:t>
    </dgm:pt>
    <dgm:pt modelId="{D2FD9F84-5ACA-4734-9DC4-4B86C44CD2F0}" type="sibTrans" cxnId="{055697A3-6F5C-4893-9167-51FE815D7D61}">
      <dgm:prSet/>
      <dgm:spPr/>
      <dgm:t>
        <a:bodyPr/>
        <a:lstStyle/>
        <a:p>
          <a:endParaRPr lang="ru-RU"/>
        </a:p>
      </dgm:t>
    </dgm:pt>
    <dgm:pt modelId="{293B4A89-7103-4F7A-998E-6C6B11EC7495}">
      <dgm:prSet/>
      <dgm:spPr/>
      <dgm:t>
        <a:bodyPr/>
        <a:lstStyle/>
        <a:p>
          <a:r>
            <a:rPr lang="ru-RU" dirty="0" smtClean="0"/>
            <a:t>ОБАСЫ</a:t>
          </a:r>
          <a:endParaRPr lang="ru-RU" dirty="0"/>
        </a:p>
      </dgm:t>
    </dgm:pt>
    <dgm:pt modelId="{04107D3C-E09F-4875-8F2D-CDE10B8B4AA3}" type="parTrans" cxnId="{98C9D74B-73D6-426A-9FCA-45F5752FC413}">
      <dgm:prSet/>
      <dgm:spPr/>
      <dgm:t>
        <a:bodyPr/>
        <a:lstStyle/>
        <a:p>
          <a:endParaRPr lang="ru-RU"/>
        </a:p>
      </dgm:t>
    </dgm:pt>
    <dgm:pt modelId="{1537A8B2-9E1C-4FDF-A3AC-BFB022EA96C2}" type="sibTrans" cxnId="{98C9D74B-73D6-426A-9FCA-45F5752FC413}">
      <dgm:prSet/>
      <dgm:spPr/>
      <dgm:t>
        <a:bodyPr/>
        <a:lstStyle/>
        <a:p>
          <a:endParaRPr lang="ru-RU"/>
        </a:p>
      </dgm:t>
    </dgm:pt>
    <dgm:pt modelId="{12D91F91-D350-4D87-8EF1-DFA44E5DE67C}">
      <dgm:prSet/>
      <dgm:spPr/>
      <dgm:t>
        <a:bodyPr/>
        <a:lstStyle/>
        <a:p>
          <a:r>
            <a:rPr lang="ru-RU" dirty="0" smtClean="0"/>
            <a:t>Сводная бюджетная роспись</a:t>
          </a:r>
          <a:endParaRPr lang="ru-RU" dirty="0"/>
        </a:p>
      </dgm:t>
    </dgm:pt>
    <dgm:pt modelId="{E4CF0D6B-C309-4E92-BB30-3AD1E48A4BEE}" type="parTrans" cxnId="{BC1C4A8C-E54A-4BE6-8D9F-E6D4FC49A380}">
      <dgm:prSet/>
      <dgm:spPr/>
      <dgm:t>
        <a:bodyPr/>
        <a:lstStyle/>
        <a:p>
          <a:endParaRPr lang="ru-RU"/>
        </a:p>
      </dgm:t>
    </dgm:pt>
    <dgm:pt modelId="{88D4E2B5-662F-4826-8D21-ADC9D76730EA}" type="sibTrans" cxnId="{BC1C4A8C-E54A-4BE6-8D9F-E6D4FC49A380}">
      <dgm:prSet/>
      <dgm:spPr/>
      <dgm:t>
        <a:bodyPr/>
        <a:lstStyle/>
        <a:p>
          <a:endParaRPr lang="ru-RU"/>
        </a:p>
      </dgm:t>
    </dgm:pt>
    <dgm:pt modelId="{5013E326-DFEA-4111-99EA-00B6895E9CEF}">
      <dgm:prSet/>
      <dgm:spPr/>
      <dgm:t>
        <a:bodyPr/>
        <a:lstStyle/>
        <a:p>
          <a:r>
            <a:rPr lang="ru-RU" dirty="0" smtClean="0"/>
            <a:t>Кассовый план</a:t>
          </a:r>
          <a:endParaRPr lang="ru-RU" dirty="0"/>
        </a:p>
      </dgm:t>
    </dgm:pt>
    <dgm:pt modelId="{9F5DB4D1-6DA0-4C2C-B1B1-4D87CC67E771}" type="parTrans" cxnId="{522FA1CD-CB41-47C3-90CD-B4266EDE7E9D}">
      <dgm:prSet/>
      <dgm:spPr/>
      <dgm:t>
        <a:bodyPr/>
        <a:lstStyle/>
        <a:p>
          <a:endParaRPr lang="ru-RU"/>
        </a:p>
      </dgm:t>
    </dgm:pt>
    <dgm:pt modelId="{E6EA519C-2892-4A7C-9D4A-B65F7D04861E}" type="sibTrans" cxnId="{522FA1CD-CB41-47C3-90CD-B4266EDE7E9D}">
      <dgm:prSet/>
      <dgm:spPr/>
      <dgm:t>
        <a:bodyPr/>
        <a:lstStyle/>
        <a:p>
          <a:endParaRPr lang="ru-RU"/>
        </a:p>
      </dgm:t>
    </dgm:pt>
    <dgm:pt modelId="{51FA3CCF-6E45-4AEE-B94D-E4BF09DB3A90}" type="pres">
      <dgm:prSet presAssocID="{752CA0FF-F665-4376-93F6-7007BAA5B4C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BEC6BB-C374-4B16-B837-DF115607076A}" type="pres">
      <dgm:prSet presAssocID="{7F2DB860-8151-4E8E-B674-A904D44DAF2C}" presName="ParentComposite" presStyleCnt="0"/>
      <dgm:spPr/>
    </dgm:pt>
    <dgm:pt modelId="{3AEFE3AA-3209-425B-B2DB-BD407BBF032E}" type="pres">
      <dgm:prSet presAssocID="{7F2DB860-8151-4E8E-B674-A904D44DAF2C}" presName="Chord" presStyleLbl="bgShp" presStyleIdx="0" presStyleCnt="3"/>
      <dgm:spPr/>
    </dgm:pt>
    <dgm:pt modelId="{FF08ED28-0AE4-4809-8461-B2EE58228966}" type="pres">
      <dgm:prSet presAssocID="{7F2DB860-8151-4E8E-B674-A904D44DAF2C}" presName="Pie" presStyleLbl="alignNode1" presStyleIdx="0" presStyleCnt="3"/>
      <dgm:spPr/>
    </dgm:pt>
    <dgm:pt modelId="{304CC279-BFE7-430E-A019-8D7668001D73}" type="pres">
      <dgm:prSet presAssocID="{7F2DB860-8151-4E8E-B674-A904D44DAF2C}" presName="Parent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DF607-991E-4575-9D58-F9C8FE1F75A8}" type="pres">
      <dgm:prSet presAssocID="{8BCFB061-D834-44C9-A88F-46CFC0DA5D15}" presName="negSibTrans" presStyleCnt="0"/>
      <dgm:spPr/>
    </dgm:pt>
    <dgm:pt modelId="{48BC3642-677E-4120-9979-F1E74B3EAFF3}" type="pres">
      <dgm:prSet presAssocID="{7F2DB860-8151-4E8E-B674-A904D44DAF2C}" presName="composite" presStyleCnt="0"/>
      <dgm:spPr/>
    </dgm:pt>
    <dgm:pt modelId="{B431D703-D9EB-49A7-82EE-F7C18356CCD4}" type="pres">
      <dgm:prSet presAssocID="{7F2DB860-8151-4E8E-B674-A904D44DAF2C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1F9CE-0D78-4948-BF90-FBE886237075}" type="pres">
      <dgm:prSet presAssocID="{22866FB4-B530-432B-945E-AF20A9D2EB74}" presName="sibTrans" presStyleCnt="0"/>
      <dgm:spPr/>
    </dgm:pt>
    <dgm:pt modelId="{4FF27102-AF42-423B-A6BA-F61FC0A87888}" type="pres">
      <dgm:prSet presAssocID="{ACE0B7AE-5E0F-4155-A75D-244ED03F7EE1}" presName="ParentComposite" presStyleCnt="0"/>
      <dgm:spPr/>
    </dgm:pt>
    <dgm:pt modelId="{82688A44-F98F-416E-AC4A-1674357AE300}" type="pres">
      <dgm:prSet presAssocID="{ACE0B7AE-5E0F-4155-A75D-244ED03F7EE1}" presName="Chord" presStyleLbl="bgShp" presStyleIdx="1" presStyleCnt="3"/>
      <dgm:spPr/>
    </dgm:pt>
    <dgm:pt modelId="{2BD8FC76-6750-4DB9-9FD3-232C9AFA14E4}" type="pres">
      <dgm:prSet presAssocID="{ACE0B7AE-5E0F-4155-A75D-244ED03F7EE1}" presName="Pie" presStyleLbl="alignNode1" presStyleIdx="1" presStyleCnt="3"/>
      <dgm:spPr/>
    </dgm:pt>
    <dgm:pt modelId="{00928D94-4243-4269-8B28-44F3848E9D75}" type="pres">
      <dgm:prSet presAssocID="{ACE0B7AE-5E0F-4155-A75D-244ED03F7EE1}" presName="Parent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3CEF6-F272-4136-9B59-7D82710F2115}" type="pres">
      <dgm:prSet presAssocID="{A5D71940-1EF5-4580-9F45-ECCC76CA8D90}" presName="ParentComposite" presStyleCnt="0"/>
      <dgm:spPr/>
    </dgm:pt>
    <dgm:pt modelId="{C12D2B52-F3DD-4CCA-8BC5-C1B6DDA0F5E5}" type="pres">
      <dgm:prSet presAssocID="{A5D71940-1EF5-4580-9F45-ECCC76CA8D90}" presName="Chord" presStyleLbl="bgShp" presStyleIdx="2" presStyleCnt="3"/>
      <dgm:spPr/>
    </dgm:pt>
    <dgm:pt modelId="{0A326B0B-CD27-41EE-86C8-2F88740856D3}" type="pres">
      <dgm:prSet presAssocID="{A5D71940-1EF5-4580-9F45-ECCC76CA8D90}" presName="Pie" presStyleLbl="alignNode1" presStyleIdx="2" presStyleCnt="3"/>
      <dgm:spPr/>
    </dgm:pt>
    <dgm:pt modelId="{1674EA3F-B1F6-411E-8CBD-D71D01CBCEEF}" type="pres">
      <dgm:prSet presAssocID="{A5D71940-1EF5-4580-9F45-ECCC76CA8D90}" presName="Parent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5BD62-3BC8-4107-A6EA-B0BD90F31DE3}" type="pres">
      <dgm:prSet presAssocID="{88D4E2B5-662F-4826-8D21-ADC9D76730EA}" presName="negSibTrans" presStyleCnt="0"/>
      <dgm:spPr/>
    </dgm:pt>
    <dgm:pt modelId="{5121BC93-C508-4DE2-B72D-33B3E2AC5F7F}" type="pres">
      <dgm:prSet presAssocID="{A5D71940-1EF5-4580-9F45-ECCC76CA8D90}" presName="composite" presStyleCnt="0"/>
      <dgm:spPr/>
    </dgm:pt>
    <dgm:pt modelId="{ED5E67F2-CAF8-4D28-B5FE-987D31168EF3}" type="pres">
      <dgm:prSet presAssocID="{A5D71940-1EF5-4580-9F45-ECCC76CA8D90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26A3CB-B4D6-48AD-B80A-0829F7EF8B86}" type="presOf" srcId="{4BF3F369-9818-4B1D-BF5A-5D5461D941D4}" destId="{B431D703-D9EB-49A7-82EE-F7C18356CCD4}" srcOrd="0" destOrd="7" presId="urn:microsoft.com/office/officeart/2009/3/layout/PieProcess"/>
    <dgm:cxn modelId="{1EF966A0-DC84-4EF0-A841-EE24C5A06CDF}" srcId="{752CA0FF-F665-4376-93F6-7007BAA5B4C8}" destId="{ACE0B7AE-5E0F-4155-A75D-244ED03F7EE1}" srcOrd="1" destOrd="0" parTransId="{E6A261D4-657C-46B2-9A5A-D1A1DC2AB7B7}" sibTransId="{48E6F8BB-9092-4601-9FCB-21E2184E1548}"/>
    <dgm:cxn modelId="{55E3D8E6-7B9D-4040-8317-40B5359D1358}" srcId="{7F2DB860-8151-4E8E-B674-A904D44DAF2C}" destId="{1CEB4A08-B3CD-4759-A2E7-A3B055A1C234}" srcOrd="2" destOrd="0" parTransId="{A12D691F-AFE9-43FE-8332-DA9931C45769}" sibTransId="{EA005F63-1AA0-43F2-A060-6258BDF763D8}"/>
    <dgm:cxn modelId="{8645A192-FD63-484A-A49B-1B7A795453AB}" srcId="{7F2DB860-8151-4E8E-B674-A904D44DAF2C}" destId="{C2F17DAD-B5AA-4FDC-AF36-4CE9C79AD9D2}" srcOrd="0" destOrd="0" parTransId="{164C5696-FFA5-4FED-A7EC-6336257DD5E2}" sibTransId="{8BCFB061-D834-44C9-A88F-46CFC0DA5D15}"/>
    <dgm:cxn modelId="{BC1C4A8C-E54A-4BE6-8D9F-E6D4FC49A380}" srcId="{A5D71940-1EF5-4580-9F45-ECCC76CA8D90}" destId="{12D91F91-D350-4D87-8EF1-DFA44E5DE67C}" srcOrd="0" destOrd="0" parTransId="{E4CF0D6B-C309-4E92-BB30-3AD1E48A4BEE}" sibTransId="{88D4E2B5-662F-4826-8D21-ADC9D76730EA}"/>
    <dgm:cxn modelId="{98C9D74B-73D6-426A-9FCA-45F5752FC413}" srcId="{7F2DB860-8151-4E8E-B674-A904D44DAF2C}" destId="{293B4A89-7103-4F7A-998E-6C6B11EC7495}" srcOrd="6" destOrd="0" parTransId="{04107D3C-E09F-4875-8F2D-CDE10B8B4AA3}" sibTransId="{1537A8B2-9E1C-4FDF-A3AC-BFB022EA96C2}"/>
    <dgm:cxn modelId="{FDE09670-431A-4FD0-A7F4-56E7C2BA94C0}" type="presOf" srcId="{293B4A89-7103-4F7A-998E-6C6B11EC7495}" destId="{B431D703-D9EB-49A7-82EE-F7C18356CCD4}" srcOrd="0" destOrd="6" presId="urn:microsoft.com/office/officeart/2009/3/layout/PieProcess"/>
    <dgm:cxn modelId="{6ADECC78-B7DE-4A2F-B8DC-D4553E0A6B21}" srcId="{752CA0FF-F665-4376-93F6-7007BAA5B4C8}" destId="{A5D71940-1EF5-4580-9F45-ECCC76CA8D90}" srcOrd="2" destOrd="0" parTransId="{AC66546E-E7BE-4A83-9A56-FA5480E94849}" sibTransId="{2A8AD23F-5A3D-4B0C-90AC-3EB3DFF03FD5}"/>
    <dgm:cxn modelId="{F1F1CCD1-8C16-42E4-A04A-DD7A1BE30602}" type="presOf" srcId="{C2F17DAD-B5AA-4FDC-AF36-4CE9C79AD9D2}" destId="{B431D703-D9EB-49A7-82EE-F7C18356CCD4}" srcOrd="0" destOrd="0" presId="urn:microsoft.com/office/officeart/2009/3/layout/PieProcess"/>
    <dgm:cxn modelId="{BC2CD164-8021-4391-ADF0-228EEA0C1CF5}" type="presOf" srcId="{1CEB4A08-B3CD-4759-A2E7-A3B055A1C234}" destId="{B431D703-D9EB-49A7-82EE-F7C18356CCD4}" srcOrd="0" destOrd="2" presId="urn:microsoft.com/office/officeart/2009/3/layout/PieProcess"/>
    <dgm:cxn modelId="{FC46A973-53BE-4537-A2D3-CB9B3DA283C1}" type="presOf" srcId="{4A8D3739-872D-4B5E-A766-CACDB3A85058}" destId="{B431D703-D9EB-49A7-82EE-F7C18356CCD4}" srcOrd="0" destOrd="3" presId="urn:microsoft.com/office/officeart/2009/3/layout/PieProcess"/>
    <dgm:cxn modelId="{E8D10FDB-A657-4385-AD2B-ADA5189E214A}" srcId="{752CA0FF-F665-4376-93F6-7007BAA5B4C8}" destId="{7F2DB860-8151-4E8E-B674-A904D44DAF2C}" srcOrd="0" destOrd="0" parTransId="{D661B717-5882-41E5-AEFA-CEAA19804532}" sibTransId="{22866FB4-B530-432B-945E-AF20A9D2EB74}"/>
    <dgm:cxn modelId="{C4D36CE4-68D5-4C69-B4E8-4464155EA338}" srcId="{7F2DB860-8151-4E8E-B674-A904D44DAF2C}" destId="{4A8D3739-872D-4B5E-A766-CACDB3A85058}" srcOrd="3" destOrd="0" parTransId="{5FDF50D4-EAEE-4DD6-958D-EA22F555898D}" sibTransId="{D3961BFD-EA96-4815-95D9-C625DC06BC43}"/>
    <dgm:cxn modelId="{98080F5D-F78F-4C8F-AEBE-680D80C03F77}" srcId="{7F2DB860-8151-4E8E-B674-A904D44DAF2C}" destId="{2F877AC4-00C7-4ACB-B2C4-1F3D40D9248E}" srcOrd="1" destOrd="0" parTransId="{8DCCE4D8-D3EA-4BC4-B332-9B00D6B1A171}" sibTransId="{33C93EB7-3BAE-4D18-8D04-B1551F0A92DF}"/>
    <dgm:cxn modelId="{EDE7C083-E617-45A1-BED3-60A4B24E9FD0}" type="presOf" srcId="{B1F866C9-B2CE-482A-83E9-94AB9AFB0CB8}" destId="{B431D703-D9EB-49A7-82EE-F7C18356CCD4}" srcOrd="0" destOrd="4" presId="urn:microsoft.com/office/officeart/2009/3/layout/PieProcess"/>
    <dgm:cxn modelId="{055697A3-6F5C-4893-9167-51FE815D7D61}" srcId="{7F2DB860-8151-4E8E-B674-A904D44DAF2C}" destId="{82AE7487-67AB-4FEB-B542-AC39D1A2F1E0}" srcOrd="5" destOrd="0" parTransId="{D2D1D152-0B5E-407E-B70B-4FE920823D05}" sibTransId="{D2FD9F84-5ACA-4734-9DC4-4B86C44CD2F0}"/>
    <dgm:cxn modelId="{29A4992C-15EE-4E98-875A-940749685214}" srcId="{7F2DB860-8151-4E8E-B674-A904D44DAF2C}" destId="{B1F866C9-B2CE-482A-83E9-94AB9AFB0CB8}" srcOrd="4" destOrd="0" parTransId="{7899F4A9-C29A-48CA-A12B-507B684D45C9}" sibTransId="{DC6243F0-7E56-45A4-B291-F8E2E2971877}"/>
    <dgm:cxn modelId="{1380C490-3186-4461-956A-AE0A3E697DD4}" type="presOf" srcId="{A5D71940-1EF5-4580-9F45-ECCC76CA8D90}" destId="{1674EA3F-B1F6-411E-8CBD-D71D01CBCEEF}" srcOrd="0" destOrd="0" presId="urn:microsoft.com/office/officeart/2009/3/layout/PieProcess"/>
    <dgm:cxn modelId="{FFD9F10B-48F4-4532-B185-C511EB61E5CE}" type="presOf" srcId="{7F2DB860-8151-4E8E-B674-A904D44DAF2C}" destId="{304CC279-BFE7-430E-A019-8D7668001D73}" srcOrd="0" destOrd="0" presId="urn:microsoft.com/office/officeart/2009/3/layout/PieProcess"/>
    <dgm:cxn modelId="{D645316C-9D94-4F66-B2D2-CE2AF3D0F06E}" srcId="{7F2DB860-8151-4E8E-B674-A904D44DAF2C}" destId="{4BF3F369-9818-4B1D-BF5A-5D5461D941D4}" srcOrd="7" destOrd="0" parTransId="{0F0CB24A-714B-4233-92F4-D4864D9CE8C1}" sibTransId="{1CDBEF6F-D9C3-489D-8A4E-B1A0C3D1AC6B}"/>
    <dgm:cxn modelId="{522FA1CD-CB41-47C3-90CD-B4266EDE7E9D}" srcId="{A5D71940-1EF5-4580-9F45-ECCC76CA8D90}" destId="{5013E326-DFEA-4111-99EA-00B6895E9CEF}" srcOrd="1" destOrd="0" parTransId="{9F5DB4D1-6DA0-4C2C-B1B1-4D87CC67E771}" sibTransId="{E6EA519C-2892-4A7C-9D4A-B65F7D04861E}"/>
    <dgm:cxn modelId="{EF291533-51B0-4C6F-880F-709D85F6507F}" type="presOf" srcId="{5013E326-DFEA-4111-99EA-00B6895E9CEF}" destId="{ED5E67F2-CAF8-4D28-B5FE-987D31168EF3}" srcOrd="0" destOrd="1" presId="urn:microsoft.com/office/officeart/2009/3/layout/PieProcess"/>
    <dgm:cxn modelId="{AAC289C4-230D-486D-A3D0-D8C30CD7A0D2}" type="presOf" srcId="{82AE7487-67AB-4FEB-B542-AC39D1A2F1E0}" destId="{B431D703-D9EB-49A7-82EE-F7C18356CCD4}" srcOrd="0" destOrd="5" presId="urn:microsoft.com/office/officeart/2009/3/layout/PieProcess"/>
    <dgm:cxn modelId="{0AA4E1F3-E59B-4245-95A3-BDE482E2F302}" type="presOf" srcId="{ACE0B7AE-5E0F-4155-A75D-244ED03F7EE1}" destId="{00928D94-4243-4269-8B28-44F3848E9D75}" srcOrd="0" destOrd="0" presId="urn:microsoft.com/office/officeart/2009/3/layout/PieProcess"/>
    <dgm:cxn modelId="{FEBC42E9-5824-4702-BA38-375E6569DA06}" type="presOf" srcId="{2F877AC4-00C7-4ACB-B2C4-1F3D40D9248E}" destId="{B431D703-D9EB-49A7-82EE-F7C18356CCD4}" srcOrd="0" destOrd="1" presId="urn:microsoft.com/office/officeart/2009/3/layout/PieProcess"/>
    <dgm:cxn modelId="{C3573022-CD93-4740-B38B-B53D39635FCF}" type="presOf" srcId="{12D91F91-D350-4D87-8EF1-DFA44E5DE67C}" destId="{ED5E67F2-CAF8-4D28-B5FE-987D31168EF3}" srcOrd="0" destOrd="0" presId="urn:microsoft.com/office/officeart/2009/3/layout/PieProcess"/>
    <dgm:cxn modelId="{B094167C-C3CF-4DC2-B1BC-7645AA4A2E33}" type="presOf" srcId="{752CA0FF-F665-4376-93F6-7007BAA5B4C8}" destId="{51FA3CCF-6E45-4AEE-B94D-E4BF09DB3A90}" srcOrd="0" destOrd="0" presId="urn:microsoft.com/office/officeart/2009/3/layout/PieProcess"/>
    <dgm:cxn modelId="{FECF3331-E3BE-462A-84BE-899A3366615C}" type="presParOf" srcId="{51FA3CCF-6E45-4AEE-B94D-E4BF09DB3A90}" destId="{4BBEC6BB-C374-4B16-B837-DF115607076A}" srcOrd="0" destOrd="0" presId="urn:microsoft.com/office/officeart/2009/3/layout/PieProcess"/>
    <dgm:cxn modelId="{ACCDFFA8-6F5D-4ABF-AB86-DD7DB22B4A2E}" type="presParOf" srcId="{4BBEC6BB-C374-4B16-B837-DF115607076A}" destId="{3AEFE3AA-3209-425B-B2DB-BD407BBF032E}" srcOrd="0" destOrd="0" presId="urn:microsoft.com/office/officeart/2009/3/layout/PieProcess"/>
    <dgm:cxn modelId="{F3B70009-993C-4F2E-AF1A-A68F2F8B1225}" type="presParOf" srcId="{4BBEC6BB-C374-4B16-B837-DF115607076A}" destId="{FF08ED28-0AE4-4809-8461-B2EE58228966}" srcOrd="1" destOrd="0" presId="urn:microsoft.com/office/officeart/2009/3/layout/PieProcess"/>
    <dgm:cxn modelId="{C658F66F-DB39-4CE3-9016-59CEF16D004D}" type="presParOf" srcId="{4BBEC6BB-C374-4B16-B837-DF115607076A}" destId="{304CC279-BFE7-430E-A019-8D7668001D73}" srcOrd="2" destOrd="0" presId="urn:microsoft.com/office/officeart/2009/3/layout/PieProcess"/>
    <dgm:cxn modelId="{02587552-6DD8-4CE4-9B17-D9624B787C23}" type="presParOf" srcId="{51FA3CCF-6E45-4AEE-B94D-E4BF09DB3A90}" destId="{117DF607-991E-4575-9D58-F9C8FE1F75A8}" srcOrd="1" destOrd="0" presId="urn:microsoft.com/office/officeart/2009/3/layout/PieProcess"/>
    <dgm:cxn modelId="{B6539C79-2753-4401-8F86-8F89FD45EE74}" type="presParOf" srcId="{51FA3CCF-6E45-4AEE-B94D-E4BF09DB3A90}" destId="{48BC3642-677E-4120-9979-F1E74B3EAFF3}" srcOrd="2" destOrd="0" presId="urn:microsoft.com/office/officeart/2009/3/layout/PieProcess"/>
    <dgm:cxn modelId="{63AA25EB-ED54-43C2-B3B2-7493AA95F131}" type="presParOf" srcId="{48BC3642-677E-4120-9979-F1E74B3EAFF3}" destId="{B431D703-D9EB-49A7-82EE-F7C18356CCD4}" srcOrd="0" destOrd="0" presId="urn:microsoft.com/office/officeart/2009/3/layout/PieProcess"/>
    <dgm:cxn modelId="{BF9582DD-CC38-42E2-A017-7D97D17B0B1E}" type="presParOf" srcId="{51FA3CCF-6E45-4AEE-B94D-E4BF09DB3A90}" destId="{1431F9CE-0D78-4948-BF90-FBE886237075}" srcOrd="3" destOrd="0" presId="urn:microsoft.com/office/officeart/2009/3/layout/PieProcess"/>
    <dgm:cxn modelId="{49D3788E-0B67-4416-8B24-B72680F1BC3C}" type="presParOf" srcId="{51FA3CCF-6E45-4AEE-B94D-E4BF09DB3A90}" destId="{4FF27102-AF42-423B-A6BA-F61FC0A87888}" srcOrd="4" destOrd="0" presId="urn:microsoft.com/office/officeart/2009/3/layout/PieProcess"/>
    <dgm:cxn modelId="{6E7E41E2-9E58-4770-9624-EE3B62A9E119}" type="presParOf" srcId="{4FF27102-AF42-423B-A6BA-F61FC0A87888}" destId="{82688A44-F98F-416E-AC4A-1674357AE300}" srcOrd="0" destOrd="0" presId="urn:microsoft.com/office/officeart/2009/3/layout/PieProcess"/>
    <dgm:cxn modelId="{4C081828-0509-4BB4-B1A0-39B1ED73C548}" type="presParOf" srcId="{4FF27102-AF42-423B-A6BA-F61FC0A87888}" destId="{2BD8FC76-6750-4DB9-9FD3-232C9AFA14E4}" srcOrd="1" destOrd="0" presId="urn:microsoft.com/office/officeart/2009/3/layout/PieProcess"/>
    <dgm:cxn modelId="{8ABDBA4D-44F1-4286-ACD7-4DCCE1DE0562}" type="presParOf" srcId="{4FF27102-AF42-423B-A6BA-F61FC0A87888}" destId="{00928D94-4243-4269-8B28-44F3848E9D75}" srcOrd="2" destOrd="0" presId="urn:microsoft.com/office/officeart/2009/3/layout/PieProcess"/>
    <dgm:cxn modelId="{CF8CBDEF-08A0-42AB-AFA2-15A24FE9EF15}" type="presParOf" srcId="{51FA3CCF-6E45-4AEE-B94D-E4BF09DB3A90}" destId="{B683CEF6-F272-4136-9B59-7D82710F2115}" srcOrd="5" destOrd="0" presId="urn:microsoft.com/office/officeart/2009/3/layout/PieProcess"/>
    <dgm:cxn modelId="{DB700A3D-ADE0-4565-9983-84E1462EC95B}" type="presParOf" srcId="{B683CEF6-F272-4136-9B59-7D82710F2115}" destId="{C12D2B52-F3DD-4CCA-8BC5-C1B6DDA0F5E5}" srcOrd="0" destOrd="0" presId="urn:microsoft.com/office/officeart/2009/3/layout/PieProcess"/>
    <dgm:cxn modelId="{E90AD258-E83D-4FC4-89FE-CDD1168B57FD}" type="presParOf" srcId="{B683CEF6-F272-4136-9B59-7D82710F2115}" destId="{0A326B0B-CD27-41EE-86C8-2F88740856D3}" srcOrd="1" destOrd="0" presId="urn:microsoft.com/office/officeart/2009/3/layout/PieProcess"/>
    <dgm:cxn modelId="{602AE45C-29EF-43B9-8B0D-DFC0D3282C88}" type="presParOf" srcId="{B683CEF6-F272-4136-9B59-7D82710F2115}" destId="{1674EA3F-B1F6-411E-8CBD-D71D01CBCEEF}" srcOrd="2" destOrd="0" presId="urn:microsoft.com/office/officeart/2009/3/layout/PieProcess"/>
    <dgm:cxn modelId="{8920D93B-CCB3-40DD-A6EE-7ABA5567B1E4}" type="presParOf" srcId="{51FA3CCF-6E45-4AEE-B94D-E4BF09DB3A90}" destId="{5A25BD62-3BC8-4107-A6EA-B0BD90F31DE3}" srcOrd="6" destOrd="0" presId="urn:microsoft.com/office/officeart/2009/3/layout/PieProcess"/>
    <dgm:cxn modelId="{700F1A82-404E-4833-9D4A-307BCA63DF6F}" type="presParOf" srcId="{51FA3CCF-6E45-4AEE-B94D-E4BF09DB3A90}" destId="{5121BC93-C508-4DE2-B72D-33B3E2AC5F7F}" srcOrd="7" destOrd="0" presId="urn:microsoft.com/office/officeart/2009/3/layout/PieProcess"/>
    <dgm:cxn modelId="{9C30E67B-2A8B-40EF-B53B-F7F51277C5EA}" type="presParOf" srcId="{5121BC93-C508-4DE2-B72D-33B3E2AC5F7F}" destId="{ED5E67F2-CAF8-4D28-B5FE-987D31168EF3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8B6C4-DEF4-43FD-A912-6D4ABAC6A73F}">
      <dsp:nvSpPr>
        <dsp:cNvPr id="0" name=""/>
        <dsp:cNvSpPr/>
      </dsp:nvSpPr>
      <dsp:spPr>
        <a:xfrm>
          <a:off x="4214" y="0"/>
          <a:ext cx="4053817" cy="214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Российская Федерация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 субъекты РФ</a:t>
          </a:r>
          <a:endParaRPr lang="ru-RU" sz="1800" b="1" kern="1200" dirty="0"/>
        </a:p>
      </dsp:txBody>
      <dsp:txXfrm>
        <a:off x="4214" y="0"/>
        <a:ext cx="4053817" cy="643890"/>
      </dsp:txXfrm>
    </dsp:sp>
    <dsp:sp modelId="{79D4D815-754B-4C53-913A-CC5BAF981708}">
      <dsp:nvSpPr>
        <dsp:cNvPr id="0" name=""/>
        <dsp:cNvSpPr/>
      </dsp:nvSpPr>
      <dsp:spPr>
        <a:xfrm>
          <a:off x="409595" y="643890"/>
          <a:ext cx="3243054" cy="139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Разрабатывается каждые 6 лет на 12 и более лет на основе долгосрочного ПСЭР</a:t>
          </a:r>
          <a:endParaRPr lang="ru-RU" sz="1800" kern="1200" dirty="0"/>
        </a:p>
      </dsp:txBody>
      <dsp:txXfrm>
        <a:off x="450456" y="684751"/>
        <a:ext cx="3161332" cy="1313373"/>
      </dsp:txXfrm>
    </dsp:sp>
    <dsp:sp modelId="{06031C72-68C6-47CC-B32D-ED40EAF5AC3E}">
      <dsp:nvSpPr>
        <dsp:cNvPr id="0" name=""/>
        <dsp:cNvSpPr/>
      </dsp:nvSpPr>
      <dsp:spPr>
        <a:xfrm>
          <a:off x="4362068" y="0"/>
          <a:ext cx="4053817" cy="214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Муниципалитет</a:t>
          </a:r>
          <a:endParaRPr lang="ru-RU" sz="1800" kern="1200" dirty="0"/>
        </a:p>
      </dsp:txBody>
      <dsp:txXfrm>
        <a:off x="4362068" y="0"/>
        <a:ext cx="4053817" cy="643890"/>
      </dsp:txXfrm>
    </dsp:sp>
    <dsp:sp modelId="{FB0302F7-59F2-4B2F-92C1-43DE5CB1F571}">
      <dsp:nvSpPr>
        <dsp:cNvPr id="0" name=""/>
        <dsp:cNvSpPr/>
      </dsp:nvSpPr>
      <dsp:spPr>
        <a:xfrm>
          <a:off x="4767449" y="643890"/>
          <a:ext cx="3243054" cy="139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Если представительный орган решит</a:t>
          </a:r>
          <a:r>
            <a:rPr lang="ru-RU" sz="1800" kern="1200" dirty="0" smtClean="0"/>
            <a:t>, разрабатывается каждые 3 года на 6 и более лет на основе долгосрочного ПСЭР</a:t>
          </a:r>
          <a:endParaRPr lang="ru-RU" sz="1800" kern="1200" dirty="0"/>
        </a:p>
      </dsp:txBody>
      <dsp:txXfrm>
        <a:off x="4808310" y="684751"/>
        <a:ext cx="3161332" cy="13133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B594D-DCB1-4828-938A-B05D261D7B7D}">
      <dsp:nvSpPr>
        <dsp:cNvPr id="0" name=""/>
        <dsp:cNvSpPr/>
      </dsp:nvSpPr>
      <dsp:spPr>
        <a:xfrm rot="16200000">
          <a:off x="-995640" y="1659375"/>
          <a:ext cx="2490154" cy="39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941" bIns="0" numCol="1" spcCol="1270" anchor="t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бюджет</a:t>
          </a:r>
          <a:endParaRPr lang="ru-RU" sz="2000" b="1" kern="1200" dirty="0"/>
        </a:p>
      </dsp:txBody>
      <dsp:txXfrm>
        <a:off x="-995640" y="1659375"/>
        <a:ext cx="2490154" cy="394515"/>
      </dsp:txXfrm>
    </dsp:sp>
    <dsp:sp modelId="{6A834454-048E-43C0-A12D-84D85080F661}">
      <dsp:nvSpPr>
        <dsp:cNvPr id="0" name=""/>
        <dsp:cNvSpPr/>
      </dsp:nvSpPr>
      <dsp:spPr>
        <a:xfrm>
          <a:off x="446694" y="611555"/>
          <a:ext cx="1965104" cy="24901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347941" rIns="9956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Уплата налогов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Оплата оказанных государственных или муниципальных услуг</a:t>
          </a:r>
          <a:endParaRPr lang="ru-RU" sz="1400" kern="1200" dirty="0"/>
        </a:p>
      </dsp:txBody>
      <dsp:txXfrm>
        <a:off x="446694" y="611555"/>
        <a:ext cx="1965104" cy="2490154"/>
      </dsp:txXfrm>
    </dsp:sp>
    <dsp:sp modelId="{4C08B7DA-EFBD-4A97-836C-55EA351FC828}">
      <dsp:nvSpPr>
        <dsp:cNvPr id="0" name=""/>
        <dsp:cNvSpPr/>
      </dsp:nvSpPr>
      <dsp:spPr>
        <a:xfrm>
          <a:off x="52179" y="90795"/>
          <a:ext cx="789030" cy="789030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4A1E2F-EE5A-4B03-BE65-7C6E855BA6C5}">
      <dsp:nvSpPr>
        <dsp:cNvPr id="0" name=""/>
        <dsp:cNvSpPr/>
      </dsp:nvSpPr>
      <dsp:spPr>
        <a:xfrm rot="16200000">
          <a:off x="1887170" y="1659375"/>
          <a:ext cx="2490154" cy="39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941" bIns="0" numCol="1" spcCol="1270" anchor="t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Между бюджетами</a:t>
          </a:r>
          <a:endParaRPr lang="ru-RU" sz="1800" b="1" kern="1200" dirty="0"/>
        </a:p>
      </dsp:txBody>
      <dsp:txXfrm>
        <a:off x="1887170" y="1659375"/>
        <a:ext cx="2490154" cy="394515"/>
      </dsp:txXfrm>
    </dsp:sp>
    <dsp:sp modelId="{36B01B08-E1D1-4359-B25A-E06F27E29255}">
      <dsp:nvSpPr>
        <dsp:cNvPr id="0" name=""/>
        <dsp:cNvSpPr/>
      </dsp:nvSpPr>
      <dsp:spPr>
        <a:xfrm>
          <a:off x="3329505" y="611555"/>
          <a:ext cx="1965104" cy="2490154"/>
        </a:xfrm>
        <a:prstGeom prst="rect">
          <a:avLst/>
        </a:prstGeom>
        <a:gradFill rotWithShape="0">
          <a:gsLst>
            <a:gs pos="0">
              <a:schemeClr val="accent4">
                <a:hueOff val="70833"/>
                <a:satOff val="-11829"/>
                <a:lumOff val="-4020"/>
                <a:alphaOff val="0"/>
                <a:tint val="1000"/>
                <a:satMod val="255000"/>
              </a:schemeClr>
            </a:gs>
            <a:gs pos="55000">
              <a:schemeClr val="accent4">
                <a:hueOff val="70833"/>
                <a:satOff val="-11829"/>
                <a:lumOff val="-4020"/>
                <a:alphaOff val="0"/>
                <a:tint val="12000"/>
                <a:satMod val="255000"/>
              </a:schemeClr>
            </a:gs>
            <a:gs pos="100000">
              <a:schemeClr val="accent4">
                <a:hueOff val="70833"/>
                <a:satOff val="-11829"/>
                <a:lumOff val="-402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347941" rIns="9956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Распределение доходов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Расчеты, осуществляемые между участниками бюджетного процесса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Межбюджетные трансферты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Бюджетные кредиты</a:t>
          </a:r>
          <a:endParaRPr lang="ru-RU" sz="1400" kern="1200" dirty="0"/>
        </a:p>
      </dsp:txBody>
      <dsp:txXfrm>
        <a:off x="3329505" y="611555"/>
        <a:ext cx="1965104" cy="2490154"/>
      </dsp:txXfrm>
    </dsp:sp>
    <dsp:sp modelId="{708E0023-E1FD-4614-AE5F-6ACEA2152FBE}">
      <dsp:nvSpPr>
        <dsp:cNvPr id="0" name=""/>
        <dsp:cNvSpPr/>
      </dsp:nvSpPr>
      <dsp:spPr>
        <a:xfrm>
          <a:off x="2934989" y="90795"/>
          <a:ext cx="789030" cy="789030"/>
        </a:xfrm>
        <a:prstGeom prst="rect">
          <a:avLst/>
        </a:prstGeom>
        <a:solidFill>
          <a:schemeClr val="accent4">
            <a:tint val="50000"/>
            <a:hueOff val="162613"/>
            <a:satOff val="-13381"/>
            <a:lumOff val="-182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7CBFD5-0700-44E7-B13D-B4CC96FE9B8A}">
      <dsp:nvSpPr>
        <dsp:cNvPr id="0" name=""/>
        <dsp:cNvSpPr/>
      </dsp:nvSpPr>
      <dsp:spPr>
        <a:xfrm rot="16200000">
          <a:off x="4769980" y="1659375"/>
          <a:ext cx="2490154" cy="39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941" bIns="0" numCol="1" spcCol="1270" anchor="t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Платежи из бюджета</a:t>
          </a:r>
          <a:endParaRPr lang="ru-RU" sz="1600" b="1" kern="1200" dirty="0"/>
        </a:p>
      </dsp:txBody>
      <dsp:txXfrm>
        <a:off x="4769980" y="1659375"/>
        <a:ext cx="2490154" cy="394515"/>
      </dsp:txXfrm>
    </dsp:sp>
    <dsp:sp modelId="{E21E5D8F-34CE-4AB8-88AC-07AA77BC002A}">
      <dsp:nvSpPr>
        <dsp:cNvPr id="0" name=""/>
        <dsp:cNvSpPr/>
      </dsp:nvSpPr>
      <dsp:spPr>
        <a:xfrm>
          <a:off x="6212315" y="611555"/>
          <a:ext cx="1965104" cy="2490154"/>
        </a:xfrm>
        <a:prstGeom prst="rect">
          <a:avLst/>
        </a:prstGeom>
        <a:gradFill rotWithShape="0">
          <a:gsLst>
            <a:gs pos="0">
              <a:schemeClr val="accent4">
                <a:hueOff val="141666"/>
                <a:satOff val="-23659"/>
                <a:lumOff val="-8039"/>
                <a:alphaOff val="0"/>
                <a:tint val="1000"/>
                <a:satMod val="255000"/>
              </a:schemeClr>
            </a:gs>
            <a:gs pos="55000">
              <a:schemeClr val="accent4">
                <a:hueOff val="141666"/>
                <a:satOff val="-23659"/>
                <a:lumOff val="-8039"/>
                <a:alphaOff val="0"/>
                <a:tint val="12000"/>
                <a:satMod val="255000"/>
              </a:schemeClr>
            </a:gs>
            <a:gs pos="100000">
              <a:schemeClr val="accent4">
                <a:hueOff val="141666"/>
                <a:satOff val="-23659"/>
                <a:lumOff val="-803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347941" rIns="9956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Платежи населению (зарплата, соцпособия)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 организациям (оплата контрактов, субсидии)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Размещение средств на депозитах</a:t>
          </a:r>
          <a:endParaRPr lang="ru-RU" sz="1400" kern="1200" dirty="0"/>
        </a:p>
      </dsp:txBody>
      <dsp:txXfrm>
        <a:off x="6212315" y="611555"/>
        <a:ext cx="1965104" cy="2490154"/>
      </dsp:txXfrm>
    </dsp:sp>
    <dsp:sp modelId="{3CDE1BEC-9D8D-4F7F-973D-4184458CB375}">
      <dsp:nvSpPr>
        <dsp:cNvPr id="0" name=""/>
        <dsp:cNvSpPr/>
      </dsp:nvSpPr>
      <dsp:spPr>
        <a:xfrm>
          <a:off x="5817800" y="90795"/>
          <a:ext cx="789030" cy="789030"/>
        </a:xfrm>
        <a:prstGeom prst="rect">
          <a:avLst/>
        </a:prstGeom>
        <a:solidFill>
          <a:schemeClr val="accent4">
            <a:tint val="50000"/>
            <a:hueOff val="325227"/>
            <a:satOff val="-26762"/>
            <a:lumOff val="-364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CE670-2E3E-4B9A-9EB7-1928B2E33383}">
      <dsp:nvSpPr>
        <dsp:cNvPr id="0" name=""/>
        <dsp:cNvSpPr/>
      </dsp:nvSpPr>
      <dsp:spPr>
        <a:xfrm>
          <a:off x="0" y="431199"/>
          <a:ext cx="8712200" cy="246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164" tIns="583184" rIns="676164" bIns="128016" numCol="1" spcCol="127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перейти от понятия "кассовое" к понятию </a:t>
          </a:r>
          <a:r>
            <a:rPr lang="ru-RU" sz="1800" b="1" kern="1200" dirty="0" smtClean="0"/>
            <a:t>"казначейское" обслуживание</a:t>
          </a:r>
          <a:r>
            <a:rPr lang="ru-RU" sz="1800" b="0" kern="1200" dirty="0" smtClean="0"/>
            <a:t> </a:t>
          </a:r>
          <a:endParaRPr lang="ru-RU" sz="1800" b="1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систематизировать нормы о казначейском обслуживании бюджетов (например, в вопросе исполнения бюджетов государственных внебюджетных фондов)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переход на единый банковский счет (банковские счета) в подразделениях Банка России</a:t>
          </a:r>
          <a:endParaRPr lang="ru-RU" sz="1800" kern="1200" dirty="0"/>
        </a:p>
      </dsp:txBody>
      <dsp:txXfrm>
        <a:off x="0" y="431199"/>
        <a:ext cx="8712200" cy="2469600"/>
      </dsp:txXfrm>
    </dsp:sp>
    <dsp:sp modelId="{83FED1D0-F436-4E8A-B151-0857CA17C4BA}">
      <dsp:nvSpPr>
        <dsp:cNvPr id="0" name=""/>
        <dsp:cNvSpPr/>
      </dsp:nvSpPr>
      <dsp:spPr>
        <a:xfrm>
          <a:off x="435610" y="17919"/>
          <a:ext cx="609854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10" tIns="0" rIns="230510" bIns="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Правовое регулирование кассового/казначейского  обслуживания</a:t>
          </a:r>
          <a:endParaRPr lang="ru-RU" sz="1800" kern="1200"/>
        </a:p>
      </dsp:txBody>
      <dsp:txXfrm>
        <a:off x="475959" y="58268"/>
        <a:ext cx="6017842" cy="745862"/>
      </dsp:txXfrm>
    </dsp:sp>
    <dsp:sp modelId="{8DDF2522-B157-4011-8BFB-EFF281AD26F0}">
      <dsp:nvSpPr>
        <dsp:cNvPr id="0" name=""/>
        <dsp:cNvSpPr/>
      </dsp:nvSpPr>
      <dsp:spPr>
        <a:xfrm>
          <a:off x="0" y="3465279"/>
          <a:ext cx="8712200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164" tIns="583184" rIns="676164" bIns="128016" numCol="1" spcCol="127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развитие </a:t>
          </a:r>
          <a:r>
            <a:rPr lang="ru-RU" sz="1800" b="1" kern="1200" dirty="0" smtClean="0"/>
            <a:t>прогнозирования</a:t>
          </a:r>
          <a:r>
            <a:rPr lang="ru-RU" sz="1800" kern="1200" dirty="0" smtClean="0"/>
            <a:t> движения денежных средств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управление операциями со средствами и остатками средств на едином казначейском счете 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расширение инструментов </a:t>
          </a:r>
          <a:r>
            <a:rPr lang="ru-RU" sz="1800" kern="1200" dirty="0" smtClean="0"/>
            <a:t>привлечения денежных средств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распределение доходов</a:t>
          </a:r>
          <a:r>
            <a:rPr lang="ru-RU" sz="1800" kern="1200" dirty="0" smtClean="0"/>
            <a:t>, полученных от управления</a:t>
          </a:r>
          <a:endParaRPr lang="ru-RU" sz="1800" kern="1200" dirty="0"/>
        </a:p>
      </dsp:txBody>
      <dsp:txXfrm>
        <a:off x="0" y="3465279"/>
        <a:ext cx="8712200" cy="2028600"/>
      </dsp:txXfrm>
    </dsp:sp>
    <dsp:sp modelId="{01B82A8C-D819-4A22-8954-E1A19F75B122}">
      <dsp:nvSpPr>
        <dsp:cNvPr id="0" name=""/>
        <dsp:cNvSpPr/>
      </dsp:nvSpPr>
      <dsp:spPr>
        <a:xfrm>
          <a:off x="435610" y="3052000"/>
          <a:ext cx="6098540" cy="826560"/>
        </a:xfrm>
        <a:prstGeom prst="roundRect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0510" tIns="0" rIns="230510" bIns="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норм про управление средствами на едином счете</a:t>
          </a:r>
          <a:endParaRPr lang="ru-RU" sz="1800" kern="1200" dirty="0"/>
        </a:p>
      </dsp:txBody>
      <dsp:txXfrm>
        <a:off x="475959" y="3092349"/>
        <a:ext cx="601784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9C82B-DC95-4C8C-8A8F-EDDDE5C90938}">
      <dsp:nvSpPr>
        <dsp:cNvPr id="0" name=""/>
        <dsp:cNvSpPr/>
      </dsp:nvSpPr>
      <dsp:spPr>
        <a:xfrm>
          <a:off x="0" y="327130"/>
          <a:ext cx="8369299" cy="632658"/>
        </a:xfrm>
        <a:prstGeom prst="roundRect">
          <a:avLst/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Бюджетный прогноз на долгосрочный период – это документ, содержащий:</a:t>
          </a:r>
          <a:endParaRPr lang="ru-RU" sz="2000" kern="1200" dirty="0"/>
        </a:p>
      </dsp:txBody>
      <dsp:txXfrm>
        <a:off x="30884" y="358014"/>
        <a:ext cx="8307531" cy="570890"/>
      </dsp:txXfrm>
    </dsp:sp>
    <dsp:sp modelId="{F69F9ED3-B06C-4B2E-9B3E-5624A3BCD76C}">
      <dsp:nvSpPr>
        <dsp:cNvPr id="0" name=""/>
        <dsp:cNvSpPr/>
      </dsp:nvSpPr>
      <dsp:spPr>
        <a:xfrm>
          <a:off x="0" y="959788"/>
          <a:ext cx="8369299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72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прогноз основных характеристик </a:t>
          </a:r>
          <a:r>
            <a:rPr lang="ru-RU" sz="1800" kern="1200" dirty="0" smtClean="0">
              <a:solidFill>
                <a:schemeClr val="tx1"/>
              </a:solidFill>
            </a:rPr>
            <a:t>бюджета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показатели финансового обеспечения государственных (муниципальных) программ на период их действия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иные показатели, характеризующие бюджет</a:t>
          </a:r>
          <a:endParaRPr lang="ru-RU" sz="1800" kern="1200" dirty="0"/>
        </a:p>
      </dsp:txBody>
      <dsp:txXfrm>
        <a:off x="0" y="959788"/>
        <a:ext cx="8369299" cy="1126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A7566-18B7-43C1-BC19-164697101B78}">
      <dsp:nvSpPr>
        <dsp:cNvPr id="0" name=""/>
        <dsp:cNvSpPr/>
      </dsp:nvSpPr>
      <dsp:spPr>
        <a:xfrm>
          <a:off x="0" y="262108"/>
          <a:ext cx="4797082" cy="479708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EBFE50-DFE2-490B-BB0B-A386462BD349}">
      <dsp:nvSpPr>
        <dsp:cNvPr id="0" name=""/>
        <dsp:cNvSpPr/>
      </dsp:nvSpPr>
      <dsp:spPr>
        <a:xfrm>
          <a:off x="2398541" y="262108"/>
          <a:ext cx="5596596" cy="47970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повышения эффективности управления общественными (государственными и муниципальными) финансами на период до 2018 года (распоряжение Правительства РФ от 30.12.2013 № 2593-р)</a:t>
          </a:r>
          <a:endParaRPr lang="ru-RU" sz="1800" kern="1200" dirty="0"/>
        </a:p>
      </dsp:txBody>
      <dsp:txXfrm>
        <a:off x="2398541" y="262108"/>
        <a:ext cx="5596596" cy="1439127"/>
      </dsp:txXfrm>
    </dsp:sp>
    <dsp:sp modelId="{5D97DACC-B6EA-4E18-9CDF-DE83B588A656}">
      <dsp:nvSpPr>
        <dsp:cNvPr id="0" name=""/>
        <dsp:cNvSpPr/>
      </dsp:nvSpPr>
      <dsp:spPr>
        <a:xfrm>
          <a:off x="839491" y="1701236"/>
          <a:ext cx="3118100" cy="31181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375995"/>
                <a:satOff val="1250"/>
                <a:lumOff val="3823"/>
                <a:alphaOff val="0"/>
                <a:tint val="43000"/>
                <a:satMod val="165000"/>
              </a:schemeClr>
            </a:gs>
            <a:gs pos="55000">
              <a:schemeClr val="accent2">
                <a:hueOff val="3375995"/>
                <a:satOff val="1250"/>
                <a:lumOff val="3823"/>
                <a:alphaOff val="0"/>
                <a:tint val="83000"/>
                <a:satMod val="155000"/>
              </a:schemeClr>
            </a:gs>
            <a:gs pos="100000">
              <a:schemeClr val="accent2">
                <a:hueOff val="3375995"/>
                <a:satOff val="1250"/>
                <a:lumOff val="382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F35BF1-ED93-4499-8AE9-EDB0AD6AF85D}">
      <dsp:nvSpPr>
        <dsp:cNvPr id="0" name=""/>
        <dsp:cNvSpPr/>
      </dsp:nvSpPr>
      <dsp:spPr>
        <a:xfrm>
          <a:off x="2398541" y="1701236"/>
          <a:ext cx="5596596" cy="311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j-lt"/>
            </a:rPr>
            <a:t>Государственная программа РФ «Управление государственными финансами и регулирование финансовых рынков» (постановление Правительства РФ от 15.04.2014 № 320)</a:t>
          </a:r>
          <a:endParaRPr lang="ru-RU" sz="1800" b="0" kern="1200" dirty="0"/>
        </a:p>
      </dsp:txBody>
      <dsp:txXfrm>
        <a:off x="2398541" y="1701236"/>
        <a:ext cx="5596596" cy="1439123"/>
      </dsp:txXfrm>
    </dsp:sp>
    <dsp:sp modelId="{02A34EBC-5777-4693-8ED5-2D5528CD04F4}">
      <dsp:nvSpPr>
        <dsp:cNvPr id="0" name=""/>
        <dsp:cNvSpPr/>
      </dsp:nvSpPr>
      <dsp:spPr>
        <a:xfrm>
          <a:off x="1678979" y="3140359"/>
          <a:ext cx="1439123" cy="143912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tint val="43000"/>
                <a:satMod val="165000"/>
              </a:schemeClr>
            </a:gs>
            <a:gs pos="55000">
              <a:schemeClr val="accent2">
                <a:hueOff val="6751989"/>
                <a:satOff val="2501"/>
                <a:lumOff val="7646"/>
                <a:alphaOff val="0"/>
                <a:tint val="83000"/>
                <a:satMod val="155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61CFF-59B6-4AB4-96E8-6131A1B40412}">
      <dsp:nvSpPr>
        <dsp:cNvPr id="0" name=""/>
        <dsp:cNvSpPr/>
      </dsp:nvSpPr>
      <dsp:spPr>
        <a:xfrm>
          <a:off x="2398541" y="3140359"/>
          <a:ext cx="5596596" cy="14391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Концепция </a:t>
          </a:r>
          <a:r>
            <a:rPr lang="ru-RU" sz="1800" kern="1200" dirty="0"/>
            <a:t>реформирования системы бюджетных платежей на период до 2017 </a:t>
          </a:r>
          <a:r>
            <a:rPr lang="ru-RU" sz="1800" kern="1200" dirty="0" smtClean="0"/>
            <a:t>года (приказ Минфина России от 29.08.2013 № 227)</a:t>
          </a:r>
          <a:endParaRPr lang="ru-RU" sz="1800" kern="1200" dirty="0"/>
        </a:p>
      </dsp:txBody>
      <dsp:txXfrm>
        <a:off x="2398541" y="3140359"/>
        <a:ext cx="5596596" cy="1439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3B41C-D6E4-4EA3-8286-A053017655F0}">
      <dsp:nvSpPr>
        <dsp:cNvPr id="0" name=""/>
        <dsp:cNvSpPr/>
      </dsp:nvSpPr>
      <dsp:spPr>
        <a:xfrm>
          <a:off x="0" y="350339"/>
          <a:ext cx="84679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088D8-D5E0-4B4B-BEFF-1987B23AA2F8}">
      <dsp:nvSpPr>
        <dsp:cNvPr id="0" name=""/>
        <dsp:cNvSpPr/>
      </dsp:nvSpPr>
      <dsp:spPr>
        <a:xfrm>
          <a:off x="423398" y="40379"/>
          <a:ext cx="5927578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048" tIns="0" rIns="224048" bIns="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СТАБИЛЬНОСТЬ</a:t>
          </a:r>
        </a:p>
      </dsp:txBody>
      <dsp:txXfrm>
        <a:off x="453660" y="70641"/>
        <a:ext cx="5867054" cy="559396"/>
      </dsp:txXfrm>
    </dsp:sp>
    <dsp:sp modelId="{18DD0B11-619F-448B-BCA9-3AEF03C634B8}">
      <dsp:nvSpPr>
        <dsp:cNvPr id="0" name=""/>
        <dsp:cNvSpPr/>
      </dsp:nvSpPr>
      <dsp:spPr>
        <a:xfrm>
          <a:off x="0" y="1302899"/>
          <a:ext cx="84679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369458"/>
              <a:satOff val="-722"/>
              <a:lumOff val="7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47905-D39C-449C-B57E-977F0157ABB3}">
      <dsp:nvSpPr>
        <dsp:cNvPr id="0" name=""/>
        <dsp:cNvSpPr/>
      </dsp:nvSpPr>
      <dsp:spPr>
        <a:xfrm>
          <a:off x="423398" y="992939"/>
          <a:ext cx="5927578" cy="619920"/>
        </a:xfrm>
        <a:prstGeom prst="roundRect">
          <a:avLst/>
        </a:prstGeom>
        <a:gradFill rotWithShape="0">
          <a:gsLst>
            <a:gs pos="0">
              <a:schemeClr val="accent5">
                <a:hueOff val="5369458"/>
                <a:satOff val="-722"/>
                <a:lumOff val="7157"/>
                <a:alphaOff val="0"/>
                <a:tint val="1000"/>
                <a:satMod val="255000"/>
              </a:schemeClr>
            </a:gs>
            <a:gs pos="55000">
              <a:schemeClr val="accent5">
                <a:hueOff val="5369458"/>
                <a:satOff val="-722"/>
                <a:lumOff val="7157"/>
                <a:alphaOff val="0"/>
                <a:tint val="12000"/>
                <a:satMod val="255000"/>
              </a:schemeClr>
            </a:gs>
            <a:gs pos="100000">
              <a:schemeClr val="accent5">
                <a:hueOff val="5369458"/>
                <a:satOff val="-722"/>
                <a:lumOff val="7157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048" tIns="0" rIns="224048" bIns="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/>
            <a:t>СИСТЕМНОСТЬ </a:t>
          </a:r>
          <a:endParaRPr lang="ru-RU" sz="1800" b="0" kern="1200" dirty="0" smtClean="0"/>
        </a:p>
      </dsp:txBody>
      <dsp:txXfrm>
        <a:off x="453660" y="1023201"/>
        <a:ext cx="5867054" cy="559396"/>
      </dsp:txXfrm>
    </dsp:sp>
    <dsp:sp modelId="{43C8FE49-7054-4462-86FE-76ED95BCBC42}">
      <dsp:nvSpPr>
        <dsp:cNvPr id="0" name=""/>
        <dsp:cNvSpPr/>
      </dsp:nvSpPr>
      <dsp:spPr>
        <a:xfrm>
          <a:off x="0" y="2255459"/>
          <a:ext cx="8467969" cy="2050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208" tIns="437388" rIns="657208" bIns="128016" numCol="1" spcCol="127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/>
            <a:t>Перенести в БК нормы бюджетного законодательства (например, временные нормы Закона №63-ФЗ о совершенствовании бюджетного процесса, Закон №136-ФЗ об эмиссии гос.  ценных бумаг, ежегодные нормы ФЗоФБ, нормы бюджетного права из законов 184-ФЗ и 131-ФЗ)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/>
            <a:t>Сократить излишнюю детализацию</a:t>
          </a:r>
        </a:p>
      </dsp:txBody>
      <dsp:txXfrm>
        <a:off x="0" y="2255459"/>
        <a:ext cx="8467969" cy="2050649"/>
      </dsp:txXfrm>
    </dsp:sp>
    <dsp:sp modelId="{4F8EB555-ECDC-4F94-9CF4-AFF4581FD85E}">
      <dsp:nvSpPr>
        <dsp:cNvPr id="0" name=""/>
        <dsp:cNvSpPr/>
      </dsp:nvSpPr>
      <dsp:spPr>
        <a:xfrm>
          <a:off x="423398" y="1945499"/>
          <a:ext cx="5927578" cy="619920"/>
        </a:xfrm>
        <a:prstGeom prst="roundRect">
          <a:avLst/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1000"/>
                <a:satMod val="255000"/>
              </a:schemeClr>
            </a:gs>
            <a:gs pos="55000">
              <a:schemeClr val="accent5">
                <a:hueOff val="10738916"/>
                <a:satOff val="-1444"/>
                <a:lumOff val="14313"/>
                <a:alphaOff val="0"/>
                <a:tint val="12000"/>
                <a:satMod val="25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048" tIns="0" rIns="224048" bIns="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КОДИФИЦИРОВАННОСТЬ:</a:t>
          </a:r>
        </a:p>
      </dsp:txBody>
      <dsp:txXfrm>
        <a:off x="453660" y="1975761"/>
        <a:ext cx="5867054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C3D60-4B09-4033-83C8-CD0BB400F3B7}">
      <dsp:nvSpPr>
        <dsp:cNvPr id="0" name=""/>
        <dsp:cNvSpPr/>
      </dsp:nvSpPr>
      <dsp:spPr>
        <a:xfrm>
          <a:off x="0" y="387124"/>
          <a:ext cx="8331199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312420" rIns="6465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Включены главы про принципы (15 статей) и главы про систему (6 статей)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Новая глава про информационное обеспечение (5 статей)</a:t>
          </a:r>
          <a:endParaRPr lang="ru-RU" sz="1500" kern="1200" dirty="0"/>
        </a:p>
      </dsp:txBody>
      <dsp:txXfrm>
        <a:off x="0" y="387124"/>
        <a:ext cx="8331199" cy="850500"/>
      </dsp:txXfrm>
    </dsp:sp>
    <dsp:sp modelId="{E71E6FDD-8BC4-4C68-A532-109F7D2C6FAF}">
      <dsp:nvSpPr>
        <dsp:cNvPr id="0" name=""/>
        <dsp:cNvSpPr/>
      </dsp:nvSpPr>
      <dsp:spPr>
        <a:xfrm>
          <a:off x="416560" y="165724"/>
          <a:ext cx="5831840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Раздел с общими положениями (5 глав)</a:t>
          </a:r>
          <a:endParaRPr lang="ru-RU" sz="1500" kern="1200" dirty="0"/>
        </a:p>
      </dsp:txBody>
      <dsp:txXfrm>
        <a:off x="438176" y="187340"/>
        <a:ext cx="5788608" cy="399568"/>
      </dsp:txXfrm>
    </dsp:sp>
    <dsp:sp modelId="{55E95AAF-510B-49F3-B30C-3E0CA7864BBA}">
      <dsp:nvSpPr>
        <dsp:cNvPr id="0" name=""/>
        <dsp:cNvSpPr/>
      </dsp:nvSpPr>
      <dsp:spPr>
        <a:xfrm>
          <a:off x="0" y="1540024"/>
          <a:ext cx="8331199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579639"/>
              <a:satOff val="-481"/>
              <a:lumOff val="47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312420" rIns="6465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Вместо выделения глав в зависимости от уровня, будет 2 главы общие положения (12 статей) и глава про нормативы распределения и отчисления доходов (9 статей)</a:t>
          </a:r>
          <a:endParaRPr lang="ru-RU" sz="1500" kern="1200" dirty="0"/>
        </a:p>
      </dsp:txBody>
      <dsp:txXfrm>
        <a:off x="0" y="1540024"/>
        <a:ext cx="8331199" cy="1015875"/>
      </dsp:txXfrm>
    </dsp:sp>
    <dsp:sp modelId="{B0EC4230-F843-42AC-B4A1-14619A7BC02C}">
      <dsp:nvSpPr>
        <dsp:cNvPr id="0" name=""/>
        <dsp:cNvSpPr/>
      </dsp:nvSpPr>
      <dsp:spPr>
        <a:xfrm>
          <a:off x="416560" y="1318624"/>
          <a:ext cx="5831840" cy="442800"/>
        </a:xfrm>
        <a:prstGeom prst="roundRect">
          <a:avLst/>
        </a:prstGeom>
        <a:gradFill rotWithShape="0">
          <a:gsLst>
            <a:gs pos="0">
              <a:schemeClr val="accent5">
                <a:hueOff val="3579639"/>
                <a:satOff val="-481"/>
                <a:lumOff val="4771"/>
                <a:alphaOff val="0"/>
                <a:tint val="1000"/>
                <a:satMod val="255000"/>
              </a:schemeClr>
            </a:gs>
            <a:gs pos="55000">
              <a:schemeClr val="accent5">
                <a:hueOff val="3579639"/>
                <a:satOff val="-481"/>
                <a:lumOff val="4771"/>
                <a:alphaOff val="0"/>
                <a:tint val="12000"/>
                <a:satMod val="255000"/>
              </a:schemeClr>
            </a:gs>
            <a:gs pos="100000">
              <a:schemeClr val="accent5">
                <a:hueOff val="3579639"/>
                <a:satOff val="-481"/>
                <a:lumOff val="4771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Раздел про доходы (2 главы)</a:t>
          </a:r>
          <a:endParaRPr lang="ru-RU" sz="1500" kern="1200" dirty="0"/>
        </a:p>
      </dsp:txBody>
      <dsp:txXfrm>
        <a:off x="438176" y="1340240"/>
        <a:ext cx="5788608" cy="399568"/>
      </dsp:txXfrm>
    </dsp:sp>
    <dsp:sp modelId="{6E7DAF39-EBC7-46B6-833A-A2F672D7B91C}">
      <dsp:nvSpPr>
        <dsp:cNvPr id="0" name=""/>
        <dsp:cNvSpPr/>
      </dsp:nvSpPr>
      <dsp:spPr>
        <a:xfrm>
          <a:off x="0" y="2858299"/>
          <a:ext cx="8331199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159277"/>
              <a:satOff val="-963"/>
              <a:lumOff val="95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312420" rIns="6465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Включена глава про межбюджетные трансферты (23 статьи) и собраны нормы про все бюджетные фонды в отдельную главу (7 статей)</a:t>
          </a:r>
          <a:endParaRPr lang="ru-RU" sz="1500" kern="1200" dirty="0"/>
        </a:p>
      </dsp:txBody>
      <dsp:txXfrm>
        <a:off x="0" y="2858299"/>
        <a:ext cx="8331199" cy="826875"/>
      </dsp:txXfrm>
    </dsp:sp>
    <dsp:sp modelId="{9F8A6019-C4C3-4E56-AF57-79460DC5E84B}">
      <dsp:nvSpPr>
        <dsp:cNvPr id="0" name=""/>
        <dsp:cNvSpPr/>
      </dsp:nvSpPr>
      <dsp:spPr>
        <a:xfrm>
          <a:off x="416560" y="2636899"/>
          <a:ext cx="5831840" cy="442800"/>
        </a:xfrm>
        <a:prstGeom prst="roundRect">
          <a:avLst/>
        </a:prstGeom>
        <a:gradFill rotWithShape="0">
          <a:gsLst>
            <a:gs pos="0">
              <a:schemeClr val="accent5">
                <a:hueOff val="7159277"/>
                <a:satOff val="-963"/>
                <a:lumOff val="9542"/>
                <a:alphaOff val="0"/>
                <a:tint val="1000"/>
                <a:satMod val="255000"/>
              </a:schemeClr>
            </a:gs>
            <a:gs pos="55000">
              <a:schemeClr val="accent5">
                <a:hueOff val="7159277"/>
                <a:satOff val="-963"/>
                <a:lumOff val="9542"/>
                <a:alphaOff val="0"/>
                <a:tint val="12000"/>
                <a:satMod val="255000"/>
              </a:schemeClr>
            </a:gs>
            <a:gs pos="100000">
              <a:schemeClr val="accent5">
                <a:hueOff val="7159277"/>
                <a:satOff val="-963"/>
                <a:lumOff val="9542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Раздел про расходы (4 главы)</a:t>
          </a:r>
          <a:endParaRPr lang="ru-RU" sz="1500" kern="1200" dirty="0"/>
        </a:p>
      </dsp:txBody>
      <dsp:txXfrm>
        <a:off x="438176" y="2658515"/>
        <a:ext cx="5788608" cy="399568"/>
      </dsp:txXfrm>
    </dsp:sp>
    <dsp:sp modelId="{F940389B-AD51-47B2-806C-991D424D655B}">
      <dsp:nvSpPr>
        <dsp:cNvPr id="0" name=""/>
        <dsp:cNvSpPr/>
      </dsp:nvSpPr>
      <dsp:spPr>
        <a:xfrm>
          <a:off x="0" y="3987574"/>
          <a:ext cx="8331199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312420" rIns="6465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Включена глава (сейчас отдельный закон) про эмиссию госбумаг (12 статей)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Госзаимствования</a:t>
          </a:r>
          <a:r>
            <a:rPr lang="ru-RU" sz="1500" kern="1200" dirty="0" smtClean="0"/>
            <a:t> выделены в отдельную главу (21 статья)</a:t>
          </a:r>
          <a:endParaRPr lang="ru-RU" sz="1500" kern="1200" dirty="0"/>
        </a:p>
      </dsp:txBody>
      <dsp:txXfrm>
        <a:off x="0" y="3987574"/>
        <a:ext cx="8331199" cy="850500"/>
      </dsp:txXfrm>
    </dsp:sp>
    <dsp:sp modelId="{F744475A-F66E-4A89-9EDF-7E26C6DC2206}">
      <dsp:nvSpPr>
        <dsp:cNvPr id="0" name=""/>
        <dsp:cNvSpPr/>
      </dsp:nvSpPr>
      <dsp:spPr>
        <a:xfrm>
          <a:off x="416560" y="3766175"/>
          <a:ext cx="5831840" cy="442800"/>
        </a:xfrm>
        <a:prstGeom prst="roundRect">
          <a:avLst/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1000"/>
                <a:satMod val="255000"/>
              </a:schemeClr>
            </a:gs>
            <a:gs pos="55000">
              <a:schemeClr val="accent5">
                <a:hueOff val="10738916"/>
                <a:satOff val="-1444"/>
                <a:lumOff val="14313"/>
                <a:alphaOff val="0"/>
                <a:tint val="12000"/>
                <a:satMod val="25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Раздел про сбалансированность (5 глав)</a:t>
          </a:r>
          <a:endParaRPr lang="ru-RU" sz="1500" kern="1200" dirty="0"/>
        </a:p>
      </dsp:txBody>
      <dsp:txXfrm>
        <a:off x="438176" y="3787791"/>
        <a:ext cx="578860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70FE7-F603-476B-BA39-586FE9A6FF70}">
      <dsp:nvSpPr>
        <dsp:cNvPr id="0" name=""/>
        <dsp:cNvSpPr/>
      </dsp:nvSpPr>
      <dsp:spPr>
        <a:xfrm>
          <a:off x="0" y="260789"/>
          <a:ext cx="8331199" cy="153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333248" rIns="64659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Сформирована глава про составление сводной бюджетной росписи и кассового плана (4 статьи), т.к. это документы бюджетного планирования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Выделена отдельная глава про подготовку изменений в бюджет (4 статьи)</a:t>
          </a:r>
          <a:endParaRPr lang="ru-RU" sz="1600" kern="1200" dirty="0"/>
        </a:p>
      </dsp:txBody>
      <dsp:txXfrm>
        <a:off x="0" y="260789"/>
        <a:ext cx="8331199" cy="1537199"/>
      </dsp:txXfrm>
    </dsp:sp>
    <dsp:sp modelId="{9DA9BA8E-7995-4AAC-B269-E0D9099B5514}">
      <dsp:nvSpPr>
        <dsp:cNvPr id="0" name=""/>
        <dsp:cNvSpPr/>
      </dsp:nvSpPr>
      <dsp:spPr>
        <a:xfrm>
          <a:off x="416560" y="24629"/>
          <a:ext cx="583184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Раздел о бюджетном планировании (4 главы)</a:t>
          </a:r>
          <a:endParaRPr lang="ru-RU" sz="1600" kern="1200" dirty="0"/>
        </a:p>
      </dsp:txBody>
      <dsp:txXfrm>
        <a:off x="439617" y="47686"/>
        <a:ext cx="5785726" cy="426206"/>
      </dsp:txXfrm>
    </dsp:sp>
    <dsp:sp modelId="{A01C3D60-4B09-4033-83C8-CD0BB400F3B7}">
      <dsp:nvSpPr>
        <dsp:cNvPr id="0" name=""/>
        <dsp:cNvSpPr/>
      </dsp:nvSpPr>
      <dsp:spPr>
        <a:xfrm>
          <a:off x="0" y="2120549"/>
          <a:ext cx="8331199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7222"/>
              <a:satOff val="-7886"/>
              <a:lumOff val="-26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333248" rIns="64659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Новая глава про казначейское обслуживание (11 статей)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Новая глава про единый казначейский счет (5 статей)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Новая глава про систему бюджетных платежей (6 статей)</a:t>
          </a:r>
          <a:endParaRPr lang="ru-RU" sz="1600" kern="1200" dirty="0"/>
        </a:p>
      </dsp:txBody>
      <dsp:txXfrm>
        <a:off x="0" y="2120549"/>
        <a:ext cx="8331199" cy="1159200"/>
      </dsp:txXfrm>
    </dsp:sp>
    <dsp:sp modelId="{E71E6FDD-8BC4-4C68-A532-109F7D2C6FAF}">
      <dsp:nvSpPr>
        <dsp:cNvPr id="0" name=""/>
        <dsp:cNvSpPr/>
      </dsp:nvSpPr>
      <dsp:spPr>
        <a:xfrm>
          <a:off x="416560" y="1884389"/>
          <a:ext cx="5831840" cy="472320"/>
        </a:xfrm>
        <a:prstGeom prst="roundRect">
          <a:avLst/>
        </a:prstGeom>
        <a:gradFill rotWithShape="0">
          <a:gsLst>
            <a:gs pos="0">
              <a:schemeClr val="accent4">
                <a:hueOff val="47222"/>
                <a:satOff val="-7886"/>
                <a:lumOff val="-2680"/>
                <a:alphaOff val="0"/>
                <a:tint val="1000"/>
                <a:satMod val="255000"/>
              </a:schemeClr>
            </a:gs>
            <a:gs pos="55000">
              <a:schemeClr val="accent4">
                <a:hueOff val="47222"/>
                <a:satOff val="-7886"/>
                <a:lumOff val="-2680"/>
                <a:alphaOff val="0"/>
                <a:tint val="12000"/>
                <a:satMod val="255000"/>
              </a:schemeClr>
            </a:gs>
            <a:gs pos="100000">
              <a:schemeClr val="accent4">
                <a:hueOff val="47222"/>
                <a:satOff val="-7886"/>
                <a:lumOff val="-268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Раздел про исполнение бюджета (5 глав)</a:t>
          </a:r>
          <a:endParaRPr lang="ru-RU" sz="1600" kern="1200" dirty="0"/>
        </a:p>
      </dsp:txBody>
      <dsp:txXfrm>
        <a:off x="439617" y="1907446"/>
        <a:ext cx="5785726" cy="426206"/>
      </dsp:txXfrm>
    </dsp:sp>
    <dsp:sp modelId="{F0FA5C9C-61D8-46FC-86B4-EB2DA645272E}">
      <dsp:nvSpPr>
        <dsp:cNvPr id="0" name=""/>
        <dsp:cNvSpPr/>
      </dsp:nvSpPr>
      <dsp:spPr>
        <a:xfrm>
          <a:off x="0" y="3602309"/>
          <a:ext cx="8331199" cy="90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94444"/>
              <a:satOff val="-15773"/>
              <a:lumOff val="-53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333248" rIns="64659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Включена глава про классификацию (5 статей)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Новые главы про финансовую отчетность (4 статьи)</a:t>
          </a:r>
          <a:endParaRPr lang="ru-RU" sz="1600" kern="1200" dirty="0"/>
        </a:p>
      </dsp:txBody>
      <dsp:txXfrm>
        <a:off x="0" y="3602309"/>
        <a:ext cx="8331199" cy="907199"/>
      </dsp:txXfrm>
    </dsp:sp>
    <dsp:sp modelId="{A4553951-2059-4377-9E03-3B1BC5993E1C}">
      <dsp:nvSpPr>
        <dsp:cNvPr id="0" name=""/>
        <dsp:cNvSpPr/>
      </dsp:nvSpPr>
      <dsp:spPr>
        <a:xfrm>
          <a:off x="416560" y="3366149"/>
          <a:ext cx="5831840" cy="472320"/>
        </a:xfrm>
        <a:prstGeom prst="roundRect">
          <a:avLst/>
        </a:prstGeom>
        <a:gradFill rotWithShape="0">
          <a:gsLst>
            <a:gs pos="0">
              <a:schemeClr val="accent4">
                <a:hueOff val="94444"/>
                <a:satOff val="-15773"/>
                <a:lumOff val="-5359"/>
                <a:alphaOff val="0"/>
                <a:tint val="1000"/>
                <a:satMod val="255000"/>
              </a:schemeClr>
            </a:gs>
            <a:gs pos="55000">
              <a:schemeClr val="accent4">
                <a:hueOff val="94444"/>
                <a:satOff val="-15773"/>
                <a:lumOff val="-5359"/>
                <a:alphaOff val="0"/>
                <a:tint val="12000"/>
                <a:satMod val="255000"/>
              </a:schemeClr>
            </a:gs>
            <a:gs pos="100000">
              <a:schemeClr val="accent4">
                <a:hueOff val="94444"/>
                <a:satOff val="-15773"/>
                <a:lumOff val="-535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Раздел про классификацию, учет и отчетность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(5 глав)</a:t>
          </a:r>
          <a:endParaRPr lang="ru-RU" sz="1600" kern="1200" dirty="0"/>
        </a:p>
      </dsp:txBody>
      <dsp:txXfrm>
        <a:off x="439617" y="3389206"/>
        <a:ext cx="5785726" cy="426206"/>
      </dsp:txXfrm>
    </dsp:sp>
    <dsp:sp modelId="{1D95A80E-EF15-4BE7-BD1B-69BBD1135972}">
      <dsp:nvSpPr>
        <dsp:cNvPr id="0" name=""/>
        <dsp:cNvSpPr/>
      </dsp:nvSpPr>
      <dsp:spPr>
        <a:xfrm>
          <a:off x="0" y="4832070"/>
          <a:ext cx="8331199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41666"/>
              <a:satOff val="-23659"/>
              <a:lumOff val="-8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333248" rIns="64659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Глава про контроль (8 статей) и ответственность (8 статей)</a:t>
          </a:r>
          <a:endParaRPr lang="ru-RU" sz="1600" kern="1200" dirty="0"/>
        </a:p>
      </dsp:txBody>
      <dsp:txXfrm>
        <a:off x="0" y="4832070"/>
        <a:ext cx="8331199" cy="667800"/>
      </dsp:txXfrm>
    </dsp:sp>
    <dsp:sp modelId="{22567555-EABF-4081-8FE9-B6286D80B95C}">
      <dsp:nvSpPr>
        <dsp:cNvPr id="0" name=""/>
        <dsp:cNvSpPr/>
      </dsp:nvSpPr>
      <dsp:spPr>
        <a:xfrm>
          <a:off x="416560" y="4595910"/>
          <a:ext cx="5831840" cy="472320"/>
        </a:xfrm>
        <a:prstGeom prst="roundRect">
          <a:avLst/>
        </a:prstGeom>
        <a:gradFill rotWithShape="0">
          <a:gsLst>
            <a:gs pos="0">
              <a:schemeClr val="accent4">
                <a:hueOff val="141666"/>
                <a:satOff val="-23659"/>
                <a:lumOff val="-8039"/>
                <a:alphaOff val="0"/>
                <a:tint val="1000"/>
                <a:satMod val="255000"/>
              </a:schemeClr>
            </a:gs>
            <a:gs pos="55000">
              <a:schemeClr val="accent4">
                <a:hueOff val="141666"/>
                <a:satOff val="-23659"/>
                <a:lumOff val="-8039"/>
                <a:alphaOff val="0"/>
                <a:tint val="12000"/>
                <a:satMod val="255000"/>
              </a:schemeClr>
            </a:gs>
            <a:gs pos="100000">
              <a:schemeClr val="accent4">
                <a:hueOff val="141666"/>
                <a:satOff val="-23659"/>
                <a:lumOff val="-803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Раздел про государственный контроль (2 главы)</a:t>
          </a:r>
          <a:endParaRPr lang="ru-RU" sz="1600" kern="1200" dirty="0"/>
        </a:p>
      </dsp:txBody>
      <dsp:txXfrm>
        <a:off x="439617" y="4618967"/>
        <a:ext cx="5785726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FAF1C-A030-4C42-B458-840E30DF7E87}">
      <dsp:nvSpPr>
        <dsp:cNvPr id="0" name=""/>
        <dsp:cNvSpPr/>
      </dsp:nvSpPr>
      <dsp:spPr>
        <a:xfrm>
          <a:off x="0" y="0"/>
          <a:ext cx="2819399" cy="28193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737A4F-75F2-4F10-8D7A-89C188287435}">
      <dsp:nvSpPr>
        <dsp:cNvPr id="0" name=""/>
        <dsp:cNvSpPr/>
      </dsp:nvSpPr>
      <dsp:spPr>
        <a:xfrm>
          <a:off x="1409699" y="0"/>
          <a:ext cx="7099299" cy="2819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федеральный бюджет</a:t>
          </a:r>
          <a:endParaRPr lang="ru-RU" sz="1600" kern="1200" dirty="0"/>
        </a:p>
      </dsp:txBody>
      <dsp:txXfrm>
        <a:off x="1409699" y="0"/>
        <a:ext cx="3549649" cy="845821"/>
      </dsp:txXfrm>
    </dsp:sp>
    <dsp:sp modelId="{53C1467F-B6F5-4A2D-A4BA-5105EF49ED49}">
      <dsp:nvSpPr>
        <dsp:cNvPr id="0" name=""/>
        <dsp:cNvSpPr/>
      </dsp:nvSpPr>
      <dsp:spPr>
        <a:xfrm>
          <a:off x="493395" y="845821"/>
          <a:ext cx="1832608" cy="18326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5369458"/>
                <a:satOff val="-722"/>
                <a:lumOff val="7157"/>
                <a:alphaOff val="0"/>
                <a:tint val="1000"/>
                <a:satMod val="255000"/>
              </a:schemeClr>
            </a:gs>
            <a:gs pos="55000">
              <a:schemeClr val="accent5">
                <a:hueOff val="5369458"/>
                <a:satOff val="-722"/>
                <a:lumOff val="7157"/>
                <a:alphaOff val="0"/>
                <a:tint val="12000"/>
                <a:satMod val="255000"/>
              </a:schemeClr>
            </a:gs>
            <a:gs pos="100000">
              <a:schemeClr val="accent5">
                <a:hueOff val="5369458"/>
                <a:satOff val="-722"/>
                <a:lumOff val="7157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F5793F-E668-4003-BEFB-0335639577E4}">
      <dsp:nvSpPr>
        <dsp:cNvPr id="0" name=""/>
        <dsp:cNvSpPr/>
      </dsp:nvSpPr>
      <dsp:spPr>
        <a:xfrm>
          <a:off x="1409699" y="845821"/>
          <a:ext cx="7099299" cy="18326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369458"/>
              <a:satOff val="-722"/>
              <a:lumOff val="7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федеральный бюджет и региональные бюджеты – кто рассматривает дело, того и доходы</a:t>
          </a:r>
          <a:endParaRPr lang="ru-RU" sz="1600" kern="1200" dirty="0"/>
        </a:p>
      </dsp:txBody>
      <dsp:txXfrm>
        <a:off x="1409699" y="845821"/>
        <a:ext cx="3549649" cy="845819"/>
      </dsp:txXfrm>
    </dsp:sp>
    <dsp:sp modelId="{E6BE319C-4D0F-49F8-B86B-6C33C5F77C03}">
      <dsp:nvSpPr>
        <dsp:cNvPr id="0" name=""/>
        <dsp:cNvSpPr/>
      </dsp:nvSpPr>
      <dsp:spPr>
        <a:xfrm>
          <a:off x="986790" y="1691640"/>
          <a:ext cx="845819" cy="8458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1000"/>
                <a:satMod val="255000"/>
              </a:schemeClr>
            </a:gs>
            <a:gs pos="55000">
              <a:schemeClr val="accent5">
                <a:hueOff val="10738916"/>
                <a:satOff val="-1444"/>
                <a:lumOff val="14313"/>
                <a:alphaOff val="0"/>
                <a:tint val="12000"/>
                <a:satMod val="25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0E9653-14F0-46CA-A3EE-97A9E708D275}">
      <dsp:nvSpPr>
        <dsp:cNvPr id="0" name=""/>
        <dsp:cNvSpPr/>
      </dsp:nvSpPr>
      <dsp:spPr>
        <a:xfrm>
          <a:off x="1409699" y="1691640"/>
          <a:ext cx="7099299" cy="845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тот бюджет – кто сторона сделки (чей ПБС)</a:t>
          </a:r>
          <a:endParaRPr lang="ru-RU" sz="1600" kern="1200" dirty="0"/>
        </a:p>
      </dsp:txBody>
      <dsp:txXfrm>
        <a:off x="1409699" y="1691640"/>
        <a:ext cx="3549649" cy="845819"/>
      </dsp:txXfrm>
    </dsp:sp>
    <dsp:sp modelId="{125C01E3-EB07-4D56-8698-A6C7FE6B274E}">
      <dsp:nvSpPr>
        <dsp:cNvPr id="0" name=""/>
        <dsp:cNvSpPr/>
      </dsp:nvSpPr>
      <dsp:spPr>
        <a:xfrm>
          <a:off x="4959349" y="0"/>
          <a:ext cx="3549649" cy="84582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 уголовные преступления и налоговые правонарушения</a:t>
          </a:r>
          <a:endParaRPr lang="ru-RU" sz="1600" kern="1200" dirty="0"/>
        </a:p>
      </dsp:txBody>
      <dsp:txXfrm>
        <a:off x="4959349" y="0"/>
        <a:ext cx="3549649" cy="845821"/>
      </dsp:txXfrm>
    </dsp:sp>
    <dsp:sp modelId="{84E9BB9C-2B14-49FE-997F-D086CF671735}">
      <dsp:nvSpPr>
        <dsp:cNvPr id="0" name=""/>
        <dsp:cNvSpPr/>
      </dsp:nvSpPr>
      <dsp:spPr>
        <a:xfrm>
          <a:off x="4959349" y="845821"/>
          <a:ext cx="3549649" cy="84581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штрафы, установленные КоАП РФ и КоАПами субъектов РФ</a:t>
          </a:r>
          <a:endParaRPr lang="ru-RU" sz="1600" kern="1200" dirty="0"/>
        </a:p>
      </dsp:txBody>
      <dsp:txXfrm>
        <a:off x="4959349" y="845821"/>
        <a:ext cx="3549649" cy="845819"/>
      </dsp:txXfrm>
    </dsp:sp>
    <dsp:sp modelId="{0D809CDF-70AF-495D-90AE-F9E96CC902DC}">
      <dsp:nvSpPr>
        <dsp:cNvPr id="0" name=""/>
        <dsp:cNvSpPr/>
      </dsp:nvSpPr>
      <dsp:spPr>
        <a:xfrm>
          <a:off x="4959349" y="1691640"/>
          <a:ext cx="3549649" cy="84581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штрафы с хозяйствующих субъектов по договорам или в силу закона</a:t>
          </a:r>
          <a:endParaRPr lang="ru-RU" sz="1600" kern="1200" dirty="0"/>
        </a:p>
      </dsp:txBody>
      <dsp:txXfrm>
        <a:off x="4959349" y="1691640"/>
        <a:ext cx="3549649" cy="845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E4EB2-60C7-4C6A-A6A2-02429F258D11}">
      <dsp:nvSpPr>
        <dsp:cNvPr id="0" name=""/>
        <dsp:cNvSpPr/>
      </dsp:nvSpPr>
      <dsp:spPr>
        <a:xfrm>
          <a:off x="0" y="414560"/>
          <a:ext cx="8470899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436" tIns="583184" rIns="65743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Плата за негативное воздействие на окружающей среды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Сборы за пользование объектами водных биологических ресурсов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Штрафы за отдельные административные правонарушения</a:t>
          </a:r>
          <a:endParaRPr lang="ru-RU" sz="1800" kern="1200" dirty="0"/>
        </a:p>
      </dsp:txBody>
      <dsp:txXfrm>
        <a:off x="0" y="414560"/>
        <a:ext cx="8470899" cy="1764000"/>
      </dsp:txXfrm>
    </dsp:sp>
    <dsp:sp modelId="{A85F64B0-33E1-4C18-9EA1-53FBB30C653F}">
      <dsp:nvSpPr>
        <dsp:cNvPr id="0" name=""/>
        <dsp:cNvSpPr/>
      </dsp:nvSpPr>
      <dsp:spPr>
        <a:xfrm>
          <a:off x="423545" y="14967"/>
          <a:ext cx="7857293" cy="8128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126" tIns="0" rIns="224126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Введение права </a:t>
          </a:r>
          <a:r>
            <a:rPr lang="ru-RU" sz="1800" kern="1200" dirty="0" smtClean="0"/>
            <a:t>субъектов РФ  передать местным бюджетам поступления от </a:t>
          </a:r>
          <a:r>
            <a:rPr lang="ru-RU" sz="1800" b="1" kern="1200" dirty="0" smtClean="0"/>
            <a:t>неналоговых доходов</a:t>
          </a:r>
          <a:endParaRPr lang="ru-RU" sz="1800" kern="1200" dirty="0"/>
        </a:p>
      </dsp:txBody>
      <dsp:txXfrm>
        <a:off x="463226" y="54648"/>
        <a:ext cx="7777931" cy="733510"/>
      </dsp:txXfrm>
    </dsp:sp>
    <dsp:sp modelId="{26BB706C-0F98-46EB-8F7A-1742098F5350}">
      <dsp:nvSpPr>
        <dsp:cNvPr id="0" name=""/>
        <dsp:cNvSpPr/>
      </dsp:nvSpPr>
      <dsp:spPr>
        <a:xfrm>
          <a:off x="0" y="2743040"/>
          <a:ext cx="8470899" cy="255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436" tIns="583184" rIns="65743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введение дотации на сбалансированность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введение "горизонтальных"  межбюджетных трансфертов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распределение субсидий только законами (решениями) о бюджете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"консолидированные" субсидии могут быть предоставлены без </a:t>
          </a:r>
          <a:r>
            <a:rPr lang="ru-RU" sz="1800" kern="1200" dirty="0" err="1" smtClean="0"/>
            <a:t>софинансирования</a:t>
          </a:r>
          <a:r>
            <a:rPr lang="ru-RU" sz="1800" kern="1200" dirty="0" smtClean="0"/>
            <a:t> и не возвращаются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ограничение сферы иных межбюджетных трансфертов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0" y="2743040"/>
        <a:ext cx="8470899" cy="2557800"/>
      </dsp:txXfrm>
    </dsp:sp>
    <dsp:sp modelId="{188A5B58-91B6-4F61-8689-56E7330C2C82}">
      <dsp:nvSpPr>
        <dsp:cNvPr id="0" name=""/>
        <dsp:cNvSpPr/>
      </dsp:nvSpPr>
      <dsp:spPr>
        <a:xfrm>
          <a:off x="423545" y="2329760"/>
          <a:ext cx="5929630" cy="826560"/>
        </a:xfrm>
        <a:prstGeom prst="roundRect">
          <a:avLst/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tint val="1000"/>
                <a:satMod val="255000"/>
              </a:schemeClr>
            </a:gs>
            <a:gs pos="55000">
              <a:schemeClr val="accent2">
                <a:hueOff val="6751989"/>
                <a:satOff val="2501"/>
                <a:lumOff val="7646"/>
                <a:alphaOff val="0"/>
                <a:tint val="12000"/>
                <a:satMod val="255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126" tIns="0" rIns="224126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Уточнение </a:t>
          </a:r>
          <a:r>
            <a:rPr lang="ru-RU" sz="1800" b="1" kern="1200" dirty="0" smtClean="0"/>
            <a:t>форм межбюджетных трансфертов</a:t>
          </a:r>
          <a:endParaRPr lang="ru-RU" sz="1800" b="1" kern="1200" dirty="0"/>
        </a:p>
      </dsp:txBody>
      <dsp:txXfrm>
        <a:off x="463894" y="2370109"/>
        <a:ext cx="5848932" cy="7458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FE3AA-3209-425B-B2DB-BD407BBF032E}">
      <dsp:nvSpPr>
        <dsp:cNvPr id="0" name=""/>
        <dsp:cNvSpPr/>
      </dsp:nvSpPr>
      <dsp:spPr>
        <a:xfrm>
          <a:off x="436834" y="0"/>
          <a:ext cx="1084942" cy="1084942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8ED28-0AE4-4809-8461-B2EE58228966}">
      <dsp:nvSpPr>
        <dsp:cNvPr id="0" name=""/>
        <dsp:cNvSpPr/>
      </dsp:nvSpPr>
      <dsp:spPr>
        <a:xfrm>
          <a:off x="545328" y="108494"/>
          <a:ext cx="867954" cy="867954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CC279-BFE7-430E-A019-8D7668001D73}">
      <dsp:nvSpPr>
        <dsp:cNvPr id="0" name=""/>
        <dsp:cNvSpPr/>
      </dsp:nvSpPr>
      <dsp:spPr>
        <a:xfrm rot="16200000">
          <a:off x="-810849" y="2441121"/>
          <a:ext cx="3146333" cy="65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 проекта бюджета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-810849" y="2441121"/>
        <a:ext cx="3146333" cy="650965"/>
      </dsp:txXfrm>
    </dsp:sp>
    <dsp:sp modelId="{B431D703-D9EB-49A7-82EE-F7C18356CCD4}">
      <dsp:nvSpPr>
        <dsp:cNvPr id="0" name=""/>
        <dsp:cNvSpPr/>
      </dsp:nvSpPr>
      <dsp:spPr>
        <a:xfrm>
          <a:off x="1196294" y="0"/>
          <a:ext cx="2169885" cy="4339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Послание Президента РФ</a:t>
          </a: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Основные направления бюджетной, налоговой долговой политики</a:t>
          </a: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ПСЭР</a:t>
          </a: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Бюджетный прогноз</a:t>
          </a: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Гос. (</a:t>
          </a:r>
          <a:r>
            <a:rPr lang="ru-RU" sz="1700" kern="1200" dirty="0" err="1" smtClean="0"/>
            <a:t>мун</a:t>
          </a:r>
          <a:r>
            <a:rPr lang="ru-RU" sz="1700" kern="1200" dirty="0" smtClean="0"/>
            <a:t>.) программы</a:t>
          </a: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Госзадания</a:t>
          </a: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ОБАСЫ</a:t>
          </a: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Реестры расходных обязательств,  источников доходов</a:t>
          </a:r>
          <a:endParaRPr lang="ru-RU" sz="1700" kern="1200" dirty="0"/>
        </a:p>
      </dsp:txBody>
      <dsp:txXfrm>
        <a:off x="1196294" y="0"/>
        <a:ext cx="2169885" cy="4339770"/>
      </dsp:txXfrm>
    </dsp:sp>
    <dsp:sp modelId="{82688A44-F98F-416E-AC4A-1674357AE300}">
      <dsp:nvSpPr>
        <dsp:cNvPr id="0" name=""/>
        <dsp:cNvSpPr/>
      </dsp:nvSpPr>
      <dsp:spPr>
        <a:xfrm>
          <a:off x="3713162" y="0"/>
          <a:ext cx="1084942" cy="1084942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8FC76-6750-4DB9-9FD3-232C9AFA14E4}">
      <dsp:nvSpPr>
        <dsp:cNvPr id="0" name=""/>
        <dsp:cNvSpPr/>
      </dsp:nvSpPr>
      <dsp:spPr>
        <a:xfrm>
          <a:off x="3821656" y="108494"/>
          <a:ext cx="867954" cy="867954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28D94-4243-4269-8B28-44F3848E9D75}">
      <dsp:nvSpPr>
        <dsp:cNvPr id="0" name=""/>
        <dsp:cNvSpPr/>
      </dsp:nvSpPr>
      <dsp:spPr>
        <a:xfrm rot="16200000">
          <a:off x="2465478" y="2441121"/>
          <a:ext cx="3146333" cy="65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 бюджета</a:t>
          </a:r>
          <a:endParaRPr lang="ru-RU" sz="2000" kern="1200" dirty="0"/>
        </a:p>
      </dsp:txBody>
      <dsp:txXfrm>
        <a:off x="2465478" y="2441121"/>
        <a:ext cx="3146333" cy="650965"/>
      </dsp:txXfrm>
    </dsp:sp>
    <dsp:sp modelId="{C12D2B52-F3DD-4CCA-8BC5-C1B6DDA0F5E5}">
      <dsp:nvSpPr>
        <dsp:cNvPr id="0" name=""/>
        <dsp:cNvSpPr/>
      </dsp:nvSpPr>
      <dsp:spPr>
        <a:xfrm>
          <a:off x="4798104" y="0"/>
          <a:ext cx="1084942" cy="1084942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26B0B-CD27-41EE-86C8-2F88740856D3}">
      <dsp:nvSpPr>
        <dsp:cNvPr id="0" name=""/>
        <dsp:cNvSpPr/>
      </dsp:nvSpPr>
      <dsp:spPr>
        <a:xfrm>
          <a:off x="4906599" y="108494"/>
          <a:ext cx="867954" cy="86795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4EA3F-B1F6-411E-8CBD-D71D01CBCEEF}">
      <dsp:nvSpPr>
        <dsp:cNvPr id="0" name=""/>
        <dsp:cNvSpPr/>
      </dsp:nvSpPr>
      <dsp:spPr>
        <a:xfrm rot="16200000">
          <a:off x="3550420" y="2441121"/>
          <a:ext cx="3146333" cy="65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После </a:t>
          </a:r>
          <a:r>
            <a:rPr lang="ru-RU" sz="2000" kern="1200" dirty="0" smtClean="0"/>
            <a:t>проекта бюджета</a:t>
          </a:r>
          <a:endParaRPr lang="ru-RU" sz="2000" kern="1200" dirty="0"/>
        </a:p>
      </dsp:txBody>
      <dsp:txXfrm>
        <a:off x="3550420" y="2441121"/>
        <a:ext cx="3146333" cy="650965"/>
      </dsp:txXfrm>
    </dsp:sp>
    <dsp:sp modelId="{ED5E67F2-CAF8-4D28-B5FE-987D31168EF3}">
      <dsp:nvSpPr>
        <dsp:cNvPr id="0" name=""/>
        <dsp:cNvSpPr/>
      </dsp:nvSpPr>
      <dsp:spPr>
        <a:xfrm>
          <a:off x="5557564" y="0"/>
          <a:ext cx="2169885" cy="4339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Сводная бюджетная роспись</a:t>
          </a: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Кассовый план</a:t>
          </a:r>
          <a:endParaRPr lang="ru-RU" sz="1700" kern="1200" dirty="0"/>
        </a:p>
      </dsp:txBody>
      <dsp:txXfrm>
        <a:off x="5557564" y="0"/>
        <a:ext cx="2169885" cy="4339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415" y="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fld id="{D8C61892-2B14-40AF-BC75-1E1A03EE8E06}" type="datetime1">
              <a:rPr lang="ru-RU"/>
              <a:pPr>
                <a:defRPr/>
              </a:pPr>
              <a:t>03.09.2014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3" y="937836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415" y="937836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fld id="{90C08EFF-A4A4-419C-BF38-53E376FF1A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7552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dirty="0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415" y="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E31E11-DF99-42BD-B3BA-9546C357095D}" type="datetime1">
              <a:rPr lang="ru-RU"/>
              <a:pPr>
                <a:defRPr/>
              </a:pPr>
              <a:t>03.09.2014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46" tIns="49924" rIns="99846" bIns="4992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0839" y="4689183"/>
            <a:ext cx="5435997" cy="444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37836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415" y="937836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42A71F3-84B0-4915-9628-AB10C4428D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244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1363"/>
            <a:ext cx="494188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48" y="4690858"/>
            <a:ext cx="4986185" cy="44412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0188" indent="-230188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1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44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ПОМЕНЯТЬ МЕСТАМИ</a:t>
            </a:r>
          </a:p>
          <a:p>
            <a:pPr marL="171450" indent="-1714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ПЕРВОЕ МЕСТО ДЛЯ КОДИФ-ТИ</a:t>
            </a:r>
          </a:p>
          <a:p>
            <a:pPr marL="171450" indent="-1714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ВТОРОЕ – ДЛЯ СИСТЕМНОСТИ</a:t>
            </a:r>
          </a:p>
          <a:p>
            <a:pPr marL="171450" indent="-1714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ТРЕТЬЕ – СТАБИЛЬНОСТЬ</a:t>
            </a:r>
          </a:p>
          <a:p>
            <a:pPr marL="171450" indent="-171450">
              <a:buFontTx/>
              <a:buChar char="-"/>
            </a:pP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ДАТЬ РАСШИФРОВКУ В ПОДСТРОЧНИКЕ НАЗВАНИЙ ЗАКОНОВ 184 И 131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1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88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Учитывая</a:t>
            </a:r>
            <a:r>
              <a:rPr lang="ru-RU" baseline="0" dirty="0" smtClean="0"/>
              <a:t>, что государственные внебюджетные фонды утверждаются в форме бюджетов и на них должны распространяться принципы бюджетной системы отдельную главу в разделе о сбалансированности расформировали и эти нормы об особенностях планирования и исполнения бюджетов ГВФ включили во все разделы кодекса.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31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23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709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ДАТЬ ПОЯСНЕНИЯ КАКИХ ИМЕННО НОРМ (ОТЧЕТНОСТЬ, ЧТО ЕЩЕ?)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30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Развернутые</a:t>
            </a:r>
            <a:r>
              <a:rPr lang="ru-RU" baseline="0" dirty="0" smtClean="0"/>
              <a:t> примеры.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      По обязательным платежам.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есть нормы, которые устанавливают обязательные платежи, которые непонятно куда должны поступать.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 Федеральном законе от 07.07.2003 № 126-ФЗ «О связи» установлен обязательный платеж – обязательные отчисления оператора сети связи общего пользования.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Данный платеж  должен поступать в «резерв универсального обслуживания», который непонятно что (по сути непонятный фонд). Но, поскольку такой фонд не был создан, операторы уплачивают платежи в доходы федерального бюджета.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      Статья 46 БК устанавливает, что все «штрафы за нарушение законодательства РФ </a:t>
            </a:r>
            <a:r>
              <a:rPr lang="ru-RU" sz="1200" b="0" i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А ПОЧЕМУ ТОГДА ЭТО НОРМА ОСТАЛАСЬ, ЕСЛИ ОНА НЕ СООТВЕТСТВУЕТ ДЕЙСТВИТЕЛЬНОСТИ – ОДНО ДЕЛО КОГДА ПУТАНИЦА МЕЖДУ БЮДЖЕТАМИ, А ДРУГОЕ – КОГДА ЛИБО В КАРМАН ГРАЖДАНИНУ, ПОЛУЧАТЕЛЮ АЛИМЕНТОВ, ЛИБО В БЮДЖЕТ – ЭТО НЕ СОПОСТАВИМО! НУЖНА ЯСНОСТЬ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должны поступать в доходы бюджетов. Вместе с тем, более чем в 20 ФЗ, установлены штрафы, которые должны быть уплачены в определенных случаях хозяйствующим субъектам (грузоотправителям, фрахтователям и т.д., ), физическим лицам (пассажирам, получателям алиментов, получателям багажа и т.п.).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052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Штрафы – эта такие условные доходы. В идеале государство не должно их планировать,</a:t>
            </a:r>
            <a:r>
              <a:rPr lang="ru-RU" baseline="0" dirty="0" smtClean="0"/>
              <a:t> поскольку государственная деятельность не может быть направлена на стимулирование штрафов, скорее наоборот в системе БОР должно постоянно снижаться количество преступлений и правонарушений.</a:t>
            </a:r>
          </a:p>
          <a:p>
            <a:r>
              <a:rPr lang="ru-RU" baseline="0" dirty="0" smtClean="0"/>
              <a:t>В России </a:t>
            </a:r>
            <a:r>
              <a:rPr lang="ru-RU" baseline="0" dirty="0" smtClean="0">
                <a:solidFill>
                  <a:srgbClr val="FF0000"/>
                </a:solidFill>
              </a:rPr>
              <a:t>принцип распределения штрафов закреплен необоснованный</a:t>
            </a:r>
            <a:r>
              <a:rPr lang="ru-RU" baseline="0" dirty="0" smtClean="0"/>
              <a:t>, есть некий перечень который закрепляется за федерацией и субъектами </a:t>
            </a:r>
            <a:r>
              <a:rPr lang="ru-RU" baseline="0" dirty="0" smtClean="0">
                <a:solidFill>
                  <a:srgbClr val="FF0000"/>
                </a:solidFill>
              </a:rPr>
              <a:t>ПРЕИМУЩЕСТВЕННО</a:t>
            </a:r>
            <a:r>
              <a:rPr lang="ru-RU" dirty="0" smtClean="0">
                <a:solidFill>
                  <a:srgbClr val="FF0000"/>
                </a:solidFill>
              </a:rPr>
              <a:t> ШТРАФЫ ЗАЧИСЛЯЮТСЯ В КАКОЙ БЮДЖЕТ? ЗА УГОЛОВКУ (КОНФИСКАЦИЯ) ИЛИ НАЛОГОВЫЕ ПРАВОНАРУШЕНИЯ – В ФБ СЕЙЧАС? ПРИМЕРЫ КАК СЕЙЧАС НУЖНЫ, ЧТОБЫ ПОНЯТЬ ЧТО ИЗМЕНИТСЯ</a:t>
            </a:r>
            <a:r>
              <a:rPr lang="ru-RU" baseline="0" dirty="0" smtClean="0"/>
              <a:t>, все остальные – в местные бюджеты. Это негативно сказывается на доходной базе последних. Риски неполучения доходов от штрафов должна нести прежде всего федерация, хотя отдельные виды санкций, например, за нарушение правил дорожного движения с применение автоматизированных систем, скорее должны поступать в региональный бюджет, чтобы стимулировать развитие таких систем и сокращать издержки государства на осуществление контроля.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21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2000 года положения Кодекса существенно трансформировались в результате проведенных Правительством Российской Федерации комплексных реформ: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реформы бюджетного федерализма и создания органов Федерального казначейства (2004 год);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реформы бюджетного процесса (2007 год) – во все главы  (кроме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были внесены изменения), НОВАЦИИ: </a:t>
            </a:r>
            <a:r>
              <a:rPr lang="ru-RU" dirty="0" smtClean="0"/>
              <a:t>организация </a:t>
            </a:r>
            <a:r>
              <a:rPr lang="ru-RU" dirty="0"/>
              <a:t>бюджетного процесса  на основе расходных обязательств соответствующего публично-правового </a:t>
            </a:r>
            <a:r>
              <a:rPr lang="ru-RU" dirty="0" smtClean="0"/>
              <a:t>образования; переход </a:t>
            </a:r>
            <a:r>
              <a:rPr lang="ru-RU" dirty="0"/>
              <a:t>всех бюджетов </a:t>
            </a:r>
            <a:r>
              <a:rPr lang="ru-RU" dirty="0" smtClean="0"/>
              <a:t>к </a:t>
            </a:r>
            <a:r>
              <a:rPr lang="ru-RU" dirty="0"/>
              <a:t>среднесрочному финансовому планированию, в том числе для федерального бюджета </a:t>
            </a:r>
            <a:r>
              <a:rPr lang="ru-RU" dirty="0" smtClean="0"/>
              <a:t>формированию </a:t>
            </a:r>
            <a:r>
              <a:rPr lang="ru-RU" dirty="0"/>
              <a:t>бюджетов на трехлетний </a:t>
            </a:r>
            <a:r>
              <a:rPr lang="ru-RU" dirty="0" smtClean="0"/>
              <a:t>период, упорядочение </a:t>
            </a:r>
            <a:r>
              <a:rPr lang="ru-RU" dirty="0"/>
              <a:t>в соответствии с едиными принципами организации бюджетного </a:t>
            </a:r>
            <a:r>
              <a:rPr lang="ru-RU" dirty="0" smtClean="0"/>
              <a:t>процесса, переход </a:t>
            </a:r>
            <a:r>
              <a:rPr lang="ru-RU" dirty="0"/>
              <a:t>к утверждению федерального закона о федеральном бюджете в трех чтениях, более четкое и прозрачное регулирование исполнения </a:t>
            </a:r>
            <a:r>
              <a:rPr lang="ru-RU" dirty="0" smtClean="0"/>
              <a:t>бюджетов,  </a:t>
            </a:r>
            <a:r>
              <a:rPr lang="ru-RU" dirty="0"/>
              <a:t>планирование расходов на основе разделения действующих и принимаемых </a:t>
            </a:r>
            <a:r>
              <a:rPr lang="ru-RU" dirty="0" smtClean="0"/>
              <a:t>обязательств; утверждение </a:t>
            </a:r>
            <a:r>
              <a:rPr lang="ru-RU" dirty="0"/>
              <a:t>основных принципов и позиций бюджетной классификации Российской Федерации Бюджетным </a:t>
            </a:r>
            <a:r>
              <a:rPr lang="ru-RU" dirty="0" smtClean="0"/>
              <a:t>кодексом;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перехода к формированию бюджета на основе программно-целевых инструментов и совершенствования государственного и муниципального финансового контроля (2013 год). </a:t>
            </a:r>
          </a:p>
          <a:p>
            <a:endParaRPr lang="ru-RU" dirty="0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49689" y="9378954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67" tIns="44136" rIns="88267" bIns="44136" anchor="b"/>
          <a:lstStyle>
            <a:lvl1pPr defTabSz="8794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0308E4E-CD7C-4D1C-8D16-64732380B8ED}" type="slidenum">
              <a:rPr lang="ru-RU" sz="1200">
                <a:latin typeface="Calibri" pitchFamily="34" charset="0"/>
              </a:rPr>
              <a:pPr algn="r" eaLnBrk="1" hangingPunct="1"/>
              <a:t>2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26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КРАТКО В ПОДСТРОЧНИКЕ ДАТЬ ПОЯСНЕНИЯ В ЧЕМ БУДЕТ СОСТОЯТЬ ОГРАНИЧЕНИЕ. ЧТО ОСТАНЕТСЯ И КАК СЕЙЧАС</a:t>
            </a:r>
          </a:p>
          <a:p>
            <a:r>
              <a:rPr lang="ru-RU" dirty="0" smtClean="0"/>
              <a:t>Никаких</a:t>
            </a:r>
            <a:r>
              <a:rPr lang="ru-RU" baseline="0" dirty="0" smtClean="0"/>
              <a:t> особых изменений не вносится, но в связи с тем что появятся дотации бюджетам субъектов Российской Федерации на поддержку мер по обеспечению сбалансированности бюджетов субъектов Российской Федерации, и горизонтальные субсидии объем иных межбюджетных </a:t>
            </a:r>
            <a:r>
              <a:rPr lang="ru-RU" baseline="0" dirty="0" err="1" smtClean="0"/>
              <a:t>трансфеотов</a:t>
            </a:r>
            <a:r>
              <a:rPr lang="ru-RU" baseline="0" dirty="0" smtClean="0"/>
              <a:t> будет меньше. Но жестко в БК не написано, т.е. предельных значений 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096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Нет</a:t>
            </a:r>
            <a:r>
              <a:rPr lang="ru-RU" baseline="0" dirty="0" smtClean="0"/>
              <a:t> смысла собирать в отдельную статью все полномочия Минфина и Казначейства, т.к. он закрепляются в различных статьях. </a:t>
            </a:r>
          </a:p>
          <a:p>
            <a:r>
              <a:rPr lang="ru-RU" baseline="0" dirty="0" smtClean="0"/>
              <a:t>Кроме того, сделать всеобъемлющий перечень не возможно, поэтому он всегда открытый. </a:t>
            </a:r>
          </a:p>
          <a:p>
            <a:r>
              <a:rPr lang="ru-RU" baseline="0" dirty="0" smtClean="0"/>
              <a:t>В этой связи предлагается закрепить "титульные" функции , а права и обязанности описывать в конкретной статье кодекса либо в положении о соответствующем ФОИВ.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493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ОБАСы</a:t>
            </a:r>
            <a:r>
              <a:rPr lang="ru-RU" dirty="0" smtClean="0">
                <a:solidFill>
                  <a:srgbClr val="FF0000"/>
                </a:solidFill>
              </a:rPr>
              <a:t> НУЖНЫ ДЛЯ ВСЕХ ВИДОВ БЮДЖЕТНЫХ РАСХОДОВ</a:t>
            </a:r>
            <a:r>
              <a:rPr lang="ru-RU" baseline="0" dirty="0" smtClean="0">
                <a:solidFill>
                  <a:srgbClr val="FF0000"/>
                </a:solidFill>
              </a:rPr>
              <a:t> – по всем ассигнованиям.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РЕЕСТР РАСХОДНЫХ ОБЯЗАТЕЛЬСТВ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реестром расходных обязательств понимается используемый при составлении проекта бюджета свод (перечень) законов, иных нормативных правовых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актов,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обусловливающих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актов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оценкой объемов бюджетных ассигнований, необходимых для исполнения включенных в реестр обязательств.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43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Предлагается урегулировать</a:t>
            </a:r>
            <a:r>
              <a:rPr lang="ru-RU" baseline="0" dirty="0" smtClean="0"/>
              <a:t> в Кодексе систему платежей в бюджет, из бюджета и между бюджетами. Это позволит сделать ее участников дистиллированными и установить для всех единые правила игры, а также закрепить правовую базу для перехода к новым платежным технологиям.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640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66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85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3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8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Принятие многочисленных изменений в конце года не позволяет в достаточной мере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проработать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предлагаемые новации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своевременно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их реализовать.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Бюджетное послание направлялось Федеральному Собранию Российской Федерации в конце июня (23.06.2008, 25.05.2009, 29.06.2010, 29.06.2011, 28.06.2012, 13.06.2013).</a:t>
            </a:r>
            <a:r>
              <a:rPr lang="ru-RU" dirty="0" smtClean="0">
                <a:effectLst/>
              </a:rPr>
              <a:t> В 2014 Бюджетного послания уже не было.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Представляется, что принятие внесенного Правительством Российской Федерации в Государственную Думу законопроекта № 407473-6 (готовится ко 2-му чтению), предусматривающего внесение изменений в Кодекс в части долгосрочного бюджетного планирования, позволит устранить этот недостаток.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75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249-ФЗ это о многофункциональных центрах, а точнее о том, что если </a:t>
            </a:r>
            <a:r>
              <a:rPr lang="ru-RU" dirty="0" err="1" smtClean="0"/>
              <a:t>госуслуги</a:t>
            </a:r>
            <a:r>
              <a:rPr lang="ru-RU" dirty="0" smtClean="0"/>
              <a:t> в регионах представляются через них то 50% госпошлины идут в бюджеты субъектов РФ (сейчас 100% в </a:t>
            </a:r>
            <a:r>
              <a:rPr lang="ru-RU" dirty="0" err="1" smtClean="0"/>
              <a:t>фед</a:t>
            </a:r>
            <a:r>
              <a:rPr lang="ru-RU" dirty="0" smtClean="0"/>
              <a:t> бюджет)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42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1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основным характеристикам федерального бюджета относятся: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прогнозируемый в очередном финансовом году и плановом периоде общий объем доходов с выделением прогнозируемого объема дополнительных нефтегазовых доходов федерального бюджета;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к федеральному закону о федеральном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бюджете, устанавливающее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нормативы распределения доходов между бюджетами бюджетной системы Российской Федерации на очередной финансовый год и плановый период в случае, если они не утверждены настоящим Кодексом;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общий объем расходов в очередном финансовом году и плановом периоде;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условно утверждаемые расходы в объеме не менее 2,5 процента общего объема расходов федерального бюджета на первый год планового периода и не менее 5 процентов общего объема расходов федерального бюджета на второй год планового периода;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верхний предел государственного внутреннего долга Российской Федерации на 1 января года, следующего за очередным финансовым годом и каждым годом планового периода, и верхний предел государственного внешнего долга Российской Федерации на 1 января года, следующего за очередным финансовым годом и каждым годом планового периода;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нормативная величина Резервного фонда в очередном финансовом году и плановом периоде;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дефицит (профицит) федерального бюджета.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23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ЭТО ТРЕБОВАНИЕ ТОЛЬКО ДЛЯ ФБ ИЛИ РЕГИОНОВ ТОЖЕ?</a:t>
            </a:r>
            <a:r>
              <a:rPr lang="ru-RU" sz="1200" b="1" baseline="0" dirty="0" smtClean="0">
                <a:solidFill>
                  <a:srgbClr val="FF0000"/>
                </a:solidFill>
              </a:rPr>
              <a:t> ЧТО ЗНАЧИТ ПРОЕКТ ПРОГНОЗА? КАК МОЖНО ЗАКОН СТРОИТЬ НА ПРОЕКТЕ? ПРОГНОЗ ИЛИ ОДОБРЕН И ТОГДА ОН УЖЕ НЕ ПРОЕКТ, ИЛИ НЕТ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ОТВЕТ:</a:t>
            </a:r>
          </a:p>
          <a:p>
            <a:r>
              <a:rPr lang="ru-RU" dirty="0" smtClean="0"/>
              <a:t>Да,</a:t>
            </a:r>
            <a:r>
              <a:rPr lang="ru-RU" baseline="0" dirty="0" smtClean="0"/>
              <a:t> это требование для всех бюджетов (кроме муниципалов)!</a:t>
            </a:r>
          </a:p>
          <a:p>
            <a:r>
              <a:rPr lang="ru-RU" baseline="0" dirty="0" smtClean="0"/>
              <a:t>Проект – потому, что 1 раз в 6 лет (РФ и регионы), мы его будем полностью пере утверждать, а при формировании бюджета у нас будет именно проект, который правительство одобрит после утверждения бюджета.</a:t>
            </a:r>
          </a:p>
          <a:p>
            <a:r>
              <a:rPr lang="ru-RU" baseline="0" dirty="0" smtClean="0"/>
              <a:t>Закон можно строить на проекте, например, ГП. Они тоже могут быть утверждены после бюджета.</a:t>
            </a:r>
          </a:p>
          <a:p>
            <a:r>
              <a:rPr lang="ru-RU" baseline="0" dirty="0" smtClean="0"/>
              <a:t>Поэтому должен быть прогноз или проект или проект изменений в прогноз.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53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 П.1 - ПРИМЕРЫ ОСНОВАНИЙ ПО 217 СТ. КОТОРЫЕ ОСТАНУТСЯ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	в случае изменения функций и полномочий главных распорядителей (распорядителей) бюджетных средств, получателей бюджетных средств,  а также  в связи с передачей государственного (муниципального) имущества;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	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исполнения требований исполнительных документов,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предусматривающих обращение взыскания на средства бюджетов бюджетной системы Российской Федерации;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 П.2 – ПРИМЕРЫ (2-3) ПО ПЕРЕНОСУ В БК СТАТЕЙ ФЗ О БЮДЖЕТЕ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16) в случае перераспределения в соответствии с федеральными законами, решениями Президента Российской Федерации, Правительства Российской Федерации бюджетных ассигнований, предусмотренных на: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б) реализацию государственного оборонного заказа в целях обеспечения государственной программы вооружения;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в) оплату труда гражданского персонала,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денежное довольствие (денежное содержание)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военнослужащих и приравненных к ним лиц, на выплату военнослужащим и приравненным к ним лицам пособий при увольнении, других пособий и компенсаций, в связи с реформированием, оптимизацией численности государственных гражданских служащих, гражданского персонала, военнослужащих и приравненных к ним лиц федеральных государственных органов;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г) обеспечение сбалансированности бюджетов государственных внебюджетных фондов Российской Федерации и на компенсацию выпадающих доходов бюджетов государственных внебюджетных фондов Российской Федерации в связи со снижением тарифов страховых взносов;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П.4 – ЗАЧЕМ ТАКОЙ РЕЕСТР НУЖЕН. ПРИМЕРЫ ИСТОЧНИКОВ ДОХОДОВ (ЭТО НЕ ПРОСТО ЖЕ НАЛОГОВЫЕ, НЕНАЛОГОВЫЕ С ПОДВИДАМИ)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Составление и ведение реестров источников доходов бюджетов бюджетной системы Российской Федерации позволит систематизировать платежи, являющиеся источниками формирования доходов бюджетов бюджетной системы Российской Федерации, в том числе платежи за оказание государственных и муниципальных услуг, обеспечить корректность формирования первичных учетных документов о начислении доходов и распоряжений о переводе денежных средств.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использования реестра источников доходов Российской Федерации и реестров источников доходов бюджетов бюджетной системы Российской Федерации будет обеспечено квитирование информации о начислении и об уплате физическими и юридическими лицами платежей за оказание государственных и муниципальных услуг, передаваемой в Государственную информационную систему о государственных и муниципальных платежах.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 АГЕНТСКИЕ ПОЛНОМОЧИЯ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о передаче агенту предусмотренных Кодексом бюджетных полномочий по предоставлению государственных гарантий речи не идет. Предлагается наделить агента полномочиями по подписанию от имени Минфина России договоров о предоставлении гарантий (и иных договоров, связанных с предоставлением и исполнением гарантий) и самих гарантий.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02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B2F21-D3D3-480C-9C33-E622EB6AF22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2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151438"/>
            <a:ext cx="6540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4"/>
          <p:cNvSpPr>
            <a:spLocks noChangeShapeType="1"/>
          </p:cNvSpPr>
          <p:nvPr userDrawn="1"/>
        </p:nvSpPr>
        <p:spPr bwMode="auto">
          <a:xfrm>
            <a:off x="6615113" y="507523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" name="Line 5"/>
          <p:cNvSpPr>
            <a:spLocks noChangeShapeType="1"/>
          </p:cNvSpPr>
          <p:nvPr userDrawn="1"/>
        </p:nvSpPr>
        <p:spPr bwMode="auto">
          <a:xfrm>
            <a:off x="6615113" y="603408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7024688" y="6042025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Georgia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7024688" y="5008563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Georgia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6400800" y="4532313"/>
            <a:ext cx="1931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dirty="0">
                <a:latin typeface="Georgia" pitchFamily="18" charset="0"/>
              </a:rPr>
              <a:t>Минфин России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" name="Дата 27"/>
          <p:cNvSpPr>
            <a:spLocks noGrp="1"/>
          </p:cNvSpPr>
          <p:nvPr>
            <p:ph type="dt" sz="half" idx="10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1639"/>
            <a:ext cx="8229600" cy="47618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89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36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7"/>
          <p:cNvSpPr>
            <a:spLocks noGrp="1"/>
          </p:cNvSpPr>
          <p:nvPr>
            <p:ph type="dt" sz="half" idx="10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F278-AD0F-4390-9A75-D5FFC3BC68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47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352675"/>
            <a:ext cx="3991708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41984" y="2352675"/>
            <a:ext cx="3993174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2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35081" y="271690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1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4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89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46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15888"/>
            <a:ext cx="8229600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D852A6-FC35-424F-877F-1AF3157C3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7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385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4354" y="-1588"/>
            <a:ext cx="27843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5305" y="-1588"/>
            <a:ext cx="8792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6947" y="-1588"/>
            <a:ext cx="26377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0" y="0"/>
            <a:ext cx="5568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835" y="0"/>
            <a:ext cx="5862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40318" y="14694"/>
            <a:ext cx="4366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52B57F-E6B2-477A-A458-E62C3B0A6261}" type="slidenum">
              <a:rPr lang="ru-RU" b="1" smtClean="0">
                <a:solidFill>
                  <a:schemeClr val="bg1"/>
                </a:solidFill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77" r:id="rId2"/>
    <p:sldLayoutId id="2147484576" r:id="rId3"/>
    <p:sldLayoutId id="2147484578" r:id="rId4"/>
    <p:sldLayoutId id="2147484580" r:id="rId5"/>
    <p:sldLayoutId id="2147484581" r:id="rId6"/>
    <p:sldLayoutId id="2147484582" r:id="rId7"/>
    <p:sldLayoutId id="2147484583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Grp="1"/>
          </p:cNvSpPr>
          <p:nvPr>
            <p:ph type="ctrTitle" idx="4294967295"/>
          </p:nvPr>
        </p:nvSpPr>
        <p:spPr>
          <a:xfrm>
            <a:off x="360218" y="479425"/>
            <a:ext cx="8506691" cy="3105604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Новая редакция Бюджетного кодекса Российской Федерации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694732"/>
            <a:ext cx="386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Начальник Отдела бюджетного законодательства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Марат Маратович </a:t>
            </a:r>
            <a:r>
              <a:rPr lang="ru-RU" dirty="0" err="1" smtClean="0"/>
              <a:t>Шамьюнов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0" y="455612"/>
            <a:ext cx="9144000" cy="7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defPPr>
              <a:defRPr lang="ru-RU"/>
            </a:defPPr>
            <a:lvl1pPr eaLnBrk="0" hangingPunct="0">
              <a:defRPr sz="2000" b="1">
                <a:cs typeface="Times New Roman" pitchFamily="18" charset="0"/>
              </a:defRPr>
            </a:lvl1pPr>
            <a:lvl2pPr>
              <a:defRPr sz="2600">
                <a:solidFill>
                  <a:schemeClr val="accent2"/>
                </a:solidFill>
                <a:latin typeface="Arial" charset="0"/>
              </a:defRPr>
            </a:lvl2pPr>
            <a:lvl3pPr>
              <a:defRPr sz="2400">
                <a:solidFill>
                  <a:schemeClr val="accent1"/>
                </a:solidFill>
                <a:latin typeface="Arial" charset="0"/>
              </a:defRPr>
            </a:lvl3pPr>
            <a:lvl4pPr>
              <a:defRPr sz="2200">
                <a:solidFill>
                  <a:schemeClr val="accent1"/>
                </a:solidFill>
                <a:latin typeface="Arial" charset="0"/>
              </a:defRPr>
            </a:lvl4pPr>
            <a:lvl5pPr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200" b="0" dirty="0">
                <a:latin typeface="+mj-lt"/>
              </a:rPr>
              <a:t>Основания для </a:t>
            </a:r>
            <a:r>
              <a:rPr lang="ru-RU" altLang="ru-RU" sz="2200" b="0" dirty="0" smtClean="0">
                <a:latin typeface="+mj-lt"/>
              </a:rPr>
              <a:t>разработки </a:t>
            </a:r>
            <a:endParaRPr lang="en-US" altLang="ru-RU" sz="2200" b="0" dirty="0" smtClean="0">
              <a:latin typeface="+mj-lt"/>
            </a:endParaRPr>
          </a:p>
          <a:p>
            <a:pPr algn="ctr"/>
            <a:r>
              <a:rPr lang="ru-RU" altLang="ru-RU" sz="2200" b="0" dirty="0" smtClean="0">
                <a:latin typeface="+mj-lt"/>
              </a:rPr>
              <a:t>новой редакции Бюджетного кодекса Российской Федерации </a:t>
            </a:r>
            <a:endParaRPr lang="ru-RU" altLang="ru-RU" sz="2200" b="0" dirty="0">
              <a:latin typeface="+mj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32352449"/>
              </p:ext>
            </p:extLst>
          </p:nvPr>
        </p:nvGraphicFramePr>
        <p:xfrm>
          <a:off x="574431" y="1244600"/>
          <a:ext cx="7995138" cy="532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27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4288"/>
            <a:ext cx="8229600" cy="430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latin typeface="+mj-lt"/>
                <a:ea typeface="+mn-ea"/>
                <a:cs typeface="Times New Roman" pitchFamily="18" charset="0"/>
              </a:rPr>
              <a:t>Правовые недостатки </a:t>
            </a:r>
            <a:r>
              <a:rPr lang="ru-RU" sz="2400" dirty="0" smtClean="0">
                <a:latin typeface="+mj-lt"/>
                <a:ea typeface="+mn-ea"/>
                <a:cs typeface="Times New Roman" pitchFamily="18" charset="0"/>
              </a:rPr>
              <a:t>БК РФ</a:t>
            </a:r>
            <a:endParaRPr lang="ru-RU" sz="240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7175" y="1266826"/>
            <a:ext cx="8534400" cy="5086349"/>
          </a:xfrm>
        </p:spPr>
        <p:txBody>
          <a:bodyPr/>
          <a:lstStyle/>
          <a:p>
            <a:pPr lvl="0" algn="just">
              <a:spcBef>
                <a:spcPts val="1800"/>
              </a:spcBef>
            </a:pPr>
            <a:r>
              <a:rPr lang="ru-RU" sz="1800" dirty="0" smtClean="0">
                <a:latin typeface="+mj-lt"/>
              </a:rPr>
              <a:t>некоторые вопросы </a:t>
            </a:r>
            <a:r>
              <a:rPr lang="ru-RU" sz="1800" b="1" dirty="0" smtClean="0">
                <a:latin typeface="+mj-lt"/>
              </a:rPr>
              <a:t>системно не описаны </a:t>
            </a:r>
            <a:r>
              <a:rPr lang="ru-RU" sz="1800" dirty="0" smtClean="0">
                <a:latin typeface="+mj-lt"/>
              </a:rPr>
              <a:t>в Кодексе </a:t>
            </a:r>
            <a:r>
              <a:rPr lang="ru-RU" sz="1600" i="1" dirty="0" smtClean="0">
                <a:latin typeface="+mj-lt"/>
              </a:rPr>
              <a:t>(например, вопросы внебюджетных фондов, в </a:t>
            </a:r>
            <a:r>
              <a:rPr lang="ru-RU" sz="1600" i="1" dirty="0" err="1" smtClean="0">
                <a:latin typeface="+mj-lt"/>
              </a:rPr>
              <a:t>т.ч</a:t>
            </a:r>
            <a:r>
              <a:rPr lang="ru-RU" sz="1600" i="1" dirty="0" smtClean="0">
                <a:latin typeface="+mj-lt"/>
              </a:rPr>
              <a:t>. требования к документам представляемым одновременно с бюджетом, вопросы исполнения бюджетов)</a:t>
            </a:r>
          </a:p>
          <a:p>
            <a:pPr lvl="0" algn="just">
              <a:spcBef>
                <a:spcPts val="1800"/>
              </a:spcBef>
            </a:pPr>
            <a:r>
              <a:rPr lang="ru-RU" sz="1800" dirty="0">
                <a:solidFill>
                  <a:prstClr val="black"/>
                </a:solidFill>
                <a:latin typeface="Arial"/>
              </a:rPr>
              <a:t>отдельные нормы </a:t>
            </a:r>
            <a:r>
              <a:rPr lang="ru-RU" sz="1800" b="1" dirty="0">
                <a:solidFill>
                  <a:prstClr val="black"/>
                </a:solidFill>
                <a:latin typeface="Arial"/>
              </a:rPr>
              <a:t>дублируются</a:t>
            </a:r>
            <a:r>
              <a:rPr lang="ru-RU" sz="18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(например, наравне </a:t>
            </a:r>
            <a:r>
              <a:rPr lang="ru-RU" sz="1600" i="1" dirty="0">
                <a:solidFill>
                  <a:prstClr val="black"/>
                </a:solidFill>
                <a:latin typeface="Arial"/>
              </a:rPr>
              <a:t>со статьями, закрепляющими определенные принципы бюджетной системы, есть статья, устанавливающая их перечень, полномочия органов Федерального казначейства распределять доходы содержится в 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статьях 40</a:t>
            </a:r>
            <a:r>
              <a:rPr lang="ru-RU" sz="1600" i="1" dirty="0">
                <a:solidFill>
                  <a:prstClr val="black"/>
                </a:solidFill>
                <a:latin typeface="Arial"/>
              </a:rPr>
              <a:t>, 166.1, 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218 Кодекса</a:t>
            </a:r>
            <a:r>
              <a:rPr lang="ru-RU" sz="1600" i="1" dirty="0">
                <a:solidFill>
                  <a:prstClr val="black"/>
                </a:solidFill>
                <a:latin typeface="Arial"/>
              </a:rPr>
              <a:t>)</a:t>
            </a:r>
          </a:p>
          <a:p>
            <a:pPr lvl="0" algn="just">
              <a:spcBef>
                <a:spcPts val="1800"/>
              </a:spcBef>
            </a:pPr>
            <a:r>
              <a:rPr lang="ru-RU" sz="1800" dirty="0" smtClean="0">
                <a:solidFill>
                  <a:prstClr val="black"/>
                </a:solidFill>
                <a:latin typeface="Arial"/>
              </a:rPr>
              <a:t>содержатся </a:t>
            </a:r>
            <a:r>
              <a:rPr lang="ru-RU" sz="1800" b="1" dirty="0">
                <a:solidFill>
                  <a:prstClr val="black"/>
                </a:solidFill>
                <a:latin typeface="Arial"/>
              </a:rPr>
              <a:t>нормы, которые не применялись </a:t>
            </a:r>
            <a:r>
              <a:rPr lang="ru-RU" sz="1800" dirty="0">
                <a:solidFill>
                  <a:prstClr val="black"/>
                </a:solidFill>
                <a:latin typeface="Arial"/>
              </a:rPr>
              <a:t>ни разу 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(например, полномочие </a:t>
            </a:r>
            <a:r>
              <a:rPr lang="ru-RU" sz="1600" i="1" dirty="0">
                <a:solidFill>
                  <a:prstClr val="black"/>
                </a:solidFill>
                <a:latin typeface="Arial"/>
              </a:rPr>
              <a:t>во введению бюджетной санкции о праве Министра финансов назначить уполномоченного по федеральному бюджету, норма про обязательное внесение изменений в бюджет в связи с резким падением доходов бюджетов, норма о заключении соглашений о передаче полномочий по кассовому обслуживанию) </a:t>
            </a:r>
          </a:p>
          <a:p>
            <a:pPr lvl="0" algn="just">
              <a:spcBef>
                <a:spcPts val="1800"/>
              </a:spcBef>
            </a:pPr>
            <a:r>
              <a:rPr lang="ru-RU" sz="1800" dirty="0" smtClean="0">
                <a:solidFill>
                  <a:prstClr val="black"/>
                </a:solidFill>
                <a:latin typeface="Arial"/>
              </a:rPr>
              <a:t>содержатся </a:t>
            </a:r>
            <a:r>
              <a:rPr lang="ru-RU" sz="1800" b="1" dirty="0">
                <a:solidFill>
                  <a:prstClr val="black"/>
                </a:solidFill>
                <a:latin typeface="Arial"/>
              </a:rPr>
              <a:t>декларативные нормы</a:t>
            </a:r>
            <a:r>
              <a:rPr lang="ru-RU" sz="1800" dirty="0">
                <a:solidFill>
                  <a:prstClr val="black"/>
                </a:solidFill>
                <a:latin typeface="Arial"/>
              </a:rPr>
              <a:t>, не имеющие правового смысла 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(например, преамбула </a:t>
            </a:r>
            <a:r>
              <a:rPr lang="ru-RU" sz="1600" i="1" dirty="0">
                <a:solidFill>
                  <a:prstClr val="black"/>
                </a:solidFill>
                <a:latin typeface="Arial"/>
              </a:rPr>
              <a:t>Кодекса, норма об ответственности Минфина и Казначейства</a:t>
            </a:r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)</a:t>
            </a:r>
            <a:endParaRPr lang="ru-RU" sz="1600" i="1" dirty="0" smtClean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86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0" y="392112"/>
            <a:ext cx="9144000" cy="7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defPPr>
              <a:defRPr lang="ru-RU"/>
            </a:defPPr>
            <a:lvl1pPr eaLnBrk="0" hangingPunct="0">
              <a:defRPr sz="2000" b="1">
                <a:cs typeface="Times New Roman" pitchFamily="18" charset="0"/>
              </a:defRPr>
            </a:lvl1pPr>
            <a:lvl2pPr>
              <a:defRPr sz="2600">
                <a:solidFill>
                  <a:schemeClr val="accent2"/>
                </a:solidFill>
                <a:latin typeface="Arial" charset="0"/>
              </a:defRPr>
            </a:lvl2pPr>
            <a:lvl3pPr>
              <a:defRPr sz="2400">
                <a:solidFill>
                  <a:schemeClr val="accent1"/>
                </a:solidFill>
                <a:latin typeface="Arial" charset="0"/>
              </a:defRPr>
            </a:lvl3pPr>
            <a:lvl4pPr>
              <a:defRPr sz="2200">
                <a:solidFill>
                  <a:schemeClr val="accent1"/>
                </a:solidFill>
                <a:latin typeface="Arial" charset="0"/>
              </a:defRPr>
            </a:lvl4pPr>
            <a:lvl5pPr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dirty="0">
                <a:latin typeface="+mj-lt"/>
              </a:rPr>
              <a:t>П</a:t>
            </a:r>
            <a:r>
              <a:rPr lang="ru-RU" altLang="ru-RU" sz="2400" dirty="0" smtClean="0">
                <a:latin typeface="+mj-lt"/>
              </a:rPr>
              <a:t>ринципы </a:t>
            </a:r>
            <a:r>
              <a:rPr lang="ru-RU" altLang="ru-RU" sz="2400" b="0" dirty="0" smtClean="0">
                <a:latin typeface="+mj-lt"/>
              </a:rPr>
              <a:t>разработки новой </a:t>
            </a:r>
            <a:r>
              <a:rPr lang="ru-RU" altLang="ru-RU" sz="2400" b="0" dirty="0" smtClean="0">
                <a:latin typeface="+mj-lt"/>
              </a:rPr>
              <a:t>редакции </a:t>
            </a:r>
            <a:r>
              <a:rPr lang="ru-RU" altLang="ru-RU" sz="2400" b="0" dirty="0" smtClean="0">
                <a:latin typeface="+mj-lt"/>
              </a:rPr>
              <a:t>БК РФ</a:t>
            </a:r>
            <a:endParaRPr lang="ru-RU" altLang="ru-RU" sz="2400" b="0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0487875"/>
              </p:ext>
            </p:extLst>
          </p:nvPr>
        </p:nvGraphicFramePr>
        <p:xfrm>
          <a:off x="338015" y="1546311"/>
          <a:ext cx="8467969" cy="434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41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01639"/>
            <a:ext cx="8229600" cy="45097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400" dirty="0" smtClean="0">
                <a:latin typeface="+mj-lt"/>
              </a:rPr>
              <a:t>Основные направления изменений</a:t>
            </a:r>
            <a:endParaRPr lang="ru-RU" sz="2400" i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179951"/>
            <a:ext cx="8026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Новая </a:t>
            </a:r>
            <a:r>
              <a:rPr lang="ru-RU" b="1" dirty="0" smtClean="0">
                <a:latin typeface="+mj-lt"/>
              </a:rPr>
              <a:t>структура организации </a:t>
            </a:r>
            <a:r>
              <a:rPr lang="ru-RU" dirty="0" smtClean="0">
                <a:latin typeface="+mj-lt"/>
              </a:rPr>
              <a:t>норм Кодекса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Расширение </a:t>
            </a:r>
            <a:r>
              <a:rPr lang="ru-RU" b="1" dirty="0" smtClean="0">
                <a:latin typeface="+mj-lt"/>
              </a:rPr>
              <a:t>предмета</a:t>
            </a:r>
            <a:r>
              <a:rPr lang="ru-RU" dirty="0" smtClean="0">
                <a:latin typeface="+mj-lt"/>
              </a:rPr>
              <a:t> Кодекса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Развитие </a:t>
            </a:r>
            <a:r>
              <a:rPr lang="ru-RU" b="1" dirty="0" smtClean="0">
                <a:latin typeface="+mj-lt"/>
              </a:rPr>
              <a:t>принципа прозрачности </a:t>
            </a:r>
            <a:endParaRPr lang="ru-RU" b="1" dirty="0" smtClean="0">
              <a:latin typeface="+mj-lt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b="1" dirty="0" smtClean="0">
                <a:latin typeface="+mj-lt"/>
              </a:rPr>
              <a:t>Прогнозирование </a:t>
            </a:r>
            <a:r>
              <a:rPr lang="ru-RU" b="1" dirty="0">
                <a:latin typeface="+mj-lt"/>
              </a:rPr>
              <a:t>поступлений </a:t>
            </a:r>
            <a:r>
              <a:rPr lang="ru-RU" dirty="0">
                <a:latin typeface="+mj-lt"/>
              </a:rPr>
              <a:t>доходов в  бюджеты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Совершенствование </a:t>
            </a:r>
            <a:r>
              <a:rPr lang="ru-RU" b="1" dirty="0" smtClean="0">
                <a:latin typeface="+mj-lt"/>
              </a:rPr>
              <a:t>методологии расходов</a:t>
            </a:r>
            <a:r>
              <a:rPr lang="ru-RU" dirty="0" smtClean="0">
                <a:latin typeface="+mj-lt"/>
              </a:rPr>
              <a:t> бюджетов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>
                <a:latin typeface="+mj-lt"/>
              </a:rPr>
              <a:t>Совершенствование </a:t>
            </a:r>
            <a:r>
              <a:rPr lang="ru-RU" b="1" dirty="0">
                <a:latin typeface="+mj-lt"/>
              </a:rPr>
              <a:t>межбюджетных отношений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>
                <a:latin typeface="+mj-lt"/>
              </a:rPr>
              <a:t>Новая модель распределения нормативов от уплаты </a:t>
            </a:r>
            <a:r>
              <a:rPr lang="ru-RU" b="1" dirty="0">
                <a:latin typeface="+mj-lt"/>
              </a:rPr>
              <a:t>штрафов</a:t>
            </a:r>
            <a:r>
              <a:rPr lang="ru-RU" dirty="0">
                <a:latin typeface="+mj-lt"/>
              </a:rPr>
              <a:t> в бюджеты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Устранение излишней </a:t>
            </a:r>
            <a:r>
              <a:rPr lang="ru-RU" b="1" dirty="0">
                <a:latin typeface="+mj-lt"/>
              </a:rPr>
              <a:t>детализации</a:t>
            </a:r>
            <a:r>
              <a:rPr lang="ru-RU" dirty="0">
                <a:latin typeface="+mj-lt"/>
              </a:rPr>
              <a:t> бюджетных </a:t>
            </a:r>
            <a:r>
              <a:rPr lang="ru-RU" b="1" dirty="0" smtClean="0">
                <a:latin typeface="+mj-lt"/>
              </a:rPr>
              <a:t>полномочий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Уточнение системы </a:t>
            </a:r>
            <a:r>
              <a:rPr lang="ru-RU" b="1" dirty="0">
                <a:latin typeface="+mj-lt"/>
              </a:rPr>
              <a:t>документов бюджетного </a:t>
            </a:r>
            <a:r>
              <a:rPr lang="ru-RU" b="1" dirty="0" smtClean="0">
                <a:latin typeface="+mj-lt"/>
              </a:rPr>
              <a:t>планирования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b="1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Реформирование </a:t>
            </a:r>
            <a:r>
              <a:rPr lang="ru-RU" dirty="0">
                <a:latin typeface="+mj-lt"/>
              </a:rPr>
              <a:t>обслуживания </a:t>
            </a:r>
            <a:r>
              <a:rPr lang="ru-RU" b="1" dirty="0">
                <a:latin typeface="+mj-lt"/>
              </a:rPr>
              <a:t>исполнения бюджета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Введение </a:t>
            </a:r>
            <a:r>
              <a:rPr lang="ru-RU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главы о системе </a:t>
            </a:r>
            <a:r>
              <a:rPr lang="ru-RU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бюджетных </a:t>
            </a:r>
            <a:r>
              <a:rPr lang="ru-RU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63624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latin typeface="+mn-lt"/>
              </a:rPr>
              <a:t>Основные изменения структуры </a:t>
            </a:r>
            <a:r>
              <a:rPr lang="ru-RU" sz="2400" dirty="0" smtClean="0">
                <a:latin typeface="+mn-lt"/>
              </a:rPr>
              <a:t>БК РФ</a:t>
            </a:r>
            <a:endParaRPr lang="ru-RU" sz="24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01700"/>
            <a:ext cx="833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Общая модель меняется:  </a:t>
            </a:r>
            <a:r>
              <a:rPr lang="ru-RU" strike="sngStrike" dirty="0" smtClean="0">
                <a:solidFill>
                  <a:srgbClr val="FF0000"/>
                </a:solidFill>
              </a:rPr>
              <a:t>5 частей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9 разделов, 30 глав, 307 статей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b="1" dirty="0" smtClean="0">
                <a:solidFill>
                  <a:schemeClr val="tx1"/>
                </a:solidFill>
              </a:rPr>
              <a:t>10 разделов, 40 глав, 300 статей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33017548"/>
              </p:ext>
            </p:extLst>
          </p:nvPr>
        </p:nvGraphicFramePr>
        <p:xfrm>
          <a:off x="304800" y="1587500"/>
          <a:ext cx="8331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22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latin typeface="+mn-lt"/>
              </a:rPr>
              <a:t>Основные изменения структуры </a:t>
            </a:r>
            <a:r>
              <a:rPr lang="ru-RU" sz="2400" dirty="0" smtClean="0">
                <a:latin typeface="+mn-lt"/>
              </a:rPr>
              <a:t>БК РФ </a:t>
            </a:r>
            <a:r>
              <a:rPr lang="ru-RU" sz="2400" dirty="0" smtClean="0">
                <a:latin typeface="+mn-lt"/>
              </a:rPr>
              <a:t>(продолжение)</a:t>
            </a:r>
            <a:endParaRPr lang="ru-RU" sz="24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01700"/>
            <a:ext cx="833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08741811"/>
              </p:ext>
            </p:extLst>
          </p:nvPr>
        </p:nvGraphicFramePr>
        <p:xfrm>
          <a:off x="304800" y="1066800"/>
          <a:ext cx="8331200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292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6778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ru-RU" sz="2200" dirty="0">
                <a:latin typeface="+mj-lt"/>
                <a:ea typeface="+mn-ea"/>
                <a:cs typeface="Times New Roman" pitchFamily="18" charset="0"/>
              </a:rPr>
              <a:t>Развитие принципа </a:t>
            </a:r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прозрачности (открытости</a:t>
            </a:r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)</a:t>
            </a:r>
            <a:endParaRPr lang="ru-RU" sz="220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4447" y="1397000"/>
            <a:ext cx="8373035" cy="5183094"/>
          </a:xfrm>
          <a:prstGeom prst="rect">
            <a:avLst/>
          </a:prstGeom>
        </p:spPr>
        <p:txBody>
          <a:bodyPr/>
          <a:lstStyle/>
          <a:p>
            <a:pPr marL="711200" lvl="1" indent="-711200" algn="just">
              <a:buFont typeface="Wingdings" panose="05000000000000000000" pitchFamily="2" charset="2"/>
              <a:buChar char="q"/>
            </a:pPr>
            <a:r>
              <a:rPr lang="ru-RU" sz="2000" i="0" dirty="0" smtClean="0">
                <a:latin typeface="+mj-lt"/>
              </a:rPr>
              <a:t>Обязанность участников бюджетного процесса обеспечивать открытость и доступность информации </a:t>
            </a:r>
            <a:r>
              <a:rPr lang="ru-RU" sz="2000" b="1" i="0" dirty="0" smtClean="0">
                <a:latin typeface="+mj-lt"/>
              </a:rPr>
              <a:t>на едином портале</a:t>
            </a:r>
          </a:p>
          <a:p>
            <a:pPr marL="711200" lvl="1" indent="-711200" algn="just">
              <a:buFont typeface="Wingdings" panose="05000000000000000000" pitchFamily="2" charset="2"/>
              <a:buChar char="q"/>
            </a:pPr>
            <a:endParaRPr lang="ru-RU" sz="2000" b="1" i="0" dirty="0">
              <a:latin typeface="+mj-lt"/>
            </a:endParaRPr>
          </a:p>
          <a:p>
            <a:pPr marL="711200" lvl="1" indent="-7112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+mj-lt"/>
              </a:rPr>
              <a:t>О</a:t>
            </a:r>
            <a:r>
              <a:rPr lang="ru-RU" sz="2000" i="0" dirty="0" smtClean="0">
                <a:latin typeface="+mj-lt"/>
              </a:rPr>
              <a:t>бязанность финансовых органов по формированию информации о соответствующем бюджете </a:t>
            </a:r>
            <a:r>
              <a:rPr lang="ru-RU" sz="2000" b="1" i="0" dirty="0" smtClean="0">
                <a:latin typeface="+mj-lt"/>
              </a:rPr>
              <a:t>в доступной для граждан формате</a:t>
            </a:r>
            <a:r>
              <a:rPr lang="ru-RU" sz="2000" i="0" dirty="0" smtClean="0">
                <a:latin typeface="+mj-lt"/>
              </a:rPr>
              <a:t> ("Бюджет гражданина")</a:t>
            </a:r>
            <a:endParaRPr lang="ru-RU" sz="200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212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ru-RU" sz="2200" dirty="0">
                <a:latin typeface="+mj-lt"/>
                <a:ea typeface="+mn-ea"/>
                <a:cs typeface="Times New Roman" pitchFamily="18" charset="0"/>
              </a:rPr>
              <a:t>Расширение предмета </a:t>
            </a:r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БК РФ</a:t>
            </a:r>
            <a:endParaRPr lang="ru-RU" sz="220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177925"/>
            <a:ext cx="8229600" cy="4557713"/>
          </a:xfrm>
        </p:spPr>
        <p:txBody>
          <a:bodyPr/>
          <a:lstStyle/>
          <a:p>
            <a:pPr marL="109537" indent="0" algn="just">
              <a:spcBef>
                <a:spcPts val="120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Arial"/>
              </a:rPr>
              <a:t>Из-за развития финансовых отношений государства с организациями различных правовых форм и форм собственности (</a:t>
            </a:r>
            <a:r>
              <a:rPr lang="ru-RU" sz="1800" dirty="0">
                <a:solidFill>
                  <a:prstClr val="black"/>
                </a:solidFill>
                <a:latin typeface="Arial"/>
              </a:rPr>
              <a:t>например, осуществление операций с бюджетными средствами, отчетности за их использование), </a:t>
            </a:r>
            <a:r>
              <a:rPr lang="ru-RU" sz="1800" dirty="0" smtClean="0">
                <a:solidFill>
                  <a:prstClr val="black"/>
                </a:solidFill>
                <a:latin typeface="Arial"/>
              </a:rPr>
              <a:t>необходимо распространить действие </a:t>
            </a:r>
            <a:r>
              <a:rPr lang="ru-RU" sz="1800" b="1" u="sng" dirty="0" smtClean="0">
                <a:solidFill>
                  <a:prstClr val="black"/>
                </a:solidFill>
                <a:latin typeface="Arial"/>
              </a:rPr>
              <a:t>отдельных норм</a:t>
            </a:r>
            <a:r>
              <a:rPr lang="ru-RU" sz="1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Arial"/>
              </a:rPr>
              <a:t>Кодекса на:</a:t>
            </a:r>
          </a:p>
          <a:p>
            <a:pPr lvl="0" algn="just">
              <a:spcBef>
                <a:spcPts val="1200"/>
              </a:spcBef>
            </a:pPr>
            <a:r>
              <a:rPr lang="ru-RU" sz="1800" dirty="0">
                <a:solidFill>
                  <a:prstClr val="black"/>
                </a:solidFill>
                <a:latin typeface="Arial"/>
              </a:rPr>
              <a:t>бюджетные и автономные государственные (муниципальные) учреждения;</a:t>
            </a:r>
          </a:p>
          <a:p>
            <a:pPr lvl="0" algn="just">
              <a:spcBef>
                <a:spcPts val="1200"/>
              </a:spcBef>
            </a:pPr>
            <a:r>
              <a:rPr lang="ru-RU" sz="1800" dirty="0">
                <a:solidFill>
                  <a:prstClr val="black"/>
                </a:solidFill>
                <a:latin typeface="Arial"/>
              </a:rPr>
              <a:t>государственные (муниципальные)  унитарные предприятия;</a:t>
            </a:r>
          </a:p>
          <a:p>
            <a:pPr lvl="0" algn="just">
              <a:spcBef>
                <a:spcPts val="1200"/>
              </a:spcBef>
            </a:pPr>
            <a:r>
              <a:rPr lang="ru-RU" sz="1800" dirty="0">
                <a:solidFill>
                  <a:prstClr val="black"/>
                </a:solidFill>
                <a:latin typeface="Arial"/>
              </a:rPr>
              <a:t>государственные корпорации и государственные компании;</a:t>
            </a:r>
          </a:p>
          <a:p>
            <a:pPr lvl="0" algn="just">
              <a:spcBef>
                <a:spcPts val="1200"/>
              </a:spcBef>
            </a:pPr>
            <a:r>
              <a:rPr lang="ru-RU" sz="1800" dirty="0">
                <a:solidFill>
                  <a:prstClr val="black"/>
                </a:solidFill>
                <a:latin typeface="Arial"/>
              </a:rPr>
              <a:t>иные юридические лица, в отношении которых государственные (муниципальные) органы выполняют функции и полномочия собственника имущества или осуществляют права акционера (участника) - владельца более 50 процентов акций (долей).</a:t>
            </a:r>
          </a:p>
          <a:p>
            <a:pPr marL="109537" indent="0" algn="just">
              <a:spcBef>
                <a:spcPts val="1200"/>
              </a:spcBef>
              <a:buNone/>
            </a:pPr>
            <a:endParaRPr lang="ru-RU" sz="1800" dirty="0">
              <a:solidFill>
                <a:prstClr val="black"/>
              </a:solidFill>
              <a:latin typeface="Arial"/>
            </a:endParaRPr>
          </a:p>
          <a:p>
            <a:pPr marL="109537" indent="0" algn="just">
              <a:spcBef>
                <a:spcPts val="1200"/>
              </a:spcBef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25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Прогнозирование </a:t>
            </a:r>
            <a:r>
              <a:rPr lang="ru-RU" sz="2200" dirty="0">
                <a:latin typeface="+mj-lt"/>
                <a:ea typeface="+mn-ea"/>
                <a:cs typeface="Times New Roman" pitchFamily="18" charset="0"/>
              </a:rPr>
              <a:t>поступлений доходов в  бюджеты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6550" y="1262983"/>
            <a:ext cx="847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+mj-lt"/>
              </a:rPr>
              <a:t> </a:t>
            </a:r>
            <a:endParaRPr lang="ru-RU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367" y="1231749"/>
            <a:ext cx="83978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Tx/>
              <a:buAutoNum type="arabicParenR"/>
            </a:pPr>
            <a:r>
              <a:rPr lang="ru-RU" sz="1600" dirty="0" smtClean="0">
                <a:solidFill>
                  <a:prstClr val="black"/>
                </a:solidFill>
                <a:latin typeface="+mj-lt"/>
              </a:rPr>
              <a:t>В Бюджетном кодексе нет четкого разделения, какие платежи являются </a:t>
            </a:r>
            <a:r>
              <a:rPr lang="ru-RU" sz="1600" dirty="0">
                <a:solidFill>
                  <a:prstClr val="black"/>
                </a:solidFill>
                <a:latin typeface="+mj-lt"/>
              </a:rPr>
              <a:t>доходами </a:t>
            </a:r>
            <a:r>
              <a:rPr lang="ru-RU" sz="1600" dirty="0" smtClean="0">
                <a:solidFill>
                  <a:prstClr val="black"/>
                </a:solidFill>
                <a:latin typeface="+mj-lt"/>
              </a:rPr>
              <a:t>бюджетов, </a:t>
            </a:r>
            <a:r>
              <a:rPr lang="ru-RU" sz="1600" dirty="0">
                <a:solidFill>
                  <a:prstClr val="black"/>
                </a:solidFill>
                <a:latin typeface="+mj-lt"/>
              </a:rPr>
              <a:t>а какие </a:t>
            </a:r>
            <a:r>
              <a:rPr lang="ru-RU" sz="1600" dirty="0" smtClean="0">
                <a:solidFill>
                  <a:prstClr val="black"/>
                </a:solidFill>
                <a:latin typeface="+mj-lt"/>
              </a:rPr>
              <a:t>нет </a:t>
            </a:r>
            <a:r>
              <a:rPr lang="ru-RU" sz="1400" i="1" dirty="0" smtClean="0">
                <a:solidFill>
                  <a:prstClr val="black"/>
                </a:solidFill>
                <a:latin typeface="+mj-lt"/>
              </a:rPr>
              <a:t>(например, обязательные отчисления операторов связи; штрафы, установленные отдельными законами (не КоАП РФ))</a:t>
            </a:r>
            <a:endParaRPr lang="ru-RU" sz="1400" i="1" dirty="0">
              <a:solidFill>
                <a:prstClr val="black"/>
              </a:solidFill>
              <a:latin typeface="+mj-lt"/>
            </a:endParaRP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AutoNum type="arabicParenR"/>
            </a:pPr>
            <a:r>
              <a:rPr lang="ru-RU" sz="1600" dirty="0" smtClean="0">
                <a:solidFill>
                  <a:prstClr val="black"/>
                </a:solidFill>
                <a:latin typeface="+mj-lt"/>
              </a:rPr>
              <a:t>В Бюджетном кодексе не определено, </a:t>
            </a:r>
            <a:r>
              <a:rPr lang="ru-RU" sz="1600" dirty="0">
                <a:solidFill>
                  <a:prstClr val="black"/>
                </a:solidFill>
                <a:latin typeface="+mj-lt"/>
              </a:rPr>
              <a:t>кто должен  </a:t>
            </a:r>
            <a:r>
              <a:rPr lang="ru-RU" sz="1600" dirty="0" smtClean="0">
                <a:solidFill>
                  <a:prstClr val="black"/>
                </a:solidFill>
                <a:latin typeface="+mj-lt"/>
              </a:rPr>
              <a:t>прогнозировать доходы бюджета </a:t>
            </a:r>
            <a:r>
              <a:rPr lang="ru-RU" sz="1600" dirty="0">
                <a:solidFill>
                  <a:prstClr val="black"/>
                </a:solidFill>
                <a:latin typeface="+mj-lt"/>
              </a:rPr>
              <a:t>на основе прогноза </a:t>
            </a:r>
            <a:r>
              <a:rPr lang="ru-RU" sz="1600" dirty="0" smtClean="0">
                <a:solidFill>
                  <a:prstClr val="black"/>
                </a:solidFill>
                <a:latin typeface="+mj-lt"/>
              </a:rPr>
              <a:t>СЭР</a:t>
            </a:r>
            <a:endParaRPr lang="ru-RU" sz="1600" dirty="0">
              <a:solidFill>
                <a:prstClr val="black"/>
              </a:solidFill>
              <a:latin typeface="+mj-lt"/>
            </a:endParaRP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Tx/>
              <a:buAutoNum type="arabicParenR"/>
            </a:pPr>
            <a:r>
              <a:rPr lang="ru-RU" sz="16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+mj-lt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+mj-lt"/>
              </a:rPr>
              <a:t>Бюджетном кодексе нет </a:t>
            </a:r>
            <a:r>
              <a:rPr lang="ru-RU" sz="1600" dirty="0">
                <a:solidFill>
                  <a:prstClr val="black"/>
                </a:solidFill>
                <a:latin typeface="+mj-lt"/>
              </a:rPr>
              <a:t>требований к документам, предоставляемым главным администратором доходов для составления кассового </a:t>
            </a:r>
            <a:r>
              <a:rPr lang="ru-RU" sz="1600" dirty="0" smtClean="0">
                <a:solidFill>
                  <a:prstClr val="black"/>
                </a:solidFill>
                <a:latin typeface="+mj-lt"/>
              </a:rPr>
              <a:t>плана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3609" y="893651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Проблемы: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3609" y="3570851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Предложения: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3366" y="3923998"/>
            <a:ext cx="83216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0"/>
              </a:spcAft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Определить, какие платежи являются доходами бюджета</a:t>
            </a: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Наделить главного администратора доходов бюджета полномочием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по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прогнозированию доходов, принятию соответствующей методики</a:t>
            </a: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Установить, что в сведения для составления кассового плана, подготавливаются на основе методики прогнозирования доходов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12429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114300" y="401273"/>
            <a:ext cx="8902700" cy="4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Распределение доходов от штрафов: проблемы и предложения</a:t>
            </a:r>
            <a:endParaRPr lang="ru-RU" sz="220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1150" y="877459"/>
            <a:ext cx="8509000" cy="257694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 sz="2000" dirty="0" smtClean="0">
                <a:latin typeface="+mj-lt"/>
              </a:rPr>
              <a:t>Проблемы:</a:t>
            </a:r>
            <a:endParaRPr lang="ru-RU" sz="2000" dirty="0">
              <a:latin typeface="+mj-lt"/>
            </a:endParaRPr>
          </a:p>
          <a:p>
            <a:pPr marL="0" lvl="1" indent="355600" algn="just"/>
            <a:r>
              <a:rPr lang="ru-RU" sz="1600" dirty="0" smtClean="0">
                <a:latin typeface="+mj-lt"/>
              </a:rPr>
              <a:t>1) Распределение доходов от штрафов </a:t>
            </a:r>
            <a:r>
              <a:rPr lang="ru-RU" sz="1600" b="1" dirty="0" smtClean="0">
                <a:latin typeface="+mj-lt"/>
              </a:rPr>
              <a:t>не всегда обоснованно </a:t>
            </a:r>
            <a:r>
              <a:rPr lang="ru-RU" sz="1600" dirty="0" smtClean="0">
                <a:latin typeface="+mj-lt"/>
              </a:rPr>
              <a:t>и осуществлено на основе единой методологии</a:t>
            </a:r>
            <a:endParaRPr lang="ru-RU" sz="1600" dirty="0">
              <a:latin typeface="+mj-lt"/>
            </a:endParaRPr>
          </a:p>
          <a:p>
            <a:pPr marL="0" lvl="1" indent="355600" algn="just"/>
            <a:r>
              <a:rPr lang="ru-RU" sz="1600" dirty="0" smtClean="0">
                <a:latin typeface="+mj-lt"/>
              </a:rPr>
              <a:t>2) </a:t>
            </a:r>
            <a:r>
              <a:rPr lang="ru-RU" sz="1600" b="1" dirty="0" smtClean="0">
                <a:latin typeface="+mj-lt"/>
              </a:rPr>
              <a:t>Большое количество законопроектов </a:t>
            </a:r>
            <a:r>
              <a:rPr lang="ru-RU" sz="1600" dirty="0" smtClean="0">
                <a:latin typeface="+mj-lt"/>
              </a:rPr>
              <a:t>по пересмотру распределения</a:t>
            </a:r>
          </a:p>
          <a:p>
            <a:pPr marL="0" lvl="1" indent="355600" algn="just"/>
            <a:r>
              <a:rPr lang="ru-RU" sz="1600" dirty="0" smtClean="0">
                <a:latin typeface="+mj-lt"/>
              </a:rPr>
              <a:t>3) </a:t>
            </a:r>
            <a:r>
              <a:rPr lang="ru-RU" sz="1600" b="1" dirty="0" smtClean="0">
                <a:latin typeface="+mj-lt"/>
              </a:rPr>
              <a:t>Остаточный принцип </a:t>
            </a:r>
            <a:r>
              <a:rPr lang="ru-RU" sz="1600" dirty="0" smtClean="0">
                <a:latin typeface="+mj-lt"/>
              </a:rPr>
              <a:t>(если не закреплено за другими бюджетами) зачисления штрафов в местные бюджеты</a:t>
            </a:r>
          </a:p>
          <a:p>
            <a:pPr marL="0" lvl="1" indent="355600" algn="just"/>
            <a:r>
              <a:rPr lang="ru-RU" sz="1600" dirty="0" smtClean="0">
                <a:latin typeface="+mj-lt"/>
              </a:rPr>
              <a:t>4) Распределение штрафов </a:t>
            </a:r>
            <a:r>
              <a:rPr lang="ru-RU" sz="1600" b="1" dirty="0" smtClean="0">
                <a:latin typeface="+mj-lt"/>
              </a:rPr>
              <a:t>не учитывает </a:t>
            </a:r>
            <a:r>
              <a:rPr lang="ru-RU" sz="1600" dirty="0" smtClean="0">
                <a:latin typeface="+mj-lt"/>
              </a:rPr>
              <a:t>того, чей орган, какое должностное </a:t>
            </a:r>
            <a:r>
              <a:rPr lang="ru-RU" sz="1600" b="1" dirty="0" smtClean="0">
                <a:latin typeface="+mj-lt"/>
              </a:rPr>
              <a:t>лицо налагает штраф</a:t>
            </a:r>
            <a:endParaRPr lang="ru-RU" sz="1600" b="1" dirty="0">
              <a:latin typeface="+mj-lt"/>
            </a:endParaRPr>
          </a:p>
          <a:p>
            <a:pPr marL="0" lvl="1" indent="355600" algn="just"/>
            <a:r>
              <a:rPr lang="ru-RU" sz="1600" dirty="0">
                <a:latin typeface="+mj-lt"/>
              </a:rPr>
              <a:t>6</a:t>
            </a:r>
            <a:r>
              <a:rPr lang="ru-RU" sz="1600" dirty="0" smtClean="0">
                <a:latin typeface="+mj-lt"/>
              </a:rPr>
              <a:t>) Не определены случаи отнесения к доходам бюджета </a:t>
            </a:r>
            <a:r>
              <a:rPr lang="ru-RU" sz="1600" b="1" dirty="0" smtClean="0">
                <a:latin typeface="+mj-lt"/>
              </a:rPr>
              <a:t>штрафов от хозяйствующих субъектов</a:t>
            </a:r>
            <a:endParaRPr lang="ru-RU" sz="1600" b="1" dirty="0">
              <a:latin typeface="+mj-lt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64941091"/>
              </p:ext>
            </p:extLst>
          </p:nvPr>
        </p:nvGraphicFramePr>
        <p:xfrm>
          <a:off x="311150" y="3835401"/>
          <a:ext cx="8509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62943" y="3441702"/>
            <a:ext cx="2011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+mj-lt"/>
              </a:rPr>
              <a:t>Предложения:</a:t>
            </a:r>
          </a:p>
        </p:txBody>
      </p:sp>
    </p:spTree>
    <p:extLst>
      <p:ext uri="{BB962C8B-B14F-4D97-AF65-F5344CB8AC3E}">
        <p14:creationId xmlns:p14="http://schemas.microsoft.com/office/powerpoint/2010/main" val="27110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1237587"/>
              </p:ext>
            </p:extLst>
          </p:nvPr>
        </p:nvGraphicFramePr>
        <p:xfrm>
          <a:off x="1" y="1388458"/>
          <a:ext cx="9144000" cy="497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39687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defPPr>
              <a:defRPr lang="ru-RU"/>
            </a:defPPr>
            <a:lvl1pPr algn="ctr" eaLnBrk="0" hangingPunct="0">
              <a:defRPr sz="2200" b="0">
                <a:latin typeface="+mj-lt"/>
                <a:cs typeface="Times New Roman" pitchFamily="18" charset="0"/>
              </a:defRPr>
            </a:lvl1pPr>
            <a:lvl2pPr>
              <a:defRPr sz="2600">
                <a:solidFill>
                  <a:schemeClr val="accent2"/>
                </a:solidFill>
                <a:latin typeface="Arial" charset="0"/>
              </a:defRPr>
            </a:lvl2pPr>
            <a:lvl3pPr>
              <a:defRPr sz="2400">
                <a:solidFill>
                  <a:schemeClr val="accent1"/>
                </a:solidFill>
                <a:latin typeface="Arial" charset="0"/>
              </a:defRPr>
            </a:lvl3pPr>
            <a:lvl4pPr>
              <a:defRPr sz="2200">
                <a:solidFill>
                  <a:schemeClr val="accent1"/>
                </a:solidFill>
                <a:latin typeface="Arial" charset="0"/>
              </a:defRPr>
            </a:lvl4pPr>
            <a:lvl5pPr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r>
              <a:rPr lang="ru-RU" sz="2400" dirty="0" smtClean="0"/>
              <a:t>Эволюция бюджетного законодательства РФ</a:t>
            </a:r>
            <a:endParaRPr lang="ru-RU" sz="2400" dirty="0"/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76" y="939346"/>
            <a:ext cx="321468" cy="45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Горизонтальный свиток 8"/>
          <p:cNvSpPr/>
          <p:nvPr/>
        </p:nvSpPr>
        <p:spPr>
          <a:xfrm>
            <a:off x="4267200" y="1154603"/>
            <a:ext cx="876299" cy="46464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350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7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57200" y="431197"/>
            <a:ext cx="8229600" cy="4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200" dirty="0">
                <a:latin typeface="+mj-lt"/>
                <a:ea typeface="+mn-ea"/>
                <a:cs typeface="Times New Roman" pitchFamily="18" charset="0"/>
              </a:rPr>
              <a:t>Совершенствование методологии расходов бюджетов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6550" y="1262983"/>
            <a:ext cx="84709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solidFill>
                  <a:prstClr val="black"/>
                </a:solidFill>
                <a:latin typeface="+mj-lt"/>
              </a:rPr>
              <a:t>Документы стратегического планирования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"дорожные карты",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инструменты программно-целевого планирования – </a:t>
            </a:r>
            <a:r>
              <a:rPr lang="ru-RU" b="1" dirty="0">
                <a:solidFill>
                  <a:prstClr val="black"/>
                </a:solidFill>
                <a:latin typeface="+mj-lt"/>
              </a:rPr>
              <a:t>не являются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основанием возникновения расходных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обязательств публичного правового образования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b="1" dirty="0" smtClean="0">
                <a:solidFill>
                  <a:prstClr val="black"/>
                </a:solidFill>
                <a:latin typeface="+mj-lt"/>
              </a:rPr>
              <a:t>Публичное </a:t>
            </a:r>
            <a:r>
              <a:rPr lang="ru-RU" b="1" dirty="0">
                <a:solidFill>
                  <a:prstClr val="black"/>
                </a:solidFill>
                <a:latin typeface="+mj-lt"/>
              </a:rPr>
              <a:t>нормативное </a:t>
            </a:r>
            <a:r>
              <a:rPr lang="ru-RU" b="1" dirty="0" smtClean="0">
                <a:solidFill>
                  <a:prstClr val="black"/>
                </a:solidFill>
                <a:latin typeface="+mj-lt"/>
              </a:rPr>
              <a:t>обязательство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возникает исключительно из законов и Указов Президента РФ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prstClr val="black"/>
                </a:solidFill>
                <a:latin typeface="+mj-lt"/>
              </a:rPr>
              <a:t>Понятие "</a:t>
            </a:r>
            <a:r>
              <a:rPr lang="ru-RU" b="1" dirty="0">
                <a:solidFill>
                  <a:prstClr val="black"/>
                </a:solidFill>
                <a:latin typeface="+mj-lt"/>
              </a:rPr>
              <a:t>публичные обязательства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" предлагается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исключить                    (не применялось на практике)</a:t>
            </a:r>
            <a:endParaRPr lang="ru-RU" dirty="0">
              <a:solidFill>
                <a:prstClr val="black"/>
              </a:solidFill>
              <a:latin typeface="+mj-lt"/>
            </a:endParaRPr>
          </a:p>
          <a:p>
            <a:pPr marL="342900" lvl="0" indent="-342900" algn="just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Помимо ПНО вводятся </a:t>
            </a:r>
            <a:r>
              <a:rPr lang="ru-RU" b="1" dirty="0" smtClean="0">
                <a:solidFill>
                  <a:prstClr val="black"/>
                </a:solidFill>
                <a:latin typeface="+mj-lt"/>
              </a:rPr>
              <a:t>новые виды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расходных</a:t>
            </a:r>
            <a:r>
              <a:rPr lang="ru-RU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обязательств: контрактные, межбюджетные, долговые и международные </a:t>
            </a:r>
          </a:p>
          <a:p>
            <a:pPr lvl="0" algn="just">
              <a:spcBef>
                <a:spcPts val="180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Для новых видов обязательств устанавливаются особенности планирования ассигнований на их выполнение и исполнения бюджета по ним.</a:t>
            </a:r>
          </a:p>
        </p:txBody>
      </p:sp>
    </p:spTree>
    <p:extLst>
      <p:ext uri="{BB962C8B-B14F-4D97-AF65-F5344CB8AC3E}">
        <p14:creationId xmlns:p14="http://schemas.microsoft.com/office/powerpoint/2010/main" val="6803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5600" y="457200"/>
            <a:ext cx="8470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200" dirty="0" smtClean="0">
                <a:latin typeface="+mj-lt"/>
                <a:cs typeface="Times New Roman" pitchFamily="18" charset="0"/>
              </a:rPr>
              <a:t>Совершенствование межбюджетных отношений</a:t>
            </a:r>
            <a:endParaRPr lang="ru-RU" sz="22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30012743"/>
              </p:ext>
            </p:extLst>
          </p:nvPr>
        </p:nvGraphicFramePr>
        <p:xfrm>
          <a:off x="317500" y="1173892"/>
          <a:ext cx="8470900" cy="531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44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817622"/>
              </p:ext>
            </p:extLst>
          </p:nvPr>
        </p:nvGraphicFramePr>
        <p:xfrm>
          <a:off x="355600" y="1651000"/>
          <a:ext cx="8534400" cy="47361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5100"/>
                <a:gridCol w="7099300"/>
              </a:tblGrid>
              <a:tr h="25703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Статья 165. Бюджетные полномочия Минфина России</a:t>
                      </a:r>
                    </a:p>
                    <a:p>
                      <a:endParaRPr lang="ru-RU" sz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47 абзацев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Статья …Бюджетные полномочия Минфина</a:t>
                      </a:r>
                    </a:p>
                    <a:p>
                      <a:pPr marL="0" indent="268288" algn="ctr"/>
                      <a:r>
                        <a:rPr lang="ru-RU" sz="1400" b="1" u="sng" dirty="0" smtClean="0">
                          <a:ln>
                            <a:noFill/>
                          </a:ln>
                        </a:rPr>
                        <a:t>Останется 1 абзац:</a:t>
                      </a:r>
                    </a:p>
                    <a:p>
                      <a:pPr marL="0" indent="268288" algn="just"/>
                      <a:r>
                        <a:rPr lang="ru-RU" sz="1400" b="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Министерство финансов РФ разрабатывает основные направления бюджетной политики, основные направления налоговой политики, основные направления долговой политики, осуществляет методологическое обеспечение составления и исполнения бюджетов бюджетной системы РФ, организует составление и составляет проект федерального бюджета, организует исполнение федерального бюджета и составление отчета о его исполнении, осуществляет управление государственным долгом и государственными финансовыми активами РФ и </a:t>
                      </a: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полномочия, предусмотренные настоящим Кодексом, иными актами федерального законодательства, актами Президента РФ и Правительства РФ.</a:t>
                      </a:r>
                      <a:endParaRPr lang="ru-RU" sz="1400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20844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Статья 166.1 Бюджетные полномочия Федерального казначейства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32 абзаца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Статья …Бюджетные полномочия Федерального казначейства</a:t>
                      </a:r>
                    </a:p>
                    <a:p>
                      <a:pPr marL="0" indent="268288" algn="ctr"/>
                      <a:r>
                        <a:rPr lang="ru-RU" sz="1400" b="1" u="sng" dirty="0" smtClean="0"/>
                        <a:t>Останется 1 абзац:</a:t>
                      </a:r>
                    </a:p>
                    <a:p>
                      <a:pPr marL="0" marR="0" indent="2682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Федеральное казначейство осуществляет обеспечение исполнения федерального бюджета, кассовое обслуживание исполнения бюджетов бюджетной системы Российской Федерации, осуществляет внутренний государственный финансовый контроль </a:t>
                      </a:r>
                      <a:r>
                        <a:rPr lang="ru-RU" sz="1400" b="1" dirty="0" smtClean="0"/>
                        <a:t>и иные полномочия, предусмотренные настоящим Кодексом, иными актами федерального законодательства, актами Правительства РФ.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55600" y="457199"/>
            <a:ext cx="8470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dirty="0" smtClean="0">
                <a:latin typeface="+mj-lt"/>
                <a:cs typeface="Times New Roman" pitchFamily="18" charset="0"/>
              </a:rPr>
              <a:t>Предложения </a:t>
            </a:r>
            <a:r>
              <a:rPr lang="ru-RU" sz="2000" dirty="0">
                <a:latin typeface="+mj-lt"/>
                <a:cs typeface="Times New Roman" pitchFamily="18" charset="0"/>
              </a:rPr>
              <a:t>по устранению излишней детализации </a:t>
            </a:r>
            <a:endParaRPr lang="ru-RU" sz="2000" dirty="0" smtClean="0">
              <a:latin typeface="+mj-lt"/>
              <a:cs typeface="Times New Roman" pitchFamily="18" charset="0"/>
            </a:endParaRPr>
          </a:p>
          <a:p>
            <a:pPr algn="ctr" eaLnBrk="0" hangingPunct="0"/>
            <a:r>
              <a:rPr lang="ru-RU" sz="2000" dirty="0" smtClean="0">
                <a:latin typeface="+mj-lt"/>
                <a:cs typeface="Times New Roman" pitchFamily="18" charset="0"/>
              </a:rPr>
              <a:t>бюджетных полномочий</a:t>
            </a:r>
            <a:endParaRPr lang="ru-RU" sz="2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latin typeface="+mj-lt"/>
                <a:ea typeface="+mn-ea"/>
                <a:cs typeface="Times New Roman" pitchFamily="18" charset="0"/>
              </a:rPr>
              <a:t>Система документов бюджетного планирования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480808"/>
              </p:ext>
            </p:extLst>
          </p:nvPr>
        </p:nvGraphicFramePr>
        <p:xfrm>
          <a:off x="522514" y="1233715"/>
          <a:ext cx="8164285" cy="433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029" y="5892800"/>
            <a:ext cx="8128000" cy="40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Порядок составления проекта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719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57200" y="377764"/>
            <a:ext cx="8229600" cy="4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Введение главы о системе бюджетных платежей</a:t>
            </a:r>
            <a:endParaRPr lang="ru-RU" sz="220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275" y="853950"/>
            <a:ext cx="8517925" cy="2752850"/>
          </a:xfrm>
          <a:prstGeom prst="rect">
            <a:avLst/>
          </a:prstGeom>
        </p:spPr>
        <p:txBody>
          <a:bodyPr/>
          <a:lstStyle/>
          <a:p>
            <a:pPr marL="0" lvl="1" indent="358775" algn="just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+mj-lt"/>
              </a:rPr>
              <a:t>Ввести  понятие "бюджетный платеж"</a:t>
            </a:r>
          </a:p>
          <a:p>
            <a:pPr marL="0" lvl="1" indent="358775" algn="just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+mj-lt"/>
              </a:rPr>
              <a:t>Закрепить </a:t>
            </a:r>
            <a:r>
              <a:rPr lang="ru-RU" sz="1600" b="1" dirty="0" smtClean="0">
                <a:latin typeface="+mj-lt"/>
              </a:rPr>
              <a:t>виды</a:t>
            </a:r>
            <a:r>
              <a:rPr lang="ru-RU" sz="1600" dirty="0" smtClean="0">
                <a:latin typeface="+mj-lt"/>
              </a:rPr>
              <a:t> бюджетных платежей и принципы функционирования их системы  (непрерывность, </a:t>
            </a:r>
            <a:r>
              <a:rPr lang="ru-RU" sz="1600" dirty="0" err="1" smtClean="0">
                <a:latin typeface="+mj-lt"/>
              </a:rPr>
              <a:t>безотзывность</a:t>
            </a:r>
            <a:r>
              <a:rPr lang="ru-RU" sz="1600" dirty="0" smtClean="0">
                <a:latin typeface="+mj-lt"/>
              </a:rPr>
              <a:t>)</a:t>
            </a:r>
            <a:endParaRPr lang="ru-RU" sz="1600" dirty="0">
              <a:latin typeface="+mj-lt"/>
            </a:endParaRPr>
          </a:p>
          <a:p>
            <a:pPr marL="0" lvl="1" indent="358775" algn="just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+mj-lt"/>
              </a:rPr>
              <a:t>Определить  </a:t>
            </a:r>
            <a:r>
              <a:rPr lang="ru-RU" sz="1600" b="1" dirty="0" smtClean="0">
                <a:latin typeface="+mj-lt"/>
              </a:rPr>
              <a:t>участников системы </a:t>
            </a:r>
            <a:r>
              <a:rPr lang="ru-RU" sz="1600" dirty="0" smtClean="0">
                <a:latin typeface="+mj-lt"/>
              </a:rPr>
              <a:t>бюджетных платежей и их полномочий</a:t>
            </a:r>
            <a:endParaRPr lang="ru-RU" sz="1600" dirty="0">
              <a:latin typeface="+mj-lt"/>
            </a:endParaRPr>
          </a:p>
          <a:p>
            <a:pPr marL="0" lvl="1" indent="358775" algn="just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+mj-lt"/>
              </a:rPr>
              <a:t>Установить  общие требования к </a:t>
            </a:r>
            <a:r>
              <a:rPr lang="ru-RU" sz="1600" b="1" dirty="0" smtClean="0">
                <a:latin typeface="+mj-lt"/>
              </a:rPr>
              <a:t>формам расчетов </a:t>
            </a:r>
            <a:r>
              <a:rPr lang="ru-RU" sz="1600" dirty="0" smtClean="0">
                <a:latin typeface="+mj-lt"/>
              </a:rPr>
              <a:t> </a:t>
            </a:r>
          </a:p>
          <a:p>
            <a:pPr marL="0" lvl="1" indent="358775" algn="just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+mj-lt"/>
              </a:rPr>
              <a:t>Закрепить возможность предоставления субсидий, взносов в уставные капиталы </a:t>
            </a:r>
            <a:r>
              <a:rPr lang="ru-RU" sz="1600" dirty="0">
                <a:latin typeface="+mj-lt"/>
              </a:rPr>
              <a:t>из федерального бюджета </a:t>
            </a:r>
            <a:r>
              <a:rPr lang="ru-RU" sz="1600" dirty="0" smtClean="0">
                <a:latin typeface="+mj-lt"/>
              </a:rPr>
              <a:t>организациям под </a:t>
            </a:r>
            <a:r>
              <a:rPr lang="ru-RU" sz="1600" b="1" dirty="0">
                <a:latin typeface="+mj-lt"/>
              </a:rPr>
              <a:t>фактическую потребность </a:t>
            </a:r>
            <a:r>
              <a:rPr lang="ru-RU" sz="1600" dirty="0">
                <a:latin typeface="+mj-lt"/>
              </a:rPr>
              <a:t>(</a:t>
            </a:r>
            <a:r>
              <a:rPr lang="ru-RU" sz="1600" dirty="0" smtClean="0">
                <a:latin typeface="+mj-lt"/>
              </a:rPr>
              <a:t>механизм </a:t>
            </a:r>
            <a:r>
              <a:rPr lang="ru-RU" sz="1600" dirty="0">
                <a:latin typeface="+mj-lt"/>
              </a:rPr>
              <a:t>"бюджетного аккредитива")</a:t>
            </a:r>
          </a:p>
          <a:p>
            <a:pPr marL="0" lvl="1" indent="358775" algn="just">
              <a:spcBef>
                <a:spcPts val="600"/>
              </a:spcBef>
              <a:buFont typeface="+mj-lt"/>
              <a:buAutoNum type="arabicParenR"/>
            </a:pPr>
            <a:endParaRPr lang="ru-RU" sz="1600" dirty="0" smtClean="0">
              <a:latin typeface="+mj-lt"/>
            </a:endParaRPr>
          </a:p>
          <a:p>
            <a:pPr marL="0" lvl="1" indent="358775" algn="just">
              <a:spcBef>
                <a:spcPts val="600"/>
              </a:spcBef>
              <a:buFont typeface="+mj-lt"/>
              <a:buAutoNum type="arabicParenR"/>
            </a:pPr>
            <a:endParaRPr lang="ru-RU" sz="1600" dirty="0">
              <a:latin typeface="+mj-lt"/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342739"/>
              </p:ext>
            </p:extLst>
          </p:nvPr>
        </p:nvGraphicFramePr>
        <p:xfrm>
          <a:off x="457200" y="3492500"/>
          <a:ext cx="8229600" cy="319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3200" y="3441700"/>
            <a:ext cx="8763000" cy="3302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57200" y="377764"/>
            <a:ext cx="8229600" cy="4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Реформирование обслуживания исполнения бюджета</a:t>
            </a:r>
            <a:endParaRPr lang="ru-RU" sz="220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65534157"/>
              </p:ext>
            </p:extLst>
          </p:nvPr>
        </p:nvGraphicFramePr>
        <p:xfrm>
          <a:off x="139700" y="1117600"/>
          <a:ext cx="87122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22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786224" y="533413"/>
            <a:ext cx="7773164" cy="4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hangingPunct="0">
              <a:defRPr sz="2200">
                <a:latin typeface="+mj-lt"/>
                <a:cs typeface="Times New Roman" pitchFamily="18" charset="0"/>
              </a:defRPr>
            </a:lvl1pPr>
            <a:lvl2pPr algn="ctr" eaLnBrk="0" hangingPunct="0">
              <a:defRPr sz="3200"/>
            </a:lvl2pPr>
            <a:lvl3pPr algn="ctr" eaLnBrk="0" hangingPunct="0">
              <a:defRPr sz="3200"/>
            </a:lvl3pPr>
            <a:lvl4pPr algn="ctr" eaLnBrk="0" hangingPunct="0">
              <a:defRPr sz="3200"/>
            </a:lvl4pPr>
            <a:lvl5pPr algn="ctr" eaLnBrk="0" hangingPunct="0"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dirty="0" smtClean="0"/>
              <a:t>Формирование финансовой отчетности </a:t>
            </a:r>
            <a:r>
              <a:rPr lang="ru-RU" dirty="0"/>
              <a:t>публично-правового образования</a:t>
            </a:r>
          </a:p>
        </p:txBody>
      </p:sp>
      <p:pic>
        <p:nvPicPr>
          <p:cNvPr id="156675" name="Picture 3" descr="&amp;Pcy;&amp;rcy;&amp;acy;&amp;vcy;&amp;icy;&amp;tcy;&amp;iecy;&amp;lcy;&amp;softcy;&amp;scy;&amp;tcy;&amp;vcy;&amp;ocy; &amp;Rcy;&amp;Fcy;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240572"/>
            <a:ext cx="1439863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3594373" y="2100997"/>
            <a:ext cx="20774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+mj-lt"/>
              </a:rPr>
              <a:t>Публично-правовое</a:t>
            </a:r>
          </a:p>
          <a:p>
            <a:pPr algn="ctr"/>
            <a:r>
              <a:rPr lang="ru-RU" sz="1600">
                <a:latin typeface="+mj-lt"/>
              </a:rPr>
              <a:t>образование</a:t>
            </a:r>
          </a:p>
        </p:txBody>
      </p:sp>
      <p:grpSp>
        <p:nvGrpSpPr>
          <p:cNvPr id="156677" name="Group 5"/>
          <p:cNvGrpSpPr>
            <a:grpSpLocks/>
          </p:cNvGrpSpPr>
          <p:nvPr/>
        </p:nvGrpSpPr>
        <p:grpSpPr bwMode="auto">
          <a:xfrm>
            <a:off x="6381621" y="4530397"/>
            <a:ext cx="1295400" cy="1506538"/>
            <a:chOff x="384" y="1200"/>
            <a:chExt cx="576" cy="878"/>
          </a:xfrm>
        </p:grpSpPr>
        <p:pic>
          <p:nvPicPr>
            <p:cNvPr id="156678" name="Picture 6" descr="j0205462">
              <a:hlinkClick r:id="" action="ppaction://macro?name=Slide7.doIt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00"/>
              <a:ext cx="558" cy="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384" y="1776"/>
              <a:ext cx="576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>
                  <a:latin typeface="+mj-lt"/>
                </a:rPr>
                <a:t>Органы власти</a:t>
              </a:r>
            </a:p>
          </p:txBody>
        </p:sp>
      </p:grpSp>
      <p:grpSp>
        <p:nvGrpSpPr>
          <p:cNvPr id="156683" name="Group 11"/>
          <p:cNvGrpSpPr>
            <a:grpSpLocks/>
          </p:cNvGrpSpPr>
          <p:nvPr/>
        </p:nvGrpSpPr>
        <p:grpSpPr bwMode="auto">
          <a:xfrm>
            <a:off x="7774863" y="4378110"/>
            <a:ext cx="1295400" cy="1834244"/>
            <a:chOff x="384" y="1200"/>
            <a:chExt cx="576" cy="1069"/>
          </a:xfrm>
        </p:grpSpPr>
        <p:pic>
          <p:nvPicPr>
            <p:cNvPr id="156684" name="Picture 12" descr="j0205462">
              <a:hlinkClick r:id="" action="ppaction://macro?name=Slide7.doIt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00"/>
              <a:ext cx="558" cy="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685" name="Rectangle 13"/>
            <p:cNvSpPr>
              <a:spLocks noChangeArrowheads="1"/>
            </p:cNvSpPr>
            <p:nvPr/>
          </p:nvSpPr>
          <p:spPr bwMode="auto">
            <a:xfrm>
              <a:off x="384" y="1776"/>
              <a:ext cx="576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 smtClean="0">
                  <a:latin typeface="+mj-lt"/>
                </a:rPr>
                <a:t>ПБС - Казенные</a:t>
              </a:r>
              <a:endParaRPr lang="ru-RU" sz="1400" dirty="0">
                <a:latin typeface="+mj-lt"/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1400" dirty="0">
                  <a:latin typeface="+mj-lt"/>
                </a:rPr>
                <a:t>учреждения</a:t>
              </a:r>
            </a:p>
          </p:txBody>
        </p:sp>
      </p:grpSp>
      <p:grpSp>
        <p:nvGrpSpPr>
          <p:cNvPr id="156686" name="Group 14"/>
          <p:cNvGrpSpPr>
            <a:grpSpLocks/>
          </p:cNvGrpSpPr>
          <p:nvPr/>
        </p:nvGrpSpPr>
        <p:grpSpPr bwMode="auto">
          <a:xfrm>
            <a:off x="236537" y="3734534"/>
            <a:ext cx="1257300" cy="1457325"/>
            <a:chOff x="579" y="2251"/>
            <a:chExt cx="792" cy="918"/>
          </a:xfrm>
        </p:grpSpPr>
        <p:pic>
          <p:nvPicPr>
            <p:cNvPr id="156687" name="Picture 15" descr="здан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51"/>
              <a:ext cx="545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688" name="Text Box 16"/>
            <p:cNvSpPr txBox="1">
              <a:spLocks noChangeArrowheads="1"/>
            </p:cNvSpPr>
            <p:nvPr/>
          </p:nvSpPr>
          <p:spPr bwMode="auto">
            <a:xfrm>
              <a:off x="579" y="2839"/>
              <a:ext cx="7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>
                  <a:latin typeface="+mj-lt"/>
                </a:rPr>
                <a:t>Унитарные </a:t>
              </a:r>
            </a:p>
            <a:p>
              <a:pPr algn="ctr"/>
              <a:r>
                <a:rPr lang="ru-RU" sz="1400">
                  <a:latin typeface="+mj-lt"/>
                </a:rPr>
                <a:t>предприятия</a:t>
              </a:r>
            </a:p>
          </p:txBody>
        </p:sp>
      </p:grpSp>
      <p:grpSp>
        <p:nvGrpSpPr>
          <p:cNvPr id="156689" name="Group 17"/>
          <p:cNvGrpSpPr>
            <a:grpSpLocks/>
          </p:cNvGrpSpPr>
          <p:nvPr/>
        </p:nvGrpSpPr>
        <p:grpSpPr bwMode="auto">
          <a:xfrm>
            <a:off x="1955801" y="5355372"/>
            <a:ext cx="1639888" cy="1457325"/>
            <a:chOff x="461" y="2251"/>
            <a:chExt cx="1033" cy="918"/>
          </a:xfrm>
        </p:grpSpPr>
        <p:pic>
          <p:nvPicPr>
            <p:cNvPr id="156690" name="Picture 18" descr="здан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51"/>
              <a:ext cx="545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691" name="Text Box 19"/>
            <p:cNvSpPr txBox="1">
              <a:spLocks noChangeArrowheads="1"/>
            </p:cNvSpPr>
            <p:nvPr/>
          </p:nvSpPr>
          <p:spPr bwMode="auto">
            <a:xfrm>
              <a:off x="461" y="2839"/>
              <a:ext cx="10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>
                  <a:latin typeface="+mj-lt"/>
                </a:rPr>
                <a:t>Государственные</a:t>
              </a:r>
            </a:p>
            <a:p>
              <a:pPr algn="ctr"/>
              <a:r>
                <a:rPr lang="ru-RU" sz="1400">
                  <a:latin typeface="+mj-lt"/>
                </a:rPr>
                <a:t>корпорации</a:t>
              </a:r>
            </a:p>
          </p:txBody>
        </p:sp>
      </p:grpSp>
      <p:grpSp>
        <p:nvGrpSpPr>
          <p:cNvPr id="156692" name="Group 20"/>
          <p:cNvGrpSpPr>
            <a:grpSpLocks/>
          </p:cNvGrpSpPr>
          <p:nvPr/>
        </p:nvGrpSpPr>
        <p:grpSpPr bwMode="auto">
          <a:xfrm>
            <a:off x="195263" y="5366484"/>
            <a:ext cx="1547813" cy="1457325"/>
            <a:chOff x="496" y="2251"/>
            <a:chExt cx="975" cy="918"/>
          </a:xfrm>
        </p:grpSpPr>
        <p:pic>
          <p:nvPicPr>
            <p:cNvPr id="156693" name="Picture 21" descr="здан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51"/>
              <a:ext cx="545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694" name="Text Box 22"/>
            <p:cNvSpPr txBox="1">
              <a:spLocks noChangeArrowheads="1"/>
            </p:cNvSpPr>
            <p:nvPr/>
          </p:nvSpPr>
          <p:spPr bwMode="auto">
            <a:xfrm>
              <a:off x="496" y="2839"/>
              <a:ext cx="97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>
                  <a:latin typeface="+mj-lt"/>
                </a:rPr>
                <a:t>АО/ЗАО с долей</a:t>
              </a:r>
            </a:p>
            <a:p>
              <a:pPr algn="ctr"/>
              <a:r>
                <a:rPr lang="en-US" sz="1400">
                  <a:latin typeface="+mj-lt"/>
                </a:rPr>
                <a:t>&gt; </a:t>
              </a:r>
              <a:r>
                <a:rPr lang="ru-RU" sz="1400">
                  <a:latin typeface="+mj-lt"/>
                </a:rPr>
                <a:t>50%</a:t>
              </a:r>
            </a:p>
          </p:txBody>
        </p:sp>
      </p:grpSp>
      <p:grpSp>
        <p:nvGrpSpPr>
          <p:cNvPr id="156695" name="Group 23"/>
          <p:cNvGrpSpPr>
            <a:grpSpLocks/>
          </p:cNvGrpSpPr>
          <p:nvPr/>
        </p:nvGrpSpPr>
        <p:grpSpPr bwMode="auto">
          <a:xfrm>
            <a:off x="2117726" y="3726598"/>
            <a:ext cx="1227138" cy="1671638"/>
            <a:chOff x="594" y="2251"/>
            <a:chExt cx="773" cy="1053"/>
          </a:xfrm>
        </p:grpSpPr>
        <p:pic>
          <p:nvPicPr>
            <p:cNvPr id="156696" name="Picture 24" descr="здан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51"/>
              <a:ext cx="545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697" name="Text Box 25"/>
            <p:cNvSpPr txBox="1">
              <a:spLocks noChangeArrowheads="1"/>
            </p:cNvSpPr>
            <p:nvPr/>
          </p:nvSpPr>
          <p:spPr bwMode="auto">
            <a:xfrm>
              <a:off x="594" y="2839"/>
              <a:ext cx="77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>
                  <a:latin typeface="+mj-lt"/>
                </a:rPr>
                <a:t>Бюджетные/</a:t>
              </a:r>
            </a:p>
            <a:p>
              <a:pPr algn="ctr"/>
              <a:r>
                <a:rPr lang="ru-RU" sz="1400">
                  <a:latin typeface="+mj-lt"/>
                </a:rPr>
                <a:t>Автономные</a:t>
              </a:r>
            </a:p>
            <a:p>
              <a:pPr algn="ctr"/>
              <a:r>
                <a:rPr lang="ru-RU" sz="1400">
                  <a:latin typeface="+mj-lt"/>
                </a:rPr>
                <a:t>учреждения</a:t>
              </a:r>
            </a:p>
          </p:txBody>
        </p:sp>
      </p:grpSp>
      <p:sp>
        <p:nvSpPr>
          <p:cNvPr id="156698" name="AutoShape 26"/>
          <p:cNvSpPr>
            <a:spLocks noChangeArrowheads="1"/>
          </p:cNvSpPr>
          <p:nvPr/>
        </p:nvSpPr>
        <p:spPr bwMode="auto">
          <a:xfrm rot="14194942">
            <a:off x="2787642" y="2391510"/>
            <a:ext cx="485775" cy="139639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>
              <a:alpha val="1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" wrap="none" anchor="ctr"/>
          <a:lstStyle/>
          <a:p>
            <a:r>
              <a:rPr lang="ru-RU" sz="1400" b="1" dirty="0" smtClean="0">
                <a:latin typeface="+mj-lt"/>
              </a:rPr>
              <a:t>Отчетность?</a:t>
            </a:r>
            <a:endParaRPr lang="ru-RU" sz="1400" b="1" dirty="0">
              <a:latin typeface="+mj-lt"/>
            </a:endParaRPr>
          </a:p>
        </p:txBody>
      </p:sp>
      <p:sp>
        <p:nvSpPr>
          <p:cNvPr id="32" name="Text Box 73"/>
          <p:cNvSpPr txBox="1">
            <a:spLocks noChangeArrowheads="1"/>
          </p:cNvSpPr>
          <p:nvPr/>
        </p:nvSpPr>
        <p:spPr bwMode="auto">
          <a:xfrm>
            <a:off x="323850" y="1469172"/>
            <a:ext cx="24499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latin typeface="+mj-lt"/>
              </a:rPr>
              <a:t>Контроль</a:t>
            </a:r>
          </a:p>
          <a:p>
            <a:r>
              <a:rPr lang="ru-RU" sz="1600" dirty="0">
                <a:latin typeface="+mj-lt"/>
              </a:rPr>
              <a:t>+ «</a:t>
            </a:r>
            <a:r>
              <a:rPr lang="ru-RU" sz="1600" dirty="0" err="1">
                <a:latin typeface="+mj-lt"/>
              </a:rPr>
              <a:t>квазисубсидиарная</a:t>
            </a:r>
            <a:r>
              <a:rPr lang="ru-RU" sz="1600" dirty="0">
                <a:latin typeface="+mj-lt"/>
              </a:rPr>
              <a:t>»</a:t>
            </a:r>
          </a:p>
          <a:p>
            <a:r>
              <a:rPr lang="ru-RU" sz="1600" dirty="0">
                <a:latin typeface="+mj-lt"/>
              </a:rPr>
              <a:t>ответственность</a:t>
            </a:r>
          </a:p>
        </p:txBody>
      </p:sp>
      <p:sp>
        <p:nvSpPr>
          <p:cNvPr id="33" name="AutoShape 70"/>
          <p:cNvSpPr>
            <a:spLocks noChangeArrowheads="1"/>
          </p:cNvSpPr>
          <p:nvPr/>
        </p:nvSpPr>
        <p:spPr bwMode="auto">
          <a:xfrm rot="3595885">
            <a:off x="2309047" y="2075811"/>
            <a:ext cx="485775" cy="1449511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B050">
              <a:alpha val="1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36" name="Text Box 72"/>
          <p:cNvSpPr txBox="1">
            <a:spLocks noChangeArrowheads="1"/>
          </p:cNvSpPr>
          <p:nvPr/>
        </p:nvSpPr>
        <p:spPr bwMode="auto">
          <a:xfrm>
            <a:off x="6804025" y="1502509"/>
            <a:ext cx="1758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latin typeface="+mj-lt"/>
              </a:rPr>
              <a:t>Контроль</a:t>
            </a:r>
          </a:p>
          <a:p>
            <a:r>
              <a:rPr lang="ru-RU" sz="1600" dirty="0">
                <a:latin typeface="+mj-lt"/>
              </a:rPr>
              <a:t>+ субсидиарная</a:t>
            </a:r>
          </a:p>
          <a:p>
            <a:r>
              <a:rPr lang="ru-RU" sz="1600" dirty="0">
                <a:latin typeface="+mj-lt"/>
              </a:rPr>
              <a:t>ответственность</a:t>
            </a:r>
          </a:p>
        </p:txBody>
      </p:sp>
      <p:sp>
        <p:nvSpPr>
          <p:cNvPr id="37" name="AutoShape 71"/>
          <p:cNvSpPr>
            <a:spLocks noChangeArrowheads="1"/>
          </p:cNvSpPr>
          <p:nvPr/>
        </p:nvSpPr>
        <p:spPr bwMode="auto">
          <a:xfrm rot="18586144">
            <a:off x="6513334" y="2170662"/>
            <a:ext cx="485775" cy="1301677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B050">
              <a:alpha val="1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38" name="AutoShape 26"/>
          <p:cNvSpPr>
            <a:spLocks noChangeArrowheads="1"/>
          </p:cNvSpPr>
          <p:nvPr/>
        </p:nvSpPr>
        <p:spPr bwMode="auto">
          <a:xfrm rot="7831003">
            <a:off x="6077614" y="2449081"/>
            <a:ext cx="485775" cy="139639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>
              <a:alpha val="1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r>
              <a:rPr lang="ru-RU" sz="1400" b="1" dirty="0" smtClean="0">
                <a:latin typeface="+mj-lt"/>
              </a:rPr>
              <a:t>Отчетность</a:t>
            </a:r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401638"/>
            <a:ext cx="8229600" cy="476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/>
          <a:p>
            <a:r>
              <a:rPr lang="ru-RU" sz="2200" dirty="0">
                <a:latin typeface="+mj-lt"/>
                <a:ea typeface="+mn-ea"/>
                <a:cs typeface="Times New Roman" pitchFamily="18" charset="0"/>
              </a:rPr>
              <a:t>Сайт </a:t>
            </a:r>
            <a:r>
              <a:rPr lang="en-US" sz="2200" dirty="0">
                <a:latin typeface="+mj-lt"/>
                <a:ea typeface="+mn-ea"/>
                <a:cs typeface="Times New Roman" pitchFamily="18" charset="0"/>
              </a:rPr>
              <a:t>budcodex.ru </a:t>
            </a:r>
            <a:endParaRPr lang="ru-RU" sz="2200" dirty="0"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11813" r="17715"/>
          <a:stretch/>
        </p:blipFill>
        <p:spPr bwMode="auto">
          <a:xfrm>
            <a:off x="133350" y="1047750"/>
            <a:ext cx="8629650" cy="581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417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96086320"/>
              </p:ext>
            </p:extLst>
          </p:nvPr>
        </p:nvGraphicFramePr>
        <p:xfrm>
          <a:off x="363255" y="1358899"/>
          <a:ext cx="8417490" cy="454664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62445"/>
                <a:gridCol w="6355045"/>
              </a:tblGrid>
              <a:tr h="462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Срок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Мероприятие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15370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Сентябрь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Доработка и согласование законопроекта с ФОИВ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Обсуждение: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на Общественном совете Минфина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обсуждение</a:t>
                      </a:r>
                      <a:r>
                        <a:rPr lang="ru-RU" sz="1600" baseline="0" dirty="0" smtClean="0"/>
                        <a:t> на сайте </a:t>
                      </a:r>
                      <a:r>
                        <a:rPr lang="en-US" sz="1600" baseline="0" dirty="0" smtClean="0"/>
                        <a:t>budcodex.ru</a:t>
                      </a:r>
                      <a:endParaRPr lang="ru-RU" sz="1600" dirty="0" smtClean="0"/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обсуждение</a:t>
                      </a:r>
                      <a:r>
                        <a:rPr lang="ru-RU" sz="1600" baseline="0" dirty="0" smtClean="0"/>
                        <a:t> на сайте </a:t>
                      </a:r>
                      <a:r>
                        <a:rPr lang="en-US" sz="1600" baseline="0" dirty="0" smtClean="0"/>
                        <a:t>regulation.gov.ru</a:t>
                      </a:r>
                      <a:endParaRPr lang="ru-RU" sz="1600" dirty="0"/>
                    </a:p>
                  </a:txBody>
                  <a:tcPr/>
                </a:tc>
              </a:tr>
              <a:tr h="462323">
                <a:tc>
                  <a:txBody>
                    <a:bodyPr/>
                    <a:lstStyle/>
                    <a:p>
                      <a:r>
                        <a:rPr lang="ru-RU" sz="1600" b="0" baseline="0" dirty="0" smtClean="0"/>
                        <a:t>До 31 октября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Внесение законопроекта в Правительство РФ</a:t>
                      </a:r>
                      <a:endParaRPr lang="ru-RU" sz="1600" dirty="0"/>
                    </a:p>
                  </a:txBody>
                  <a:tcPr/>
                </a:tc>
              </a:tr>
              <a:tr h="462323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Ноябрь - декабрь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Внесение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законопроекта </a:t>
                      </a:r>
                      <a:r>
                        <a:rPr lang="ru-RU" sz="1600" baseline="0" dirty="0" smtClean="0"/>
                        <a:t>в Государственную Думу</a:t>
                      </a:r>
                      <a:endParaRPr lang="ru-RU" sz="1600" dirty="0"/>
                    </a:p>
                  </a:txBody>
                  <a:tcPr/>
                </a:tc>
              </a:tr>
              <a:tr h="581215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 полугодие 2015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Рассмотрение и принятие Государственной Думой  законопроекта</a:t>
                      </a:r>
                      <a:endParaRPr lang="ru-RU" sz="1600" dirty="0"/>
                    </a:p>
                  </a:txBody>
                  <a:tcPr/>
                </a:tc>
              </a:tr>
              <a:tr h="462323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</a:t>
                      </a:r>
                      <a:r>
                        <a:rPr lang="ru-RU" sz="1600" b="0" baseline="0" dirty="0" smtClean="0"/>
                        <a:t> января 2016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Вступление в силу норм о формировании бюджетов на 2017 -2019</a:t>
                      </a:r>
                      <a:r>
                        <a:rPr lang="ru-RU" sz="1600" baseline="0" dirty="0" smtClean="0"/>
                        <a:t> гг.</a:t>
                      </a:r>
                    </a:p>
                  </a:txBody>
                  <a:tcPr/>
                </a:tc>
              </a:tr>
              <a:tr h="462323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 января 2017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Вступление в силу норм об исполнении бюджетов в 2017 году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396875"/>
            <a:ext cx="9144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defPPr>
              <a:defRPr lang="ru-RU"/>
            </a:defPPr>
            <a:lvl1pPr algn="ctr" eaLnBrk="0" hangingPunct="0">
              <a:defRPr sz="2200" b="0">
                <a:latin typeface="+mj-lt"/>
                <a:cs typeface="Times New Roman" pitchFamily="18" charset="0"/>
              </a:defRPr>
            </a:lvl1pPr>
            <a:lvl2pPr>
              <a:defRPr sz="2600">
                <a:solidFill>
                  <a:schemeClr val="accent2"/>
                </a:solidFill>
                <a:latin typeface="Arial" charset="0"/>
              </a:defRPr>
            </a:lvl2pPr>
            <a:lvl3pPr>
              <a:defRPr sz="2400">
                <a:solidFill>
                  <a:schemeClr val="accent1"/>
                </a:solidFill>
                <a:latin typeface="Arial" charset="0"/>
              </a:defRPr>
            </a:lvl3pPr>
            <a:lvl4pPr>
              <a:defRPr sz="2200">
                <a:solidFill>
                  <a:schemeClr val="accent1"/>
                </a:solidFill>
                <a:latin typeface="Arial" charset="0"/>
              </a:defRPr>
            </a:lvl4pPr>
            <a:lvl5pPr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r>
              <a:rPr lang="ru-RU" dirty="0"/>
              <a:t>Этапы </a:t>
            </a:r>
            <a:r>
              <a:rPr lang="ru-RU" dirty="0" smtClean="0"/>
              <a:t>подготовки, рассмотрения и введения в действие </a:t>
            </a:r>
          </a:p>
          <a:p>
            <a:r>
              <a:rPr lang="ru-RU" dirty="0" smtClean="0"/>
              <a:t>новой </a:t>
            </a:r>
            <a:r>
              <a:rPr lang="ru-RU" dirty="0"/>
              <a:t>версии </a:t>
            </a:r>
            <a:r>
              <a:rPr lang="ru-RU" dirty="0" smtClean="0"/>
              <a:t>Бюджетного кодекса Российской Федерации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0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/>
          <a:p>
            <a:r>
              <a:rPr lang="ru-RU" sz="2400" dirty="0">
                <a:latin typeface="+mj-lt"/>
                <a:ea typeface="+mn-ea"/>
                <a:cs typeface="Times New Roman" pitchFamily="18" charset="0"/>
              </a:rPr>
              <a:t>Сезонность принятия изменений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05637942"/>
              </p:ext>
            </p:extLst>
          </p:nvPr>
        </p:nvGraphicFramePr>
        <p:xfrm>
          <a:off x="533400" y="1131252"/>
          <a:ext cx="8001000" cy="553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8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>
                <a:latin typeface="+mj-lt"/>
              </a:rPr>
              <a:pPr>
                <a:defRPr/>
              </a:pPr>
              <a:t>4</a:t>
            </a:fld>
            <a:endParaRPr lang="ru-RU" dirty="0"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22188" y="1076883"/>
            <a:ext cx="569433" cy="4172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341313" y="1145500"/>
            <a:ext cx="713787" cy="4208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12"/>
          <p:cNvSpPr>
            <a:spLocks noChangeArrowheads="1"/>
          </p:cNvSpPr>
          <p:nvPr/>
        </p:nvSpPr>
        <p:spPr bwMode="auto">
          <a:xfrm>
            <a:off x="3924307" y="1145500"/>
            <a:ext cx="1272585" cy="818467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latin typeface="+mj-lt"/>
              </a:rPr>
              <a:t>120-ФЗ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в части межбюджетных отношений</a:t>
            </a:r>
            <a:endParaRPr lang="ru-RU" altLang="ru-RU" sz="1200" dirty="0">
              <a:latin typeface="+mj-lt"/>
            </a:endParaRPr>
          </a:p>
        </p:txBody>
      </p:sp>
      <p:sp>
        <p:nvSpPr>
          <p:cNvPr id="44" name="Скругленный прямоугольник 12"/>
          <p:cNvSpPr>
            <a:spLocks noChangeArrowheads="1"/>
          </p:cNvSpPr>
          <p:nvPr/>
        </p:nvSpPr>
        <p:spPr bwMode="auto">
          <a:xfrm>
            <a:off x="4360192" y="2089934"/>
            <a:ext cx="1272585" cy="642700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latin typeface="+mj-lt"/>
              </a:rPr>
              <a:t>104-ФЗ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госпрограммы</a:t>
            </a:r>
            <a:endParaRPr lang="ru-RU" altLang="ru-RU" sz="1200" dirty="0">
              <a:latin typeface="+mj-lt"/>
            </a:endParaRPr>
          </a:p>
        </p:txBody>
      </p:sp>
      <p:sp>
        <p:nvSpPr>
          <p:cNvPr id="38" name="Скругленный прямоугольник 12"/>
          <p:cNvSpPr>
            <a:spLocks noChangeArrowheads="1"/>
          </p:cNvSpPr>
          <p:nvPr/>
        </p:nvSpPr>
        <p:spPr bwMode="auto">
          <a:xfrm>
            <a:off x="7365991" y="1145495"/>
            <a:ext cx="1272585" cy="818467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latin typeface="+mj-lt"/>
              </a:rPr>
              <a:t>83-ФЗ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изменение правового положения учреждений</a:t>
            </a:r>
            <a:endParaRPr lang="ru-RU" altLang="ru-RU" sz="1200" dirty="0">
              <a:latin typeface="+mj-lt"/>
            </a:endParaRPr>
          </a:p>
        </p:txBody>
      </p:sp>
      <p:sp>
        <p:nvSpPr>
          <p:cNvPr id="50" name="Скругленный прямоугольник 12"/>
          <p:cNvSpPr>
            <a:spLocks noChangeArrowheads="1"/>
          </p:cNvSpPr>
          <p:nvPr/>
        </p:nvSpPr>
        <p:spPr bwMode="auto">
          <a:xfrm>
            <a:off x="5656875" y="1180251"/>
            <a:ext cx="1272585" cy="818467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latin typeface="+mj-lt"/>
              </a:rPr>
              <a:t>63-ФЗ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регулирование бюджетного процесса</a:t>
            </a:r>
            <a:endParaRPr lang="ru-RU" altLang="ru-RU" sz="12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16" y="1084014"/>
            <a:ext cx="1521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Федеральные</a:t>
            </a:r>
          </a:p>
          <a:p>
            <a:pPr algn="ctr"/>
            <a:r>
              <a:rPr lang="ru-RU" sz="1400" b="1" dirty="0" smtClean="0">
                <a:latin typeface="+mj-lt"/>
              </a:rPr>
              <a:t>законы -</a:t>
            </a:r>
          </a:p>
          <a:p>
            <a:pPr algn="ctr"/>
            <a:r>
              <a:rPr lang="ru-RU" sz="1400" b="1" dirty="0" smtClean="0">
                <a:latin typeface="+mj-lt"/>
              </a:rPr>
              <a:t>за </a:t>
            </a:r>
            <a:r>
              <a:rPr lang="ru-RU" sz="1400" b="1" dirty="0">
                <a:latin typeface="+mj-lt"/>
              </a:rPr>
              <a:t>14 лет принято </a:t>
            </a:r>
            <a:r>
              <a:rPr lang="ru-RU" sz="1400" b="1" dirty="0" smtClean="0">
                <a:latin typeface="+mj-lt"/>
              </a:rPr>
              <a:t>98 законов</a:t>
            </a:r>
            <a:endParaRPr lang="ru-RU" sz="1400" b="1" dirty="0">
              <a:latin typeface="+mj-lt"/>
            </a:endParaRPr>
          </a:p>
          <a:p>
            <a:pPr algn="ctr"/>
            <a:r>
              <a:rPr lang="ru-RU" sz="1400" b="1" dirty="0">
                <a:latin typeface="+mj-lt"/>
              </a:rPr>
              <a:t>(7 законов/год)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-47121" y="3534835"/>
            <a:ext cx="202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Внесенные в ГД законопроекты</a:t>
            </a:r>
            <a:endParaRPr lang="ru-RU" sz="1600" b="1" dirty="0">
              <a:latin typeface="+mj-lt"/>
            </a:endParaRPr>
          </a:p>
        </p:txBody>
      </p:sp>
      <p:sp>
        <p:nvSpPr>
          <p:cNvPr id="49" name="Скругленный прямоугольник 12"/>
          <p:cNvSpPr>
            <a:spLocks noChangeArrowheads="1"/>
          </p:cNvSpPr>
          <p:nvPr/>
        </p:nvSpPr>
        <p:spPr bwMode="auto">
          <a:xfrm>
            <a:off x="3937222" y="3680486"/>
            <a:ext cx="2191038" cy="809892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dirty="0">
                <a:latin typeface="+mj-lt"/>
              </a:rPr>
              <a:t>Проект ФЗ </a:t>
            </a:r>
            <a:endParaRPr lang="ru-RU" altLang="ru-RU" sz="1200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№ 529548-6 (снижение количества оснований изменения СБР)</a:t>
            </a:r>
            <a:endParaRPr lang="ru-RU" altLang="ru-RU" sz="1200" dirty="0">
              <a:latin typeface="+mj-lt"/>
            </a:endParaRPr>
          </a:p>
        </p:txBody>
      </p:sp>
      <p:sp>
        <p:nvSpPr>
          <p:cNvPr id="23" name="Скругленный прямоугольник 12"/>
          <p:cNvSpPr>
            <a:spLocks noChangeArrowheads="1"/>
          </p:cNvSpPr>
          <p:nvPr/>
        </p:nvSpPr>
        <p:spPr bwMode="auto">
          <a:xfrm>
            <a:off x="2123480" y="3602856"/>
            <a:ext cx="1690501" cy="878953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Проект ФЗ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№ 407473-6 (долгосрочное бюджетное планирование)</a:t>
            </a:r>
            <a:endParaRPr lang="ru-RU" altLang="ru-RU" sz="1200" dirty="0">
              <a:latin typeface="+mj-lt"/>
            </a:endParaRPr>
          </a:p>
        </p:txBody>
      </p:sp>
      <p:sp>
        <p:nvSpPr>
          <p:cNvPr id="25" name="Скругленный прямоугольник 12"/>
          <p:cNvSpPr>
            <a:spLocks noChangeArrowheads="1"/>
          </p:cNvSpPr>
          <p:nvPr/>
        </p:nvSpPr>
        <p:spPr bwMode="auto">
          <a:xfrm>
            <a:off x="6282746" y="3686922"/>
            <a:ext cx="2166489" cy="826551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dirty="0">
                <a:latin typeface="+mj-lt"/>
              </a:rPr>
              <a:t>Проект ФЗ 571192-6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(совершенствование долговой политики субъектов  РФ и МО)</a:t>
            </a:r>
            <a:endParaRPr lang="ru-RU" altLang="ru-RU" sz="1200" dirty="0">
              <a:latin typeface="+mj-lt"/>
            </a:endParaRPr>
          </a:p>
        </p:txBody>
      </p:sp>
      <p:sp>
        <p:nvSpPr>
          <p:cNvPr id="32" name="Скругленный прямоугольник 12"/>
          <p:cNvSpPr>
            <a:spLocks noChangeArrowheads="1"/>
          </p:cNvSpPr>
          <p:nvPr/>
        </p:nvSpPr>
        <p:spPr bwMode="auto">
          <a:xfrm>
            <a:off x="1980000" y="1145500"/>
            <a:ext cx="1272585" cy="818467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latin typeface="+mj-lt"/>
              </a:rPr>
              <a:t>182-ФЗ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образование Федерального казначейства</a:t>
            </a:r>
            <a:endParaRPr lang="ru-RU" altLang="ru-RU" sz="1200" dirty="0">
              <a:latin typeface="+mj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652689" y="5104845"/>
            <a:ext cx="1477755" cy="1254463"/>
            <a:chOff x="5182568" y="5506849"/>
            <a:chExt cx="1477755" cy="1084038"/>
          </a:xfrm>
        </p:grpSpPr>
        <p:sp>
          <p:nvSpPr>
            <p:cNvPr id="62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5387738" y="5506849"/>
              <a:ext cx="1272585" cy="990601"/>
            </a:xfrm>
            <a:prstGeom prst="roundRect">
              <a:avLst>
                <a:gd name="adj" fmla="val 15903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defTabSz="1222375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992188" indent="-381000" defTabSz="1222375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527175" indent="-304800" defTabSz="1222375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2138363" indent="-304800" defTabSz="1222375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749550" indent="-306388" defTabSz="1222375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3206750" indent="-306388" algn="ctr" defTabSz="122237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3663950" indent="-306388" algn="ctr" defTabSz="122237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4121150" indent="-306388" algn="ctr" defTabSz="122237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4578350" indent="-306388" algn="ctr" defTabSz="122237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ru-RU" altLang="ru-RU" sz="1200" b="1" dirty="0">
                <a:latin typeface="+mj-lt"/>
              </a:endParaRPr>
            </a:p>
          </p:txBody>
        </p:sp>
        <p:sp>
          <p:nvSpPr>
            <p:cNvPr id="60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5182568" y="5600286"/>
              <a:ext cx="1272585" cy="990601"/>
            </a:xfrm>
            <a:prstGeom prst="roundRect">
              <a:avLst>
                <a:gd name="adj" fmla="val 15903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defTabSz="1222375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992188" indent="-381000" defTabSz="1222375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527175" indent="-304800" defTabSz="1222375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2138363" indent="-304800" defTabSz="1222375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749550" indent="-306388" defTabSz="1222375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3206750" indent="-306388" algn="ctr" defTabSz="122237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3663950" indent="-306388" algn="ctr" defTabSz="122237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4121150" indent="-306388" algn="ctr" defTabSz="122237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4578350" indent="-306388" algn="ctr" defTabSz="122237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 smtClean="0">
                  <a:latin typeface="+mj-lt"/>
                </a:rPr>
                <a:t>Новая редакция Бюджетного кодекса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 smtClean="0">
                  <a:latin typeface="+mj-lt"/>
                </a:rPr>
                <a:t>с 2016  года</a:t>
              </a:r>
              <a:endParaRPr lang="ru-RU" altLang="ru-RU" sz="1200" b="1" dirty="0">
                <a:latin typeface="+mj-lt"/>
              </a:endParaRP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2091621" y="5249151"/>
            <a:ext cx="2564964" cy="45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196335" y="5348642"/>
            <a:ext cx="2144978" cy="329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1872" y="444499"/>
            <a:ext cx="8426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latin typeface="+mj-lt"/>
                <a:ea typeface="+mj-ea"/>
                <a:cs typeface="+mj-cs"/>
              </a:defRPr>
            </a:lvl1pPr>
            <a:lvl2pPr algn="ctr" eaLnBrk="0" hangingPunct="0">
              <a:defRPr sz="3200"/>
            </a:lvl2pPr>
            <a:lvl3pPr algn="ctr" eaLnBrk="0" hangingPunct="0">
              <a:defRPr sz="3200"/>
            </a:lvl3pPr>
            <a:lvl4pPr algn="ctr" eaLnBrk="0" hangingPunct="0">
              <a:defRPr sz="3200"/>
            </a:lvl4pPr>
            <a:lvl5pPr algn="ctr" eaLnBrk="0" hangingPunct="0"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dirty="0"/>
              <a:t>Нормативное правовое обеспечение бюджетных реформ</a:t>
            </a:r>
          </a:p>
        </p:txBody>
      </p:sp>
      <p:sp>
        <p:nvSpPr>
          <p:cNvPr id="27" name="Скругленный прямоугольник 12"/>
          <p:cNvSpPr>
            <a:spLocks noChangeArrowheads="1"/>
          </p:cNvSpPr>
          <p:nvPr/>
        </p:nvSpPr>
        <p:spPr bwMode="auto">
          <a:xfrm>
            <a:off x="6093406" y="2089934"/>
            <a:ext cx="1272585" cy="593602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latin typeface="+mj-lt"/>
              </a:rPr>
              <a:t>252-ФЗ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dirty="0" err="1" smtClean="0">
                <a:latin typeface="+mj-lt"/>
              </a:rPr>
              <a:t>госфинконтроль</a:t>
            </a:r>
            <a:endParaRPr lang="ru-RU" altLang="ru-RU" sz="1200" dirty="0">
              <a:latin typeface="+mj-lt"/>
            </a:endParaRPr>
          </a:p>
        </p:txBody>
      </p:sp>
      <p:sp>
        <p:nvSpPr>
          <p:cNvPr id="31" name="Скругленный прямоугольник 12"/>
          <p:cNvSpPr>
            <a:spLocks noChangeArrowheads="1"/>
          </p:cNvSpPr>
          <p:nvPr/>
        </p:nvSpPr>
        <p:spPr bwMode="auto">
          <a:xfrm>
            <a:off x="2701438" y="2065384"/>
            <a:ext cx="1272585" cy="642700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latin typeface="+mj-lt"/>
              </a:rPr>
              <a:t>268-ФЗ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бюджетное правило</a:t>
            </a:r>
            <a:endParaRPr lang="ru-RU" altLang="ru-RU" sz="1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4654" y="6448425"/>
            <a:ext cx="521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Стабильность бюджетного законодательства ! </a:t>
            </a:r>
            <a:endParaRPr lang="ru-RU" dirty="0">
              <a:latin typeface="+mj-lt"/>
            </a:endParaRPr>
          </a:p>
        </p:txBody>
      </p:sp>
      <p:sp>
        <p:nvSpPr>
          <p:cNvPr id="29" name="Скругленный прямоугольник 12"/>
          <p:cNvSpPr>
            <a:spLocks noChangeArrowheads="1"/>
          </p:cNvSpPr>
          <p:nvPr/>
        </p:nvSpPr>
        <p:spPr bwMode="auto">
          <a:xfrm>
            <a:off x="5288981" y="2847172"/>
            <a:ext cx="2614491" cy="602469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№183-ФЗ (о парламентском контроле проектов рег. и мун. программ)</a:t>
            </a:r>
            <a:endParaRPr lang="ru-RU" altLang="ru-RU" sz="1200" dirty="0">
              <a:latin typeface="+mj-lt"/>
            </a:endParaRPr>
          </a:p>
        </p:txBody>
      </p:sp>
      <p:sp>
        <p:nvSpPr>
          <p:cNvPr id="34" name="Скругленный прямоугольник 12"/>
          <p:cNvSpPr>
            <a:spLocks noChangeArrowheads="1"/>
          </p:cNvSpPr>
          <p:nvPr/>
        </p:nvSpPr>
        <p:spPr bwMode="auto">
          <a:xfrm>
            <a:off x="2770104" y="2876392"/>
            <a:ext cx="2087755" cy="573249"/>
          </a:xfrm>
          <a:prstGeom prst="roundRect">
            <a:avLst>
              <a:gd name="adj" fmla="val 1590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992188" indent="-3810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527175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2138363" indent="-304800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749550" indent="-306388" defTabSz="1222375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32067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6639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41211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578350" indent="-306388" algn="ctr" defTabSz="1222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249-ФЗ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dirty="0" smtClean="0">
                <a:latin typeface="+mj-lt"/>
              </a:rPr>
              <a:t>(МФЦ)</a:t>
            </a:r>
            <a:endParaRPr lang="ru-RU" altLang="ru-RU" sz="12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712" y="2847172"/>
            <a:ext cx="1440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+mj-lt"/>
              </a:rPr>
              <a:t>В</a:t>
            </a:r>
            <a:r>
              <a:rPr lang="ru-RU" sz="1600" b="1" dirty="0" smtClean="0">
                <a:latin typeface="+mj-lt"/>
              </a:rPr>
              <a:t> июле 2014</a:t>
            </a: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3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2613"/>
            <a:ext cx="8229600" cy="1287461"/>
          </a:xfrm>
        </p:spPr>
        <p:txBody>
          <a:bodyPr/>
          <a:lstStyle/>
          <a:p>
            <a:r>
              <a:rPr lang="ru-RU" sz="2400" dirty="0">
                <a:latin typeface="+mj-lt"/>
              </a:rPr>
              <a:t>Законопроект № </a:t>
            </a:r>
            <a:r>
              <a:rPr lang="ru-RU" sz="2400" dirty="0" smtClean="0">
                <a:latin typeface="+mj-lt"/>
              </a:rPr>
              <a:t>407473-6 "</a:t>
            </a:r>
            <a:r>
              <a:rPr lang="ru-RU" sz="2400" dirty="0">
                <a:latin typeface="+mj-lt"/>
              </a:rPr>
              <a:t>О внесении изменений в Бюджетный кодекс Российской Федерации  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(</a:t>
            </a:r>
            <a:r>
              <a:rPr lang="ru-RU" sz="2400" dirty="0">
                <a:latin typeface="+mj-lt"/>
              </a:rPr>
              <a:t>в части долгосрочного бюджетного планирования)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…"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1800" i="1" dirty="0" smtClean="0">
                <a:latin typeface="+mj-lt"/>
              </a:rPr>
              <a:t>(стадия: 2-е чтение)</a:t>
            </a:r>
            <a:endParaRPr lang="ru-RU" sz="1800" i="1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>
                <a:latin typeface="+mj-lt"/>
              </a:rPr>
              <a:pPr>
                <a:defRPr/>
              </a:pPr>
              <a:t>5</a:t>
            </a:fld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2257425"/>
            <a:ext cx="805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ru-RU" dirty="0">
                <a:latin typeface="+mj-lt"/>
              </a:rPr>
              <a:t>С</a:t>
            </a:r>
            <a:r>
              <a:rPr lang="ru-RU" dirty="0" smtClean="0">
                <a:latin typeface="+mj-lt"/>
              </a:rPr>
              <a:t>оздание правовых основ для разработки и утверждения </a:t>
            </a:r>
            <a:r>
              <a:rPr lang="ru-RU" b="1" dirty="0" smtClean="0">
                <a:latin typeface="+mj-lt"/>
              </a:rPr>
              <a:t>бюджетного прогноза на долгосрочный период</a:t>
            </a:r>
            <a:r>
              <a:rPr lang="ru-RU" dirty="0" smtClean="0">
                <a:latin typeface="+mj-lt"/>
              </a:rPr>
              <a:t> на всех уровнях бюджетной системы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ru-RU" dirty="0" smtClean="0">
                <a:latin typeface="+mj-lt"/>
              </a:rPr>
              <a:t>Включение в Послание Федеральному Собранию РФ </a:t>
            </a:r>
            <a:r>
              <a:rPr lang="ru-RU" b="1" dirty="0" smtClean="0">
                <a:latin typeface="+mj-lt"/>
              </a:rPr>
              <a:t>раздела о бюджетной политике </a:t>
            </a:r>
            <a:r>
              <a:rPr lang="ru-RU" dirty="0">
                <a:latin typeface="+mj-lt"/>
              </a:rPr>
              <a:t>вместо </a:t>
            </a:r>
            <a:r>
              <a:rPr lang="ru-RU" dirty="0" smtClean="0">
                <a:latin typeface="+mj-lt"/>
              </a:rPr>
              <a:t>Бюджетного </a:t>
            </a:r>
            <a:r>
              <a:rPr lang="ru-RU" dirty="0">
                <a:latin typeface="+mj-lt"/>
              </a:rPr>
              <a:t>послания Президента РФ </a:t>
            </a:r>
            <a:endParaRPr lang="ru-RU" dirty="0" smtClean="0">
              <a:latin typeface="+mj-lt"/>
            </a:endParaRPr>
          </a:p>
          <a:p>
            <a:pPr marL="342900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ru-RU" dirty="0" smtClean="0">
                <a:latin typeface="+mj-lt"/>
              </a:rPr>
              <a:t>Перенос с 1 марта на </a:t>
            </a:r>
            <a:r>
              <a:rPr lang="ru-RU" b="1" dirty="0" smtClean="0">
                <a:latin typeface="+mj-lt"/>
              </a:rPr>
              <a:t>1 апреля срока </a:t>
            </a:r>
            <a:r>
              <a:rPr lang="ru-RU" b="1" dirty="0">
                <a:latin typeface="+mj-lt"/>
              </a:rPr>
              <a:t>приведения </a:t>
            </a:r>
            <a:r>
              <a:rPr lang="ru-RU" dirty="0" smtClean="0">
                <a:latin typeface="+mj-lt"/>
              </a:rPr>
              <a:t>государственных </a:t>
            </a:r>
            <a:r>
              <a:rPr lang="ru-RU" dirty="0">
                <a:latin typeface="+mj-lt"/>
              </a:rPr>
              <a:t>и муниципальных программ в соответствии с </a:t>
            </a:r>
            <a:r>
              <a:rPr lang="ru-RU" dirty="0" smtClean="0">
                <a:latin typeface="+mj-lt"/>
              </a:rPr>
              <a:t>бюджетом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ru-RU" dirty="0">
                <a:latin typeface="+mj-lt"/>
              </a:rPr>
              <a:t>У</a:t>
            </a:r>
            <a:r>
              <a:rPr lang="ru-RU" dirty="0" smtClean="0">
                <a:latin typeface="+mj-lt"/>
              </a:rPr>
              <a:t>точнение </a:t>
            </a:r>
            <a:r>
              <a:rPr lang="ru-RU" dirty="0">
                <a:latin typeface="+mj-lt"/>
              </a:rPr>
              <a:t>понятия "</a:t>
            </a:r>
            <a:r>
              <a:rPr lang="ru-RU" b="1" dirty="0">
                <a:latin typeface="+mj-lt"/>
              </a:rPr>
              <a:t>дополнительные нефтегазовые доходы</a:t>
            </a:r>
            <a:r>
              <a:rPr lang="ru-RU" dirty="0" smtClean="0">
                <a:latin typeface="+mj-lt"/>
              </a:rPr>
              <a:t>" и требований к их определению</a:t>
            </a:r>
          </a:p>
        </p:txBody>
      </p:sp>
    </p:spTree>
    <p:extLst>
      <p:ext uri="{BB962C8B-B14F-4D97-AF65-F5344CB8AC3E}">
        <p14:creationId xmlns:p14="http://schemas.microsoft.com/office/powerpoint/2010/main" val="27859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543350"/>
              </p:ext>
            </p:extLst>
          </p:nvPr>
        </p:nvGraphicFramePr>
        <p:xfrm>
          <a:off x="393700" y="3378200"/>
          <a:ext cx="8420100" cy="21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59477249"/>
              </p:ext>
            </p:extLst>
          </p:nvPr>
        </p:nvGraphicFramePr>
        <p:xfrm>
          <a:off x="381000" y="1041399"/>
          <a:ext cx="8369300" cy="241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Блок-схема: знак завершения 10"/>
          <p:cNvSpPr/>
          <p:nvPr/>
        </p:nvSpPr>
        <p:spPr>
          <a:xfrm>
            <a:off x="584200" y="5753100"/>
            <a:ext cx="8089900" cy="75891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Б</a:t>
            </a:r>
            <a:r>
              <a:rPr lang="ru-RU" sz="1600" dirty="0" smtClean="0"/>
              <a:t>юджетный прогноз может быть изменен в связи с изменением ПСЭР и изменением принятого закона (решения) о бюджете, </a:t>
            </a:r>
            <a:r>
              <a:rPr lang="ru-RU" sz="1600" dirty="0" smtClean="0">
                <a:solidFill>
                  <a:schemeClr val="tx1"/>
                </a:solidFill>
              </a:rPr>
              <a:t>НО БЕЗ ПРОДЛЕНИЯ ПЕРИОДА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01600" y="401638"/>
            <a:ext cx="8864600" cy="63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400" dirty="0" smtClean="0">
                <a:latin typeface="+mj-lt"/>
              </a:rPr>
              <a:t>Правовые основы 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долгосрочного бюджетного планирования</a:t>
            </a:r>
            <a:endParaRPr lang="ru-RU" sz="24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8100" y="-3046"/>
            <a:ext cx="275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Arial"/>
              </a:rPr>
              <a:t>Законопроект № 407473-6</a:t>
            </a:r>
          </a:p>
        </p:txBody>
      </p:sp>
    </p:spTree>
    <p:extLst>
      <p:ext uri="{BB962C8B-B14F-4D97-AF65-F5344CB8AC3E}">
        <p14:creationId xmlns:p14="http://schemas.microsoft.com/office/powerpoint/2010/main" val="37367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5900" y="463390"/>
            <a:ext cx="8712200" cy="58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dirty="0"/>
              <a:t>Уточнение состава документов, на которых </a:t>
            </a:r>
          </a:p>
          <a:p>
            <a:r>
              <a:rPr lang="ru-RU" dirty="0"/>
              <a:t>основывается составление проекта бюджета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616256"/>
              </p:ext>
            </p:extLst>
          </p:nvPr>
        </p:nvGraphicFramePr>
        <p:xfrm>
          <a:off x="101600" y="1257300"/>
          <a:ext cx="8763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/>
                <a:gridCol w="5448300"/>
              </a:tblGrid>
              <a:tr h="287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После</a:t>
                      </a:r>
                      <a:endParaRPr lang="ru-RU" sz="1400" dirty="0"/>
                    </a:p>
                  </a:txBody>
                  <a:tcPr/>
                </a:tc>
              </a:tr>
              <a:tr h="1529039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Составление проекта бюджета основывается на: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Бюджетном послании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Президента Российской Федерации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прогнозе социально-экономического развития соответствующей территории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основных направлениях бюджетной и налоговой политики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государственных (муниципальных) программах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Составление проектов бюджетов основывается на: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ru-RU" sz="1400" b="1" dirty="0" smtClean="0"/>
                        <a:t>положениях послания</a:t>
                      </a:r>
                      <a:r>
                        <a:rPr lang="ru-RU" sz="1400" dirty="0" smtClean="0"/>
                        <a:t> Президента РФ Федеральному Собранию, </a:t>
                      </a:r>
                      <a:r>
                        <a:rPr lang="ru-RU" sz="1400" b="1" dirty="0" smtClean="0"/>
                        <a:t>определяющих бюджетную политику</a:t>
                      </a:r>
                      <a:r>
                        <a:rPr lang="ru-RU" sz="1400" dirty="0" smtClean="0"/>
                        <a:t> в России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основных направлениях бюджетной политики,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основных направлениях налоговой политики, </a:t>
                      </a:r>
                      <a:r>
                        <a:rPr lang="ru-RU" sz="1400" b="1" dirty="0" smtClean="0"/>
                        <a:t>основных направлениях долговой политики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прогнозе социально-экономического развития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ru-RU" sz="1400" b="1" dirty="0" smtClean="0"/>
                        <a:t>бюджетном прогнозе (проекте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бюджетного прогноза,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проекте изменений долгосрочного бюджетного прогноза) 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государственных (муниципальных) программах </a:t>
                      </a:r>
                      <a:r>
                        <a:rPr lang="ru-RU" sz="1400" b="1" dirty="0" smtClean="0"/>
                        <a:t>(проектах государственных (муниципальных) программ, проектах изменений указанных программ)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7800" y="4699000"/>
            <a:ext cx="8750300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Уточнение сроков приведения государственных и муниципальных программ в соответствии с бюджетом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63617"/>
              </p:ext>
            </p:extLst>
          </p:nvPr>
        </p:nvGraphicFramePr>
        <p:xfrm>
          <a:off x="241300" y="5346699"/>
          <a:ext cx="8750300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5150"/>
                <a:gridCol w="4375150"/>
              </a:tblGrid>
              <a:tr h="1213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01.01.2015</a:t>
                      </a:r>
                      <a:endParaRPr lang="ru-RU" sz="1400" dirty="0"/>
                    </a:p>
                  </a:txBody>
                  <a:tcPr/>
                </a:tc>
              </a:tr>
              <a:tr h="21237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Государственные (муниципальные) программы подлежат приведению в соответствие с законом (решением) о бюджете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b="1" dirty="0"/>
                    </a:p>
                  </a:txBody>
                  <a:tcPr/>
                </a:tc>
              </a:tr>
              <a:tr h="2123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 позднее </a:t>
                      </a:r>
                      <a:r>
                        <a:rPr lang="ru-RU" sz="1400" b="1" dirty="0" smtClean="0"/>
                        <a:t>2-х месяцев </a:t>
                      </a:r>
                    </a:p>
                    <a:p>
                      <a:pPr algn="ctr"/>
                      <a:r>
                        <a:rPr lang="ru-RU" sz="1400" dirty="0" smtClean="0"/>
                        <a:t>со дня вступления его в силу.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 позднее </a:t>
                      </a:r>
                      <a:r>
                        <a:rPr lang="ru-RU" sz="1400" b="1" dirty="0" smtClean="0"/>
                        <a:t>3-х месяцев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 дня вступления его в силу.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08100" y="-3046"/>
            <a:ext cx="275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Arial"/>
              </a:rPr>
              <a:t>Законопроект № 407473-6</a:t>
            </a:r>
          </a:p>
        </p:txBody>
      </p:sp>
    </p:spTree>
    <p:extLst>
      <p:ext uri="{BB962C8B-B14F-4D97-AF65-F5344CB8AC3E}">
        <p14:creationId xmlns:p14="http://schemas.microsoft.com/office/powerpoint/2010/main" val="152900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6" y="541339"/>
            <a:ext cx="8734424" cy="601661"/>
          </a:xfrm>
        </p:spPr>
        <p:txBody>
          <a:bodyPr/>
          <a:lstStyle/>
          <a:p>
            <a:r>
              <a:rPr lang="ru-RU" sz="2400" dirty="0">
                <a:latin typeface="+mj-lt"/>
              </a:rPr>
              <a:t>Законопроект </a:t>
            </a:r>
            <a:r>
              <a:rPr lang="ru-RU" sz="2400" dirty="0" smtClean="0">
                <a:latin typeface="+mj-lt"/>
              </a:rPr>
              <a:t>№ 529548-6 "</a:t>
            </a:r>
            <a:r>
              <a:rPr lang="ru-RU" sz="2400" dirty="0">
                <a:latin typeface="+mj-lt"/>
              </a:rPr>
              <a:t>О внесении изменений в </a:t>
            </a:r>
            <a:r>
              <a:rPr lang="ru-RU" sz="2400" dirty="0" smtClean="0">
                <a:latin typeface="+mj-lt"/>
              </a:rPr>
              <a:t>БК РФ" </a:t>
            </a:r>
            <a:br>
              <a:rPr lang="ru-RU" sz="2400" dirty="0" smtClean="0">
                <a:latin typeface="+mj-lt"/>
              </a:rPr>
            </a:br>
            <a:r>
              <a:rPr lang="ru-RU" sz="1800" i="1" dirty="0" smtClean="0">
                <a:latin typeface="+mj-lt"/>
              </a:rPr>
              <a:t>(</a:t>
            </a:r>
            <a:r>
              <a:rPr lang="ru-RU" sz="1800" i="1" dirty="0">
                <a:latin typeface="+mj-lt"/>
              </a:rPr>
              <a:t>стадия: 2-е чтение)</a:t>
            </a:r>
            <a:endParaRPr lang="ru-RU" sz="18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9557" y="1472856"/>
            <a:ext cx="82913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spcBef>
                <a:spcPts val="600"/>
              </a:spcBef>
            </a:pPr>
            <a:r>
              <a:rPr lang="ru-RU" b="1" dirty="0" smtClean="0">
                <a:latin typeface="+mj-lt"/>
              </a:rPr>
              <a:t>1. Оптимизация </a:t>
            </a:r>
            <a:r>
              <a:rPr lang="ru-RU" b="1" dirty="0">
                <a:latin typeface="+mj-lt"/>
              </a:rPr>
              <a:t>количества оснований </a:t>
            </a:r>
            <a:r>
              <a:rPr lang="ru-RU" dirty="0">
                <a:latin typeface="+mj-lt"/>
              </a:rPr>
              <a:t>для внесения изменений в сводную бюджетную </a:t>
            </a:r>
            <a:r>
              <a:rPr lang="ru-RU" dirty="0" smtClean="0">
                <a:latin typeface="+mj-lt"/>
              </a:rPr>
              <a:t>роспись (с 01.01.2016):</a:t>
            </a:r>
          </a:p>
          <a:p>
            <a:pPr marL="444500" lvl="1" indent="-444500" algn="just" eaLnBrk="0" hangingPunct="0"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  <a:tabLst>
                <a:tab pos="355600" algn="l"/>
              </a:tabLst>
            </a:pPr>
            <a:r>
              <a:rPr lang="ru-RU" sz="1600" dirty="0">
                <a:latin typeface="+mj-lt"/>
              </a:rPr>
              <a:t>в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Бюджетном </a:t>
            </a:r>
            <a:r>
              <a:rPr lang="ru-RU" sz="1600" dirty="0" smtClean="0">
                <a:latin typeface="+mj-lt"/>
              </a:rPr>
              <a:t>кодексе будет </a:t>
            </a:r>
            <a:r>
              <a:rPr lang="ru-RU" sz="1600" b="1" dirty="0">
                <a:latin typeface="+mj-lt"/>
              </a:rPr>
              <a:t>закрытый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перечень "федеральных" оснований </a:t>
            </a:r>
            <a:endParaRPr lang="ru-RU" sz="1600" dirty="0">
              <a:latin typeface="+mj-lt"/>
            </a:endParaRPr>
          </a:p>
          <a:p>
            <a:pPr marL="444500" lvl="1" indent="-444500" algn="just" eaLnBrk="0" hangingPunct="0"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  <a:tabLst>
                <a:tab pos="355600" algn="l"/>
              </a:tabLst>
            </a:pPr>
            <a:r>
              <a:rPr lang="ru-RU" sz="1600" dirty="0">
                <a:latin typeface="+mj-lt"/>
              </a:rPr>
              <a:t>в</a:t>
            </a:r>
            <a:r>
              <a:rPr lang="ru-RU" sz="1600" dirty="0" smtClean="0">
                <a:latin typeface="+mj-lt"/>
              </a:rPr>
              <a:t> законах (решениях) о бюджетах будут сохранены основания </a:t>
            </a:r>
            <a:r>
              <a:rPr lang="ru-RU" sz="1600" b="1" dirty="0" smtClean="0">
                <a:latin typeface="+mj-lt"/>
              </a:rPr>
              <a:t>только по резервированию средств</a:t>
            </a:r>
          </a:p>
          <a:p>
            <a:pPr marL="444500" lvl="1" indent="-444500" algn="just" eaLnBrk="0" hangingPunct="0"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  <a:tabLst>
                <a:tab pos="355600" algn="l"/>
              </a:tabLst>
            </a:pPr>
            <a:r>
              <a:rPr lang="ru-RU" sz="1600" dirty="0">
                <a:latin typeface="+mj-lt"/>
              </a:rPr>
              <a:t>п</a:t>
            </a:r>
            <a:r>
              <a:rPr lang="ru-RU" sz="1600" dirty="0" smtClean="0">
                <a:latin typeface="+mj-lt"/>
              </a:rPr>
              <a:t>о </a:t>
            </a:r>
            <a:r>
              <a:rPr lang="ru-RU" sz="1600" dirty="0">
                <a:latin typeface="+mj-lt"/>
              </a:rPr>
              <a:t>ряду оснований </a:t>
            </a:r>
            <a:r>
              <a:rPr lang="ru-RU" sz="1600" b="1" dirty="0">
                <a:latin typeface="+mj-lt"/>
              </a:rPr>
              <a:t>четко определены объемы перераспределения</a:t>
            </a:r>
            <a:r>
              <a:rPr lang="ru-RU" sz="1600" dirty="0">
                <a:latin typeface="+mj-lt"/>
              </a:rPr>
              <a:t>, установлены требования к закреплению порядка их применения</a:t>
            </a:r>
          </a:p>
          <a:p>
            <a:pPr marL="444500" lvl="1" indent="-444500" algn="just" eaLnBrk="0" hangingPunct="0"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  <a:tabLst>
                <a:tab pos="355600" algn="l"/>
              </a:tabLst>
            </a:pPr>
            <a:r>
              <a:rPr lang="ru-RU" sz="1600" dirty="0">
                <a:latin typeface="+mj-lt"/>
              </a:rPr>
              <a:t>с</a:t>
            </a:r>
            <a:r>
              <a:rPr lang="ru-RU" sz="1600" dirty="0" smtClean="0">
                <a:latin typeface="+mj-lt"/>
              </a:rPr>
              <a:t>убъекты РФ и муниципалитеты </a:t>
            </a:r>
            <a:r>
              <a:rPr lang="ru-RU" sz="1600" b="1" dirty="0" smtClean="0">
                <a:latin typeface="+mj-lt"/>
              </a:rPr>
              <a:t>смогут самостоятельно </a:t>
            </a:r>
            <a:r>
              <a:rPr lang="ru-RU" sz="1600" dirty="0" smtClean="0">
                <a:latin typeface="+mj-lt"/>
              </a:rPr>
              <a:t>определить дополнительные основания</a:t>
            </a:r>
          </a:p>
          <a:p>
            <a:pPr marL="0" lvl="1" indent="444500" algn="just" eaLnBrk="0" hangingPunct="0">
              <a:spcBef>
                <a:spcPts val="600"/>
              </a:spcBef>
              <a:buClr>
                <a:schemeClr val="tx1"/>
              </a:buClr>
            </a:pPr>
            <a:r>
              <a:rPr lang="ru-RU" dirty="0" smtClean="0">
                <a:latin typeface="+mj-lt"/>
              </a:rPr>
              <a:t>2. Оптимизация </a:t>
            </a:r>
            <a:r>
              <a:rPr lang="ru-RU" b="1" dirty="0">
                <a:latin typeface="+mj-lt"/>
              </a:rPr>
              <a:t>текстовой части федерального закона о федеральном бюджете</a:t>
            </a:r>
            <a:r>
              <a:rPr lang="ru-RU" dirty="0">
                <a:latin typeface="+mj-lt"/>
              </a:rPr>
              <a:t> (перенос в БК ежегодно включаемых в текст бюджета норм</a:t>
            </a:r>
            <a:r>
              <a:rPr lang="ru-RU" dirty="0" smtClean="0">
                <a:latin typeface="+mj-lt"/>
              </a:rPr>
              <a:t>)</a:t>
            </a:r>
          </a:p>
          <a:p>
            <a:pPr lvl="0" indent="444500" algn="just"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  <a:latin typeface="Arial"/>
              </a:rPr>
              <a:t>3. Исключение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кодов </a:t>
            </a:r>
            <a:r>
              <a:rPr lang="ru-RU" b="1" dirty="0">
                <a:solidFill>
                  <a:prstClr val="black"/>
                </a:solidFill>
                <a:latin typeface="Arial"/>
              </a:rPr>
              <a:t>КОСГУ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из классификаций доходов, расходов и источников финансирования дефицита бюджета </a:t>
            </a:r>
          </a:p>
          <a:p>
            <a:pPr lvl="0" indent="444500" algn="just"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  <a:latin typeface="Arial"/>
              </a:rPr>
              <a:t>4. Введение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перечня и </a:t>
            </a:r>
            <a:r>
              <a:rPr lang="ru-RU" b="1" dirty="0">
                <a:solidFill>
                  <a:prstClr val="black"/>
                </a:solidFill>
                <a:latin typeface="Arial"/>
              </a:rPr>
              <a:t>реестров источников доходов бюджетов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(свод доходов, оснований их возникновения, порядка их расчета)</a:t>
            </a:r>
          </a:p>
          <a:p>
            <a:pPr lvl="0" indent="444500" algn="just"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  <a:latin typeface="Arial"/>
              </a:rPr>
              <a:t>5. Упрощение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порядка предоставления </a:t>
            </a:r>
            <a:r>
              <a:rPr lang="ru-RU" b="1" dirty="0">
                <a:solidFill>
                  <a:prstClr val="black"/>
                </a:solidFill>
                <a:latin typeface="Arial"/>
              </a:rPr>
              <a:t>государственных гарантий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- передача 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агенту</a:t>
            </a:r>
            <a:endParaRPr lang="ru-RU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48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000" dirty="0">
                <a:latin typeface="+mj-lt"/>
                <a:ea typeface="+mn-ea"/>
                <a:cs typeface="Times New Roman" pitchFamily="18" charset="0"/>
              </a:rPr>
              <a:t>Отражение основных мероприятий в бюджетной документации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26736"/>
              </p:ext>
            </p:extLst>
          </p:nvPr>
        </p:nvGraphicFramePr>
        <p:xfrm>
          <a:off x="204727" y="1586793"/>
          <a:ext cx="8450178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  <a:gridCol w="384099"/>
              </a:tblGrid>
              <a:tr h="370840"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Глава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Под-раздел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Целевая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статья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Вид расходов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КОСГУ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ОМ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анали</a:t>
                      </a:r>
                      <a:r>
                        <a:rPr lang="ru-RU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-тика)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ГП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ПП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5559" y="1047335"/>
            <a:ext cx="549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Федеральный бюджет 2014-2016 гг., 2015-2017 гг.</a:t>
            </a:r>
            <a:endParaRPr lang="ru-RU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38570"/>
              </p:ext>
            </p:extLst>
          </p:nvPr>
        </p:nvGraphicFramePr>
        <p:xfrm>
          <a:off x="185683" y="4390559"/>
          <a:ext cx="8841361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  <a:gridCol w="384407"/>
              </a:tblGrid>
              <a:tr h="370840"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Глава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Под-раздел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Целевая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статья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Вид расходов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КОСГУ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(учет и отчетность)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ГП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ПП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ОМ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36509" y="3905693"/>
            <a:ext cx="4991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Федеральный бюджет 2016-2018 гг., вариант</a:t>
            </a:r>
            <a:endParaRPr lang="ru-RU" dirty="0">
              <a:latin typeface="+mj-lt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7990904" y="14289"/>
            <a:ext cx="726376" cy="303212"/>
          </a:xfrm>
        </p:spPr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33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49624</TotalTime>
  <Words>3531</Words>
  <Application>Microsoft Office PowerPoint</Application>
  <PresentationFormat>Экран (4:3)</PresentationFormat>
  <Paragraphs>519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11_Городская</vt:lpstr>
      <vt:lpstr>Новая редакция Бюджетного кодекса Российской Федерации</vt:lpstr>
      <vt:lpstr>Презентация PowerPoint</vt:lpstr>
      <vt:lpstr>Сезонность принятия изменений</vt:lpstr>
      <vt:lpstr>Презентация PowerPoint</vt:lpstr>
      <vt:lpstr>Законопроект № 407473-6 "О внесении изменений в Бюджетный кодекс Российской Федерации   (в части долгосрочного бюджетного планирования) …"  (стадия: 2-е чтение)</vt:lpstr>
      <vt:lpstr>Презентация PowerPoint</vt:lpstr>
      <vt:lpstr>Уточнение сроков приведения государственных и муниципальных программ в соответствии с бюджетом</vt:lpstr>
      <vt:lpstr>Законопроект № 529548-6 "О внесении изменений в БК РФ"  (стадия: 2-е чтение)</vt:lpstr>
      <vt:lpstr>Отражение основных мероприятий в бюджетной документации</vt:lpstr>
      <vt:lpstr>Презентация PowerPoint</vt:lpstr>
      <vt:lpstr>Правовые недостатки БК РФ</vt:lpstr>
      <vt:lpstr>Презентация PowerPoint</vt:lpstr>
      <vt:lpstr>Презентация PowerPoint</vt:lpstr>
      <vt:lpstr>Основные изменения структуры БК РФ</vt:lpstr>
      <vt:lpstr>Основные изменения структуры БК РФ (продолжение)</vt:lpstr>
      <vt:lpstr>Развитие принципа прозрачности (открытости)</vt:lpstr>
      <vt:lpstr>Расширение предмета БК РФ</vt:lpstr>
      <vt:lpstr>Прогнозирование поступлений доходов в  бюджеты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документов бюджетного планирования</vt:lpstr>
      <vt:lpstr>Презентация PowerPoint</vt:lpstr>
      <vt:lpstr>Презентация PowerPoint</vt:lpstr>
      <vt:lpstr>Презентация PowerPoint</vt:lpstr>
      <vt:lpstr>Сайт budcodex.ru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новой редакции  Бюджетного кодекса Российской Федерации</dc:title>
  <dc:creator>Шамьюнов</dc:creator>
  <cp:lastModifiedBy>ЦАТУРОВ</cp:lastModifiedBy>
  <cp:revision>2964</cp:revision>
  <cp:lastPrinted>2014-08-29T14:10:43Z</cp:lastPrinted>
  <dcterms:modified xsi:type="dcterms:W3CDTF">2014-09-03T07:43:51Z</dcterms:modified>
</cp:coreProperties>
</file>