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56" r:id="rId3"/>
    <p:sldId id="457" r:id="rId4"/>
    <p:sldId id="458" r:id="rId5"/>
    <p:sldId id="446" r:id="rId6"/>
    <p:sldId id="410" r:id="rId7"/>
    <p:sldId id="450" r:id="rId8"/>
    <p:sldId id="451" r:id="rId9"/>
    <p:sldId id="447" r:id="rId10"/>
    <p:sldId id="452" r:id="rId11"/>
    <p:sldId id="444" r:id="rId12"/>
    <p:sldId id="402" r:id="rId13"/>
    <p:sldId id="406" r:id="rId14"/>
    <p:sldId id="448" r:id="rId15"/>
    <p:sldId id="420" r:id="rId16"/>
    <p:sldId id="453" r:id="rId17"/>
    <p:sldId id="413" r:id="rId18"/>
    <p:sldId id="454" r:id="rId19"/>
    <p:sldId id="443" r:id="rId20"/>
    <p:sldId id="415" r:id="rId21"/>
    <p:sldId id="438" r:id="rId22"/>
    <p:sldId id="439" r:id="rId23"/>
    <p:sldId id="417" r:id="rId24"/>
    <p:sldId id="416" r:id="rId25"/>
    <p:sldId id="436" r:id="rId26"/>
    <p:sldId id="414" r:id="rId27"/>
    <p:sldId id="434" r:id="rId28"/>
    <p:sldId id="435" r:id="rId29"/>
    <p:sldId id="391" r:id="rId30"/>
    <p:sldId id="373" r:id="rId31"/>
    <p:sldId id="418" r:id="rId32"/>
    <p:sldId id="442" r:id="rId33"/>
    <p:sldId id="455" r:id="rId34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D7AE85"/>
    <a:srgbClr val="73808B"/>
    <a:srgbClr val="996633"/>
    <a:srgbClr val="66FF33"/>
    <a:srgbClr val="CC00FF"/>
    <a:srgbClr val="FF5050"/>
    <a:srgbClr val="66CCFF"/>
    <a:srgbClr val="5F5F5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051" tIns="49526" rIns="99051" bIns="49526" numCol="1" anchor="t" anchorCtr="0" compatLnSpc="1">
            <a:prstTxWarp prst="textNoShape">
              <a:avLst/>
            </a:prstTxWarp>
          </a:bodyPr>
          <a:lstStyle>
            <a:lvl1pPr defTabSz="989013">
              <a:defRPr sz="1300"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051" tIns="49526" rIns="99051" bIns="49526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051" tIns="49526" rIns="99051" bIns="49526" numCol="1" anchor="b" anchorCtr="0" compatLnSpc="1">
            <a:prstTxWarp prst="textNoShape">
              <a:avLst/>
            </a:prstTxWarp>
          </a:bodyPr>
          <a:lstStyle>
            <a:lvl1pPr defTabSz="989013">
              <a:defRPr sz="1300"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051" tIns="49526" rIns="99051" bIns="49526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fld id="{4B66CD5F-6B4A-4C80-9F06-0A90F5028C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810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051" tIns="49526" rIns="99051" bIns="49526" numCol="1" anchor="t" anchorCtr="0" compatLnSpc="1">
            <a:prstTxWarp prst="textNoShape">
              <a:avLst/>
            </a:prstTxWarp>
          </a:bodyPr>
          <a:lstStyle>
            <a:lvl1pPr defTabSz="989013">
              <a:defRPr sz="1300"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051" tIns="49526" rIns="99051" bIns="49526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051" tIns="49526" rIns="99051" bIns="49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051" tIns="49526" rIns="99051" bIns="49526" numCol="1" anchor="b" anchorCtr="0" compatLnSpc="1">
            <a:prstTxWarp prst="textNoShape">
              <a:avLst/>
            </a:prstTxWarp>
          </a:bodyPr>
          <a:lstStyle>
            <a:lvl1pPr defTabSz="989013">
              <a:defRPr sz="1300">
                <a:ea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9051" tIns="49526" rIns="99051" bIns="49526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/>
            </a:lvl1pPr>
          </a:lstStyle>
          <a:p>
            <a:fld id="{B8417C10-5E49-4179-8DDB-3143CD5E6A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947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4CC0C86-DA63-4A1D-9427-77803FD6CD63}" type="slidenum">
              <a:rPr kumimoji="0" lang="ru-RU" altLang="ru-RU" sz="1300"/>
              <a:pPr/>
              <a:t>1</a:t>
            </a:fld>
            <a:endParaRPr kumimoji="0" lang="ru-RU" altLang="ru-RU" sz="1300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5E4F8E7-365E-42F2-BEEA-5786CB91651C}" type="slidenum">
              <a:rPr kumimoji="0" lang="ru-RU" altLang="ru-RU" sz="1300"/>
              <a:pPr/>
              <a:t>29</a:t>
            </a:fld>
            <a:endParaRPr kumimoji="0" lang="ru-RU" altLang="ru-RU" sz="1300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7000" cy="4605338"/>
          </a:xfrm>
        </p:spPr>
        <p:txBody>
          <a:bodyPr/>
          <a:lstStyle/>
          <a:p>
            <a:r>
              <a:rPr kumimoji="0" lang="ru-RU" altLang="ru-RU" smtClean="0"/>
              <a:t>Негативные факторы – от власти к НКО и бизнесу – патернализм; от бизнеса и НКО к власти – лоббизм.</a:t>
            </a:r>
          </a:p>
          <a:p>
            <a:r>
              <a:rPr kumimoji="0" lang="ru-RU" altLang="ru-RU" smtClean="0"/>
              <a:t>Еще – игнорирование, создание псевдообщественных организаций, поддержка элитарных НКО.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32FA5ED-C839-44BC-BDC9-888E7379D939}" type="slidenum">
              <a:rPr kumimoji="0" lang="ru-RU" altLang="ru-RU" sz="1300"/>
              <a:pPr/>
              <a:t>30</a:t>
            </a:fld>
            <a:endParaRPr kumimoji="0" lang="ru-RU" altLang="ru-RU" sz="130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FBBA416-05AA-4D31-BC24-4BD7DAA68399}" type="slidenum">
              <a:rPr kumimoji="0" lang="ru-RU" altLang="ru-RU" sz="1300"/>
              <a:pPr/>
              <a:t>31</a:t>
            </a:fld>
            <a:endParaRPr kumimoji="0" lang="ru-RU" altLang="ru-RU" sz="1300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9051" tIns="49526" rIns="99051" bIns="49526" anchor="b"/>
          <a:lstStyle>
            <a:lvl1pPr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21C4A0E-2B49-40DB-9968-8234DBCEF681}" type="slidenum">
              <a:rPr kumimoji="0" lang="ru-RU" altLang="ru-RU" sz="1300"/>
              <a:pPr algn="r"/>
              <a:t>32</a:t>
            </a:fld>
            <a:endParaRPr kumimoji="0" lang="ru-RU" altLang="ru-RU" sz="1300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8ACE7-51F6-4020-9B67-B5FF10D6FA41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ACC1F1-C2E6-4FDB-81C3-F34D54932511}" type="slidenum">
              <a:rPr kumimoji="0" lang="ru-RU" altLang="ru-RU" sz="1300"/>
              <a:pPr/>
              <a:t>5</a:t>
            </a:fld>
            <a:endParaRPr kumimoji="0" lang="ru-RU" altLang="ru-RU" sz="130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2B91BFF-A2DB-4C48-BF7A-9DCE402F6772}" type="slidenum">
              <a:rPr kumimoji="0" lang="ru-RU" altLang="ru-RU" sz="1300"/>
              <a:pPr/>
              <a:t>6</a:t>
            </a:fld>
            <a:endParaRPr kumimoji="0" lang="ru-RU" altLang="ru-RU" sz="1300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2B91BFF-A2DB-4C48-BF7A-9DCE402F6772}" type="slidenum">
              <a:rPr kumimoji="0" lang="ru-RU" altLang="ru-RU" sz="1300"/>
              <a:pPr/>
              <a:t>9</a:t>
            </a:fld>
            <a:endParaRPr kumimoji="0" lang="ru-RU" altLang="ru-RU" sz="1300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ACC1F1-C2E6-4FDB-81C3-F34D54932511}" type="slidenum">
              <a:rPr kumimoji="0" lang="ru-RU" altLang="ru-RU" sz="1300"/>
              <a:pPr/>
              <a:t>11</a:t>
            </a:fld>
            <a:endParaRPr kumimoji="0" lang="ru-RU" altLang="ru-RU" sz="130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05A34C1-381A-42D2-BAD4-B40257248636}" type="slidenum">
              <a:rPr kumimoji="0" lang="ru-RU" altLang="ru-RU" sz="1300"/>
              <a:pPr/>
              <a:t>12</a:t>
            </a:fld>
            <a:endParaRPr kumimoji="0" lang="ru-RU" altLang="ru-RU" sz="1300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550F6F3-8C1D-401B-8C45-9E44AE483873}" type="slidenum">
              <a:rPr kumimoji="0" lang="ru-RU" altLang="ru-RU" sz="1300"/>
              <a:pPr/>
              <a:t>13</a:t>
            </a:fld>
            <a:endParaRPr kumimoji="0" lang="ru-RU" altLang="ru-RU" sz="1300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2ACC1F1-C2E6-4FDB-81C3-F34D54932511}" type="slidenum">
              <a:rPr kumimoji="0" lang="ru-RU" altLang="ru-RU" sz="1300"/>
              <a:pPr/>
              <a:t>14</a:t>
            </a:fld>
            <a:endParaRPr kumimoji="0" lang="ru-RU" altLang="ru-RU" sz="130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89013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89013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4541C6C-6602-4AA8-96DE-359D052E6F66}" type="slidenum">
              <a:rPr kumimoji="0" lang="ru-RU" altLang="ru-RU" sz="1300"/>
              <a:pPr/>
              <a:t>15</a:t>
            </a:fld>
            <a:endParaRPr kumimoji="0" lang="ru-RU" altLang="ru-RU" sz="1300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23EA0-47A7-468B-B403-E581FC3A44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962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F6730-AEE7-4C56-ABDB-13E64069F3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72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8C5DA-99FB-41EA-81EA-A2EC8F1B8A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46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36732-63D1-489C-BF3A-A015EE3638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95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23317-6E1C-4640-BF0B-0D34E02F20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918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28020-E3CD-463C-8A65-E143D5C05F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822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A946E-625F-439C-B3E4-CA7F240F32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049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8757A-7EB3-45BD-969E-CE21B984D2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32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C58A2-88C4-46CB-9E3B-0B05F1B06F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978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35CBA-941D-48D9-BFC9-158032C3FC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52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1055C-AB78-4884-80F6-83985A7F63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281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7FFEE-5028-4E6B-8A8B-93C3AEDED1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092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0BCFC0-7F6C-4BB6-AC01-5BBDF7EA4AC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Arial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png"/><Relationship Id="rId26" Type="http://schemas.openxmlformats.org/officeDocument/2006/relationships/oleObject" Target="../embeddings/oleObject13.bin"/><Relationship Id="rId39" Type="http://schemas.openxmlformats.org/officeDocument/2006/relationships/image" Target="../media/image17.png"/><Relationship Id="rId21" Type="http://schemas.openxmlformats.org/officeDocument/2006/relationships/image" Target="../media/image9.png"/><Relationship Id="rId34" Type="http://schemas.openxmlformats.org/officeDocument/2006/relationships/image" Target="../media/image15.png"/><Relationship Id="rId42" Type="http://schemas.openxmlformats.org/officeDocument/2006/relationships/oleObject" Target="../embeddings/oleObject22.bin"/><Relationship Id="rId47" Type="http://schemas.openxmlformats.org/officeDocument/2006/relationships/image" Target="../media/image2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png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32" Type="http://schemas.openxmlformats.org/officeDocument/2006/relationships/image" Target="../media/image14.png"/><Relationship Id="rId37" Type="http://schemas.openxmlformats.org/officeDocument/2006/relationships/image" Target="../media/image16.png"/><Relationship Id="rId40" Type="http://schemas.openxmlformats.org/officeDocument/2006/relationships/oleObject" Target="../embeddings/oleObject21.bin"/><Relationship Id="rId45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0.png"/><Relationship Id="rId28" Type="http://schemas.openxmlformats.org/officeDocument/2006/relationships/image" Target="../media/image12.png"/><Relationship Id="rId36" Type="http://schemas.openxmlformats.org/officeDocument/2006/relationships/oleObject" Target="../embeddings/oleObject19.bin"/><Relationship Id="rId10" Type="http://schemas.openxmlformats.org/officeDocument/2006/relationships/image" Target="../media/image4.png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6.bin"/><Relationship Id="rId44" Type="http://schemas.openxmlformats.org/officeDocument/2006/relationships/oleObject" Target="../embeddings/oleObject23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png"/><Relationship Id="rId22" Type="http://schemas.openxmlformats.org/officeDocument/2006/relationships/oleObject" Target="../embeddings/oleObject11.bin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3.png"/><Relationship Id="rId35" Type="http://schemas.openxmlformats.org/officeDocument/2006/relationships/oleObject" Target="../embeddings/oleObject18.bin"/><Relationship Id="rId43" Type="http://schemas.openxmlformats.org/officeDocument/2006/relationships/image" Target="../media/image19.png"/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12" Type="http://schemas.openxmlformats.org/officeDocument/2006/relationships/image" Target="../media/image5.png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11.png"/><Relationship Id="rId33" Type="http://schemas.openxmlformats.org/officeDocument/2006/relationships/oleObject" Target="../embeddings/oleObject17.bin"/><Relationship Id="rId38" Type="http://schemas.openxmlformats.org/officeDocument/2006/relationships/oleObject" Target="../embeddings/oleObject20.bin"/><Relationship Id="rId46" Type="http://schemas.openxmlformats.org/officeDocument/2006/relationships/oleObject" Target="../embeddings/oleObject24.bin"/><Relationship Id="rId20" Type="http://schemas.openxmlformats.org/officeDocument/2006/relationships/oleObject" Target="../embeddings/oleObject10.bin"/><Relationship Id="rId41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tupinoadm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://www.golostos.ru/" TargetMode="Externa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9E9560A-29CF-4F67-B5E0-5CCD782AA0DF}" type="slidenum">
              <a:rPr kumimoji="0" lang="ru-RU" altLang="ru-RU" sz="1400"/>
              <a:pPr/>
              <a:t>1</a:t>
            </a:fld>
            <a:endParaRPr kumimoji="0" lang="ru-RU" altLang="ru-RU" sz="1400"/>
          </a:p>
        </p:txBody>
      </p:sp>
      <p:sp>
        <p:nvSpPr>
          <p:cNvPr id="4104" name="Rectangle 8" descr="Светлый диагональный 2"/>
          <p:cNvSpPr>
            <a:spLocks noChangeArrowheads="1"/>
          </p:cNvSpPr>
          <p:nvPr/>
        </p:nvSpPr>
        <p:spPr bwMode="auto">
          <a:xfrm>
            <a:off x="533400" y="609600"/>
            <a:ext cx="8153400" cy="54864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ru-RU" sz="2400" b="1">
              <a:solidFill>
                <a:srgbClr val="626131"/>
              </a:solidFill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4114800"/>
          </a:xfrm>
        </p:spPr>
        <p:txBody>
          <a:bodyPr/>
          <a:lstStyle/>
          <a:p>
            <a:r>
              <a:rPr kumimoji="0" lang="ru-RU" altLang="ru-RU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Инновационный продукт</a:t>
            </a:r>
            <a:r>
              <a:rPr kumimoji="0" lang="ru-RU" alt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kumimoji="0" lang="ru-RU" alt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ru-RU" alt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kumimoji="0" lang="ru-RU" alt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ru-RU" alt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ЭЛЕКТРОННАЯ ГОРОДСКАЯ ОБЩИНА:</a:t>
            </a:r>
            <a:br>
              <a:rPr kumimoji="0" lang="ru-RU" alt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ru-RU" alt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kumimoji="0" lang="ru-RU" alt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kumimoji="0" lang="ru-RU" altLang="ru-RU" sz="2800" b="1" i="1" dirty="0" smtClean="0">
                <a:solidFill>
                  <a:schemeClr val="accent2"/>
                </a:solidFill>
              </a:rPr>
              <a:t>стратегия развития гражданской самоорганизации населения</a:t>
            </a:r>
            <a:r>
              <a:rPr kumimoji="0" lang="ru-RU" altLang="ru-RU" sz="4000" dirty="0" smtClean="0"/>
              <a:t> </a:t>
            </a:r>
            <a:endParaRPr kumimoji="0" lang="pl-PL" alt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Text Box 3"/>
          <p:cNvSpPr txBox="1">
            <a:spLocks noChangeArrowheads="1"/>
          </p:cNvSpPr>
          <p:nvPr/>
        </p:nvSpPr>
        <p:spPr bwMode="auto">
          <a:xfrm>
            <a:off x="0" y="2127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Электронная система</a:t>
            </a:r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0" y="3665538"/>
            <a:ext cx="6172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kumimoji="0" lang="ru-RU" altLang="ru-RU" sz="2400" b="1">
                <a:solidFill>
                  <a:srgbClr val="A50021"/>
                </a:solidFill>
              </a:rPr>
              <a:t>порталы Советов общественности микрорайонов</a:t>
            </a:r>
          </a:p>
        </p:txBody>
      </p:sp>
      <p:sp>
        <p:nvSpPr>
          <p:cNvPr id="309271" name="Text Box 23"/>
          <p:cNvSpPr txBox="1">
            <a:spLocks noChangeArrowheads="1"/>
          </p:cNvSpPr>
          <p:nvPr/>
        </p:nvSpPr>
        <p:spPr bwMode="auto">
          <a:xfrm>
            <a:off x="2819400" y="1295400"/>
            <a:ext cx="3733800" cy="83185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400" b="1">
                <a:solidFill>
                  <a:srgbClr val="CC3300"/>
                </a:solidFill>
              </a:rPr>
              <a:t>ПОРТАЛ ГОРОДСКОЙ ОБЩИНЫ</a:t>
            </a:r>
          </a:p>
        </p:txBody>
      </p:sp>
      <p:sp>
        <p:nvSpPr>
          <p:cNvPr id="309272" name="Oval 24"/>
          <p:cNvSpPr>
            <a:spLocks noChangeArrowheads="1"/>
          </p:cNvSpPr>
          <p:nvPr/>
        </p:nvSpPr>
        <p:spPr bwMode="auto">
          <a:xfrm>
            <a:off x="685800" y="2895600"/>
            <a:ext cx="1371600" cy="762000"/>
          </a:xfrm>
          <a:prstGeom prst="ellipse">
            <a:avLst/>
          </a:prstGeom>
          <a:solidFill>
            <a:srgbClr val="FFFF00">
              <a:alpha val="42000"/>
            </a:srgbClr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kumimoji="0" lang="ru-RU" altLang="ru-RU" sz="2800" b="1">
                <a:solidFill>
                  <a:srgbClr val="A50021"/>
                </a:solidFill>
              </a:rPr>
              <a:t>СОМ1</a:t>
            </a:r>
          </a:p>
        </p:txBody>
      </p:sp>
      <p:sp>
        <p:nvSpPr>
          <p:cNvPr id="309273" name="Oval 25"/>
          <p:cNvSpPr>
            <a:spLocks noChangeArrowheads="1"/>
          </p:cNvSpPr>
          <p:nvPr/>
        </p:nvSpPr>
        <p:spPr bwMode="auto">
          <a:xfrm>
            <a:off x="2514600" y="2895600"/>
            <a:ext cx="1371600" cy="762000"/>
          </a:xfrm>
          <a:prstGeom prst="ellipse">
            <a:avLst/>
          </a:prstGeom>
          <a:solidFill>
            <a:srgbClr val="FFFF00">
              <a:alpha val="42000"/>
            </a:srgbClr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kumimoji="0" lang="ru-RU" altLang="ru-RU" sz="2800" b="1">
                <a:solidFill>
                  <a:srgbClr val="A50021"/>
                </a:solidFill>
              </a:rPr>
              <a:t>СОМ2</a:t>
            </a:r>
          </a:p>
        </p:txBody>
      </p:sp>
      <p:sp>
        <p:nvSpPr>
          <p:cNvPr id="309274" name="Oval 26"/>
          <p:cNvSpPr>
            <a:spLocks noChangeArrowheads="1"/>
          </p:cNvSpPr>
          <p:nvPr/>
        </p:nvSpPr>
        <p:spPr bwMode="auto">
          <a:xfrm>
            <a:off x="4267200" y="2895600"/>
            <a:ext cx="1371600" cy="762000"/>
          </a:xfrm>
          <a:prstGeom prst="ellipse">
            <a:avLst/>
          </a:prstGeom>
          <a:solidFill>
            <a:srgbClr val="FFFF00">
              <a:alpha val="42000"/>
            </a:srgbClr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kumimoji="0" lang="ru-RU" altLang="ru-RU" sz="2800" b="1">
                <a:solidFill>
                  <a:srgbClr val="A50021"/>
                </a:solidFill>
              </a:rPr>
              <a:t>СОМ</a:t>
            </a:r>
            <a:r>
              <a:rPr kumimoji="0" lang="en-US" altLang="ru-RU" sz="2800" b="1">
                <a:solidFill>
                  <a:srgbClr val="A50021"/>
                </a:solidFill>
              </a:rPr>
              <a:t>n</a:t>
            </a:r>
            <a:endParaRPr kumimoji="0" lang="ru-RU" altLang="ru-RU" sz="2800" b="1">
              <a:solidFill>
                <a:srgbClr val="A50021"/>
              </a:solidFill>
            </a:endParaRPr>
          </a:p>
        </p:txBody>
      </p:sp>
      <p:sp>
        <p:nvSpPr>
          <p:cNvPr id="309275" name="Text Box 27"/>
          <p:cNvSpPr txBox="1">
            <a:spLocks noChangeArrowheads="1"/>
          </p:cNvSpPr>
          <p:nvPr/>
        </p:nvSpPr>
        <p:spPr bwMode="auto">
          <a:xfrm>
            <a:off x="685800" y="4800600"/>
            <a:ext cx="2667000" cy="7112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Муниципальные услуги</a:t>
            </a:r>
          </a:p>
        </p:txBody>
      </p:sp>
      <p:sp>
        <p:nvSpPr>
          <p:cNvPr id="40968" name="AutoShape 29" descr="ANd9GcRYur1Oa2yob9nrLc5HpVTlhYaO7P2Qf4H_Xhh2HwC_7a04v5c7"/>
          <p:cNvSpPr>
            <a:spLocks noChangeAspect="1" noChangeArrowheads="1"/>
          </p:cNvSpPr>
          <p:nvPr/>
        </p:nvSpPr>
        <p:spPr bwMode="auto">
          <a:xfrm>
            <a:off x="155575" y="46038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kumimoji="0" lang="ru-RU" altLang="ru-RU"/>
          </a:p>
        </p:txBody>
      </p:sp>
      <p:sp>
        <p:nvSpPr>
          <p:cNvPr id="40969" name="AutoShape 31" descr="ANd9GcRYur1Oa2yob9nrLc5HpVTlhYaO7P2Qf4H_Xhh2HwC_7a04v5c7"/>
          <p:cNvSpPr>
            <a:spLocks noChangeAspect="1" noChangeArrowheads="1"/>
          </p:cNvSpPr>
          <p:nvPr/>
        </p:nvSpPr>
        <p:spPr bwMode="auto">
          <a:xfrm>
            <a:off x="3048000" y="1905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kumimoji="0" lang="ru-RU" altLang="ru-RU"/>
          </a:p>
        </p:txBody>
      </p:sp>
      <p:sp>
        <p:nvSpPr>
          <p:cNvPr id="309280" name="Text Box 32"/>
          <p:cNvSpPr txBox="1">
            <a:spLocks noChangeArrowheads="1"/>
          </p:cNvSpPr>
          <p:nvPr/>
        </p:nvSpPr>
        <p:spPr bwMode="auto">
          <a:xfrm>
            <a:off x="3581400" y="4800600"/>
            <a:ext cx="2133600" cy="7112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Социальная сеть</a:t>
            </a:r>
          </a:p>
        </p:txBody>
      </p:sp>
      <p:sp>
        <p:nvSpPr>
          <p:cNvPr id="309281" name="Text Box 33"/>
          <p:cNvSpPr txBox="1">
            <a:spLocks noChangeArrowheads="1"/>
          </p:cNvSpPr>
          <p:nvPr/>
        </p:nvSpPr>
        <p:spPr bwMode="auto">
          <a:xfrm>
            <a:off x="5943600" y="4800600"/>
            <a:ext cx="2667000" cy="7112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Экономические сервисы</a:t>
            </a:r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685800" y="5715000"/>
            <a:ext cx="7924800" cy="40005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Система УпРА-ДОМ</a:t>
            </a:r>
          </a:p>
        </p:txBody>
      </p:sp>
    </p:spTree>
    <p:extLst>
      <p:ext uri="{BB962C8B-B14F-4D97-AF65-F5344CB8AC3E}">
        <p14:creationId xmlns:p14="http://schemas.microsoft.com/office/powerpoint/2010/main" val="1171379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ACCA93C-FEE5-4226-B59F-0AD0B9B76FD9}" type="slidenum">
              <a:rPr kumimoji="0" lang="ru-RU" altLang="ru-RU" sz="1400"/>
              <a:pPr/>
              <a:t>11</a:t>
            </a:fld>
            <a:endParaRPr kumimoji="0" lang="ru-RU" altLang="ru-RU" sz="1400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kumimoji="0" lang="ru-RU" alt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Проблемы, решаемые в рамках проекта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381000" y="1768019"/>
            <a:ext cx="84582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smtClean="0">
                <a:solidFill>
                  <a:srgbClr val="000066"/>
                </a:solidFill>
              </a:rPr>
              <a:t>Недостаточный уровень доверия к субъектам управления.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smtClean="0">
                <a:solidFill>
                  <a:srgbClr val="000066"/>
                </a:solidFill>
              </a:rPr>
              <a:t>Разрозненность информационного пространства: официальная информация зачастую не соответствует вкусам потребителя.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smtClean="0">
                <a:solidFill>
                  <a:srgbClr val="000066"/>
                </a:solidFill>
              </a:rPr>
              <a:t>Неразвитость институциональных форм взаимодействия между людьми.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smtClean="0">
                <a:solidFill>
                  <a:srgbClr val="000066"/>
                </a:solidFill>
              </a:rPr>
              <a:t> Отсутствует культура рациональной коммуникации.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smtClean="0">
                <a:solidFill>
                  <a:srgbClr val="000066"/>
                </a:solidFill>
              </a:rPr>
              <a:t>Отсутствуют социальные сети, принадлежащие местному сообществу, которыми оно может распоряжаться.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smtClean="0">
                <a:solidFill>
                  <a:srgbClr val="000066"/>
                </a:solidFill>
              </a:rPr>
              <a:t>Существуют коммуникационные барьеры в отношениях между представителями разных социальных слоев.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smtClean="0">
                <a:solidFill>
                  <a:srgbClr val="000066"/>
                </a:solidFill>
              </a:rPr>
              <a:t>Отсутствует «фабрика идеологии»</a:t>
            </a:r>
            <a:endParaRPr kumimoji="0" lang="ru-RU" altLang="ru-RU" sz="2000" b="1" dirty="0">
              <a:solidFill>
                <a:srgbClr val="000066"/>
              </a:solidFill>
            </a:endParaRPr>
          </a:p>
        </p:txBody>
      </p:sp>
      <p:sp>
        <p:nvSpPr>
          <p:cNvPr id="18436" name="AutoShape 8" descr="ANd9GcRYur1Oa2yob9nrLc5HpVTlhYaO7P2Qf4H_Xhh2HwC_7a04v5c7"/>
          <p:cNvSpPr>
            <a:spLocks noChangeAspect="1" noChangeArrowheads="1"/>
          </p:cNvSpPr>
          <p:nvPr/>
        </p:nvSpPr>
        <p:spPr bwMode="auto">
          <a:xfrm>
            <a:off x="3048000" y="1905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kumimoji="0" lang="ru-RU" altLang="ru-RU"/>
          </a:p>
        </p:txBody>
      </p:sp>
    </p:spTree>
    <p:extLst>
      <p:ext uri="{BB962C8B-B14F-4D97-AF65-F5344CB8AC3E}">
        <p14:creationId xmlns:p14="http://schemas.microsoft.com/office/powerpoint/2010/main" val="35506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5D192C4-87FF-4944-8E36-CF5DAA6DDA7E}" type="slidenum">
              <a:rPr kumimoji="0" lang="ru-RU" altLang="ru-RU" sz="1400"/>
              <a:pPr/>
              <a:t>12</a:t>
            </a:fld>
            <a:endParaRPr kumimoji="0" lang="ru-RU" altLang="ru-RU" sz="1400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9144000" cy="762000"/>
          </a:xfrm>
        </p:spPr>
        <p:txBody>
          <a:bodyPr/>
          <a:lstStyle/>
          <a:p>
            <a:r>
              <a:rPr kumimoji="0" lang="ru-RU" alt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проекта</a:t>
            </a: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6400800" cy="5293757"/>
          </a:xfrm>
          <a:prstGeom prst="rect">
            <a:avLst/>
          </a:prstGeom>
          <a:solidFill>
            <a:srgbClr val="00FFFF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ru-RU" altLang="ru-RU" sz="2600" b="1" dirty="0">
                <a:solidFill>
                  <a:srgbClr val="6600FF"/>
                </a:solidFill>
              </a:rPr>
              <a:t>внедрить уникальную систему общественного самоуправления, основанную на общинных традициях и современных компьютерных технологиях, которая позволит обеспечить </a:t>
            </a:r>
            <a:r>
              <a:rPr kumimoji="0" lang="ru-RU" altLang="ru-RU" sz="2600" b="1" dirty="0" smtClean="0">
                <a:solidFill>
                  <a:srgbClr val="6600FF"/>
                </a:solidFill>
              </a:rPr>
              <a:t>устойчивые электоральные предпочтения на муниципальных </a:t>
            </a:r>
            <a:r>
              <a:rPr kumimoji="0" lang="ru-RU" altLang="ru-RU" sz="2600" b="1" dirty="0">
                <a:solidFill>
                  <a:srgbClr val="6600FF"/>
                </a:solidFill>
              </a:rPr>
              <a:t>выборах, а также обеспечить сквозное взаимоотношение между людьми на всех уровнях от семьи, квартиры, дома до квартала, района, города, области, страны</a:t>
            </a:r>
            <a:r>
              <a:rPr kumimoji="0" lang="ru-RU" altLang="ru-RU" sz="2600" b="1" dirty="0" smtClean="0">
                <a:solidFill>
                  <a:srgbClr val="6600FF"/>
                </a:solidFill>
              </a:rPr>
              <a:t>. </a:t>
            </a:r>
            <a:endParaRPr kumimoji="0" lang="ru-RU" altLang="ru-RU" sz="2600" b="1" dirty="0">
              <a:solidFill>
                <a:srgbClr val="6600FF"/>
              </a:solidFill>
            </a:endParaRPr>
          </a:p>
        </p:txBody>
      </p:sp>
      <p:pic>
        <p:nvPicPr>
          <p:cNvPr id="5" name="Picture 11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219200"/>
            <a:ext cx="1762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3108325"/>
            <a:ext cx="1778000" cy="17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7956C4F-2A72-4AE3-A8B4-51BFDB807120}" type="slidenum">
              <a:rPr kumimoji="0" lang="ru-RU" altLang="ru-RU" sz="1400"/>
              <a:pPr/>
              <a:t>13</a:t>
            </a:fld>
            <a:endParaRPr kumimoji="0" lang="ru-RU" altLang="ru-RU" sz="1400"/>
          </a:p>
        </p:txBody>
      </p:sp>
      <p:sp>
        <p:nvSpPr>
          <p:cNvPr id="304135" name="Cloud"/>
          <p:cNvSpPr>
            <a:spLocks noChangeAspect="1" noEditPoints="1" noChangeArrowheads="1"/>
          </p:cNvSpPr>
          <p:nvPr/>
        </p:nvSpPr>
        <p:spPr bwMode="auto">
          <a:xfrm>
            <a:off x="1371600" y="2971800"/>
            <a:ext cx="2743200" cy="1838325"/>
          </a:xfrm>
          <a:custGeom>
            <a:avLst/>
            <a:gdLst>
              <a:gd name="T0" fmla="*/ 8509 w 21600"/>
              <a:gd name="T1" fmla="*/ 919163 h 21600"/>
              <a:gd name="T2" fmla="*/ 1371600 w 21600"/>
              <a:gd name="T3" fmla="*/ 1836368 h 21600"/>
              <a:gd name="T4" fmla="*/ 2740914 w 21600"/>
              <a:gd name="T5" fmla="*/ 919163 h 21600"/>
              <a:gd name="T6" fmla="*/ 1371600 w 21600"/>
              <a:gd name="T7" fmla="*/ 1051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762000"/>
          </a:xfrm>
        </p:spPr>
        <p:txBody>
          <a:bodyPr/>
          <a:lstStyle/>
          <a:p>
            <a:r>
              <a:rPr kumimoji="0" lang="ru-RU" altLang="ru-RU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Цель проекта</a:t>
            </a:r>
          </a:p>
        </p:txBody>
      </p:sp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381000" y="1447800"/>
            <a:ext cx="2514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0" lang="ru-RU" altLang="ru-RU" sz="2400" b="1">
                <a:solidFill>
                  <a:srgbClr val="000066"/>
                </a:solidFill>
              </a:rPr>
              <a:t>возрождение общинных традиций</a:t>
            </a:r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381000" y="5410200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0" lang="ru-RU" altLang="ru-RU" sz="2400" b="1">
                <a:solidFill>
                  <a:srgbClr val="000066"/>
                </a:solidFill>
              </a:rPr>
              <a:t>электронные технологии</a:t>
            </a:r>
          </a:p>
        </p:txBody>
      </p:sp>
      <p:sp>
        <p:nvSpPr>
          <p:cNvPr id="304134" name="Rectangle 6"/>
          <p:cNvSpPr>
            <a:spLocks noChangeArrowheads="1"/>
          </p:cNvSpPr>
          <p:nvPr/>
        </p:nvSpPr>
        <p:spPr bwMode="auto">
          <a:xfrm>
            <a:off x="1828800" y="3292475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0" lang="ru-RU" altLang="ru-RU" sz="2400" b="1">
                <a:solidFill>
                  <a:srgbClr val="000066"/>
                </a:solidFill>
              </a:rPr>
              <a:t>местное сообщество</a:t>
            </a:r>
          </a:p>
        </p:txBody>
      </p:sp>
      <p:sp>
        <p:nvSpPr>
          <p:cNvPr id="304136" name="Rectangle 8"/>
          <p:cNvSpPr>
            <a:spLocks noChangeArrowheads="1"/>
          </p:cNvSpPr>
          <p:nvPr/>
        </p:nvSpPr>
        <p:spPr bwMode="auto">
          <a:xfrm>
            <a:off x="4800600" y="1371600"/>
            <a:ext cx="4191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0" lang="ru-RU" altLang="ru-RU" sz="2400" b="1">
                <a:solidFill>
                  <a:srgbClr val="000066"/>
                </a:solidFill>
              </a:rPr>
              <a:t>устойчивый интерес к делам микрорайона, в том числе со стороны молодежи</a:t>
            </a:r>
          </a:p>
        </p:txBody>
      </p:sp>
      <p:sp>
        <p:nvSpPr>
          <p:cNvPr id="304137" name="Rectangle 9"/>
          <p:cNvSpPr>
            <a:spLocks noChangeArrowheads="1"/>
          </p:cNvSpPr>
          <p:nvPr/>
        </p:nvSpPr>
        <p:spPr bwMode="auto">
          <a:xfrm>
            <a:off x="4724400" y="4495800"/>
            <a:ext cx="426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0" lang="ru-RU" altLang="ru-RU" sz="2400" b="1">
                <a:solidFill>
                  <a:srgbClr val="000066"/>
                </a:solidFill>
              </a:rPr>
              <a:t>политическая лояльность, электоральная поддержка</a:t>
            </a:r>
          </a:p>
        </p:txBody>
      </p:sp>
      <p:sp>
        <p:nvSpPr>
          <p:cNvPr id="304138" name="Rectangle 10"/>
          <p:cNvSpPr>
            <a:spLocks noChangeArrowheads="1"/>
          </p:cNvSpPr>
          <p:nvPr/>
        </p:nvSpPr>
        <p:spPr bwMode="auto">
          <a:xfrm>
            <a:off x="4724400" y="33528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0" lang="ru-RU" altLang="ru-RU" sz="2400" b="1">
                <a:solidFill>
                  <a:srgbClr val="000066"/>
                </a:solidFill>
              </a:rPr>
              <a:t>гражданское участие</a:t>
            </a:r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 flipV="1">
            <a:off x="4419600" y="2209800"/>
            <a:ext cx="228600" cy="15240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 flipV="1">
            <a:off x="4419600" y="3733800"/>
            <a:ext cx="1524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>
            <a:off x="4419600" y="3733800"/>
            <a:ext cx="304800" cy="8382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4142" name="AutoShape 14"/>
          <p:cNvSpPr>
            <a:spLocks noChangeArrowheads="1"/>
          </p:cNvSpPr>
          <p:nvPr/>
        </p:nvSpPr>
        <p:spPr bwMode="auto">
          <a:xfrm>
            <a:off x="5943600" y="3048000"/>
            <a:ext cx="685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4143" name="AutoShape 15"/>
          <p:cNvSpPr>
            <a:spLocks noChangeArrowheads="1"/>
          </p:cNvSpPr>
          <p:nvPr/>
        </p:nvSpPr>
        <p:spPr bwMode="auto">
          <a:xfrm>
            <a:off x="5943600" y="3962400"/>
            <a:ext cx="685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4144" name="AutoShape 16"/>
          <p:cNvSpPr>
            <a:spLocks noChangeArrowheads="1"/>
          </p:cNvSpPr>
          <p:nvPr/>
        </p:nvSpPr>
        <p:spPr bwMode="auto">
          <a:xfrm rot="-1354449">
            <a:off x="2133600" y="2438400"/>
            <a:ext cx="685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4145" name="AutoShape 17"/>
          <p:cNvSpPr>
            <a:spLocks noChangeArrowheads="1"/>
          </p:cNvSpPr>
          <p:nvPr/>
        </p:nvSpPr>
        <p:spPr bwMode="auto">
          <a:xfrm rot="12905499">
            <a:off x="2133600" y="5029200"/>
            <a:ext cx="685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ACCA93C-FEE5-4226-B59F-0AD0B9B76FD9}" type="slidenum">
              <a:rPr kumimoji="0" lang="ru-RU" altLang="ru-RU" sz="1400"/>
              <a:pPr/>
              <a:t>14</a:t>
            </a:fld>
            <a:endParaRPr kumimoji="0" lang="ru-RU" altLang="ru-RU" sz="1400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kumimoji="0" lang="ru-RU" alt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 проекта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228600" y="1431925"/>
            <a:ext cx="57912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smtClean="0">
                <a:solidFill>
                  <a:srgbClr val="000066"/>
                </a:solidFill>
              </a:rPr>
              <a:t>Реализация воспитательной функции через идеологию местного сообщества.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0" lang="ru-RU" sz="2000" b="1" dirty="0">
                <a:solidFill>
                  <a:srgbClr val="000066"/>
                </a:solidFill>
              </a:rPr>
              <a:t>Налаживание конструктивного диалога между органами местного самоуправления и гражданами.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0" lang="ru-RU" sz="2000" b="1" dirty="0">
                <a:solidFill>
                  <a:srgbClr val="000066"/>
                </a:solidFill>
              </a:rPr>
              <a:t>Создание системы ускоренного и надежного решения проблем жителей за счет укрепления социальных связей в рамках соседских и профессиональных сообществ.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0" lang="ru-RU" sz="2000" b="1" dirty="0">
                <a:solidFill>
                  <a:srgbClr val="000066"/>
                </a:solidFill>
              </a:rPr>
              <a:t>Обеспечение участия местного сообщества в управлении сферой ЖКХ.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kumimoji="0" lang="ru-RU" sz="2000" b="1" dirty="0">
                <a:solidFill>
                  <a:srgbClr val="000066"/>
                </a:solidFill>
              </a:rPr>
              <a:t>Содействие капитализации человеческого потенциала территории</a:t>
            </a:r>
            <a:r>
              <a:rPr kumimoji="0" lang="ru-RU" sz="2000" b="1" dirty="0" smtClean="0">
                <a:solidFill>
                  <a:srgbClr val="000066"/>
                </a:solidFill>
              </a:rPr>
              <a:t>.</a:t>
            </a:r>
            <a:endParaRPr kumimoji="0" lang="ru-RU" altLang="ru-RU" sz="2000" b="1" dirty="0">
              <a:solidFill>
                <a:srgbClr val="000066"/>
              </a:solidFill>
            </a:endParaRPr>
          </a:p>
        </p:txBody>
      </p:sp>
      <p:sp>
        <p:nvSpPr>
          <p:cNvPr id="18436" name="AutoShape 8" descr="ANd9GcRYur1Oa2yob9nrLc5HpVTlhYaO7P2Qf4H_Xhh2HwC_7a04v5c7"/>
          <p:cNvSpPr>
            <a:spLocks noChangeAspect="1" noChangeArrowheads="1"/>
          </p:cNvSpPr>
          <p:nvPr/>
        </p:nvSpPr>
        <p:spPr bwMode="auto">
          <a:xfrm>
            <a:off x="3048000" y="1905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kumimoji="0" lang="ru-RU" altLang="ru-RU"/>
          </a:p>
        </p:txBody>
      </p:sp>
      <p:pic>
        <p:nvPicPr>
          <p:cNvPr id="12" name="Picture 8" descr="6ji-fWb-X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5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9AF85A7-7CE9-4513-9862-60B731F0DC48}" type="slidenum">
              <a:rPr kumimoji="0" lang="ru-RU" altLang="ru-RU" sz="1400"/>
              <a:pPr/>
              <a:t>15</a:t>
            </a:fld>
            <a:endParaRPr kumimoji="0" lang="ru-RU" altLang="ru-RU" sz="1400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kumimoji="0" lang="ru-RU" alt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Приоритеты проекта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304800" y="1389995"/>
            <a:ext cx="6096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kumimoji="0" lang="ru-RU" altLang="ru-RU" sz="2000" b="1" dirty="0">
                <a:solidFill>
                  <a:srgbClr val="000066"/>
                </a:solidFill>
              </a:rPr>
              <a:t> Потребность практического освоения новых правовых норм и механизмов формирования и использования бюджетных источников финансирования капитального ремонта жилых </a:t>
            </a:r>
            <a:r>
              <a:rPr kumimoji="0" lang="ru-RU" altLang="ru-RU" sz="2000" b="1" dirty="0" smtClean="0">
                <a:solidFill>
                  <a:srgbClr val="000066"/>
                </a:solidFill>
              </a:rPr>
              <a:t>зданий.</a:t>
            </a:r>
            <a:endParaRPr kumimoji="0" lang="ru-RU" altLang="ru-RU" sz="2000" b="1" dirty="0">
              <a:solidFill>
                <a:srgbClr val="000066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kumimoji="0" lang="ru-RU" altLang="ru-RU" sz="2000" b="1" dirty="0" smtClean="0">
                <a:solidFill>
                  <a:srgbClr val="000066"/>
                </a:solidFill>
              </a:rPr>
              <a:t>Повышение социально-полезной </a:t>
            </a:r>
            <a:r>
              <a:rPr kumimoji="0" lang="ru-RU" altLang="ru-RU" sz="2000" b="1" dirty="0">
                <a:solidFill>
                  <a:srgbClr val="000066"/>
                </a:solidFill>
              </a:rPr>
              <a:t>функциональности депутатов как эффективных коммуникаторов между населением и местной властью</a:t>
            </a:r>
            <a:r>
              <a:rPr kumimoji="0" lang="ru-RU" altLang="ru-RU" sz="2000" b="1" dirty="0" smtClean="0">
                <a:solidFill>
                  <a:srgbClr val="000066"/>
                </a:solidFill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kumimoji="0" lang="ru-RU" altLang="ru-RU" sz="2000" b="1" dirty="0" smtClean="0">
                <a:solidFill>
                  <a:srgbClr val="000066"/>
                </a:solidFill>
              </a:rPr>
              <a:t>Потребность в повышении интереса молодежи к проблемам местного сообщества за счет привлекательных интерактивных технологий.</a:t>
            </a:r>
          </a:p>
        </p:txBody>
      </p:sp>
      <p:pic>
        <p:nvPicPr>
          <p:cNvPr id="6" name="Picture 6" descr="in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409332"/>
            <a:ext cx="2085975" cy="156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743450"/>
            <a:ext cx="20859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58000" y="6245225"/>
            <a:ext cx="2133600" cy="476250"/>
          </a:xfrm>
          <a:noFill/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AA2514-6ED5-4E55-90C5-428E78F53E95}" type="slidenum">
              <a:rPr lang="ru-RU" altLang="ru-RU" sz="1400" b="0"/>
              <a:pPr eaLnBrk="1" hangingPunct="1"/>
              <a:t>16</a:t>
            </a:fld>
            <a:endParaRPr lang="ru-RU" altLang="ru-RU" sz="1400" b="0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Этапы реализации проекта</a:t>
            </a:r>
            <a:endParaRPr lang="pl-PL" altLang="ru-RU" sz="40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Rectangle 3" descr="Светлый диагональный 2"/>
          <p:cNvSpPr>
            <a:spLocks noChangeArrowheads="1"/>
          </p:cNvSpPr>
          <p:nvPr/>
        </p:nvSpPr>
        <p:spPr bwMode="auto">
          <a:xfrm>
            <a:off x="419100" y="1371600"/>
            <a:ext cx="3086100" cy="5334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200" b="1" dirty="0" smtClean="0">
                <a:solidFill>
                  <a:srgbClr val="660066"/>
                </a:solidFill>
              </a:rPr>
              <a:t>1. Концептуальный</a:t>
            </a:r>
            <a:endParaRPr lang="ru-RU" altLang="ru-RU" sz="2200" b="1" dirty="0">
              <a:solidFill>
                <a:srgbClr val="660066"/>
              </a:solidFill>
            </a:endParaRP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3733800" y="1625601"/>
            <a:ext cx="533400" cy="12700"/>
          </a:xfrm>
          <a:prstGeom prst="line">
            <a:avLst/>
          </a:prstGeom>
          <a:noFill/>
          <a:ln w="825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620713" y="2027872"/>
            <a:ext cx="288448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rgbClr val="292929"/>
                </a:solidFill>
              </a:rPr>
              <a:t>Разработка концепции электронной городской общины применительно к конкретной территории</a:t>
            </a:r>
            <a:endParaRPr lang="pl-PL" altLang="ru-RU" sz="1800" dirty="0">
              <a:solidFill>
                <a:srgbClr val="292929"/>
              </a:solidFill>
            </a:endParaRPr>
          </a:p>
        </p:txBody>
      </p:sp>
      <p:sp>
        <p:nvSpPr>
          <p:cNvPr id="5127" name="Rectangle 3" descr="Светлый диагональный 2"/>
          <p:cNvSpPr>
            <a:spLocks noChangeArrowheads="1"/>
          </p:cNvSpPr>
          <p:nvPr/>
        </p:nvSpPr>
        <p:spPr bwMode="auto">
          <a:xfrm>
            <a:off x="4433622" y="1371600"/>
            <a:ext cx="3795977" cy="5334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200" b="1" dirty="0" smtClean="0">
                <a:solidFill>
                  <a:srgbClr val="660066"/>
                </a:solidFill>
              </a:rPr>
              <a:t>2. Институциональный</a:t>
            </a:r>
            <a:endParaRPr lang="ru-RU" altLang="ru-RU" sz="2200" b="1" dirty="0">
              <a:solidFill>
                <a:srgbClr val="660066"/>
              </a:solidFill>
            </a:endParaRP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4419600" y="2027872"/>
            <a:ext cx="351922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dirty="0">
                <a:solidFill>
                  <a:srgbClr val="292929"/>
                </a:solidFill>
              </a:rPr>
              <a:t>Создание институтов </a:t>
            </a:r>
            <a:r>
              <a:rPr lang="ru-RU" altLang="ru-RU" sz="2000" dirty="0" smtClean="0">
                <a:solidFill>
                  <a:srgbClr val="292929"/>
                </a:solidFill>
              </a:rPr>
              <a:t>общественного самоуправления (Советы микрорайонов, </a:t>
            </a:r>
            <a:r>
              <a:rPr lang="ru-RU" altLang="ru-RU" sz="2000" dirty="0" err="1" smtClean="0">
                <a:solidFill>
                  <a:srgbClr val="292929"/>
                </a:solidFill>
              </a:rPr>
              <a:t>ТОСы</a:t>
            </a:r>
            <a:r>
              <a:rPr lang="ru-RU" altLang="ru-RU" sz="2000" dirty="0" smtClean="0">
                <a:solidFill>
                  <a:srgbClr val="292929"/>
                </a:solidFill>
              </a:rPr>
              <a:t>, ресурсные центры)</a:t>
            </a:r>
            <a:endParaRPr lang="pl-PL" altLang="ru-RU" sz="2000" dirty="0">
              <a:solidFill>
                <a:srgbClr val="292929"/>
              </a:solidFill>
            </a:endParaRPr>
          </a:p>
        </p:txBody>
      </p:sp>
      <p:sp>
        <p:nvSpPr>
          <p:cNvPr id="5129" name="Rectangle 3" descr="Светлый диагональный 2"/>
          <p:cNvSpPr>
            <a:spLocks noChangeArrowheads="1"/>
          </p:cNvSpPr>
          <p:nvPr/>
        </p:nvSpPr>
        <p:spPr bwMode="auto">
          <a:xfrm>
            <a:off x="419100" y="3867090"/>
            <a:ext cx="3086100" cy="5334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 dirty="0" smtClean="0">
                <a:solidFill>
                  <a:srgbClr val="660066"/>
                </a:solidFill>
              </a:rPr>
              <a:t>4. Кадровый</a:t>
            </a:r>
            <a:endParaRPr lang="ru-RU" altLang="ru-RU" sz="2400" b="1" dirty="0">
              <a:solidFill>
                <a:srgbClr val="660066"/>
              </a:solidFill>
            </a:endParaRPr>
          </a:p>
        </p:txBody>
      </p:sp>
      <p:sp>
        <p:nvSpPr>
          <p:cNvPr id="5131" name="Line 4"/>
          <p:cNvSpPr>
            <a:spLocks noChangeShapeType="1"/>
          </p:cNvSpPr>
          <p:nvPr/>
        </p:nvSpPr>
        <p:spPr bwMode="auto">
          <a:xfrm>
            <a:off x="4419600" y="4648200"/>
            <a:ext cx="0" cy="466725"/>
          </a:xfrm>
          <a:prstGeom prst="line">
            <a:avLst/>
          </a:prstGeom>
          <a:noFill/>
          <a:ln w="825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H="1">
            <a:off x="3822700" y="4114800"/>
            <a:ext cx="596900" cy="0"/>
          </a:xfrm>
          <a:prstGeom prst="line">
            <a:avLst/>
          </a:prstGeom>
          <a:noFill/>
          <a:ln w="825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Rectangle 3" descr="Светлый диагональный 2"/>
          <p:cNvSpPr>
            <a:spLocks noChangeArrowheads="1"/>
          </p:cNvSpPr>
          <p:nvPr/>
        </p:nvSpPr>
        <p:spPr bwMode="auto">
          <a:xfrm>
            <a:off x="4648200" y="3867090"/>
            <a:ext cx="3581400" cy="5334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 dirty="0" smtClean="0">
                <a:solidFill>
                  <a:srgbClr val="660066"/>
                </a:solidFill>
              </a:rPr>
              <a:t>3. Технический</a:t>
            </a:r>
            <a:endParaRPr lang="ru-RU" altLang="ru-RU" sz="2400" b="1" dirty="0">
              <a:solidFill>
                <a:srgbClr val="660066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648200" y="4419600"/>
            <a:ext cx="419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rgbClr val="292929"/>
                </a:solidFill>
              </a:rPr>
              <a:t>Разработка интерактивной платформы, социальной сети</a:t>
            </a:r>
            <a:endParaRPr lang="pl-PL" altLang="ru-RU" sz="1800" dirty="0">
              <a:solidFill>
                <a:srgbClr val="292929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01700" y="4419600"/>
            <a:ext cx="3365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rgbClr val="292929"/>
                </a:solidFill>
              </a:rPr>
              <a:t>Подготовка кадров к взаимодействию с </a:t>
            </a:r>
            <a:r>
              <a:rPr lang="ru-RU" altLang="ru-RU" sz="1800" dirty="0" err="1" smtClean="0">
                <a:solidFill>
                  <a:srgbClr val="292929"/>
                </a:solidFill>
              </a:rPr>
              <a:t>ЭлГО</a:t>
            </a:r>
            <a:endParaRPr lang="pl-PL" altLang="ru-RU" sz="1800" dirty="0">
              <a:solidFill>
                <a:srgbClr val="292929"/>
              </a:solidFill>
            </a:endParaRPr>
          </a:p>
        </p:txBody>
      </p:sp>
      <p:sp>
        <p:nvSpPr>
          <p:cNvPr id="16" name="Rectangle 3" descr="Светлый диагональный 2"/>
          <p:cNvSpPr>
            <a:spLocks noChangeArrowheads="1"/>
          </p:cNvSpPr>
          <p:nvPr/>
        </p:nvSpPr>
        <p:spPr bwMode="auto">
          <a:xfrm>
            <a:off x="984250" y="5257800"/>
            <a:ext cx="3086100" cy="5334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 dirty="0" smtClean="0">
                <a:solidFill>
                  <a:srgbClr val="660066"/>
                </a:solidFill>
              </a:rPr>
              <a:t>5. Партнерский</a:t>
            </a:r>
            <a:endParaRPr lang="ru-RU" altLang="ru-RU" sz="2400" b="1" dirty="0">
              <a:solidFill>
                <a:srgbClr val="660066"/>
              </a:solidFill>
            </a:endParaRPr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4984750" y="6038910"/>
            <a:ext cx="0" cy="466725"/>
          </a:xfrm>
          <a:prstGeom prst="line">
            <a:avLst/>
          </a:prstGeom>
          <a:noFill/>
          <a:ln w="825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4387850" y="5494867"/>
            <a:ext cx="610923" cy="0"/>
          </a:xfrm>
          <a:prstGeom prst="line">
            <a:avLst/>
          </a:prstGeom>
          <a:noFill/>
          <a:ln w="825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022350" y="5886510"/>
            <a:ext cx="36639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rgbClr val="292929"/>
                </a:solidFill>
              </a:rPr>
              <a:t>Привлечение политических и бизнес-партнеров, волонтеров</a:t>
            </a:r>
            <a:endParaRPr lang="pl-PL" altLang="ru-RU" sz="1800" dirty="0">
              <a:solidFill>
                <a:srgbClr val="292929"/>
              </a:solidFill>
            </a:endParaRPr>
          </a:p>
        </p:txBody>
      </p:sp>
      <p:sp>
        <p:nvSpPr>
          <p:cNvPr id="20" name="Rectangle 3" descr="Светлый диагональный 2"/>
          <p:cNvSpPr>
            <a:spLocks noChangeArrowheads="1"/>
          </p:cNvSpPr>
          <p:nvPr/>
        </p:nvSpPr>
        <p:spPr bwMode="auto">
          <a:xfrm>
            <a:off x="5289550" y="5257800"/>
            <a:ext cx="3086100" cy="5334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 dirty="0" smtClean="0">
                <a:solidFill>
                  <a:srgbClr val="660066"/>
                </a:solidFill>
              </a:rPr>
              <a:t>6. Гражданский</a:t>
            </a:r>
            <a:endParaRPr lang="ru-RU" altLang="ru-RU" sz="2400" b="1" dirty="0">
              <a:solidFill>
                <a:srgbClr val="660066"/>
              </a:solidFill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8001000" y="2027872"/>
            <a:ext cx="0" cy="1631216"/>
          </a:xfrm>
          <a:prstGeom prst="line">
            <a:avLst/>
          </a:prstGeom>
          <a:noFill/>
          <a:ln w="825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596239" y="4495800"/>
            <a:ext cx="0" cy="999067"/>
          </a:xfrm>
          <a:prstGeom prst="line">
            <a:avLst/>
          </a:prstGeom>
          <a:noFill/>
          <a:ln w="825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327650" y="5886510"/>
            <a:ext cx="36639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800" dirty="0" smtClean="0">
                <a:solidFill>
                  <a:srgbClr val="292929"/>
                </a:solidFill>
              </a:rPr>
              <a:t>Масштабная кампания по привлечению общественности</a:t>
            </a:r>
            <a:endParaRPr lang="pl-PL" altLang="ru-RU" sz="180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Возможные сервисы</a:t>
            </a:r>
            <a:endParaRPr kumimoji="0" lang="ru-RU" alt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304800" y="1138237"/>
            <a:ext cx="3733800" cy="466725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400" b="1">
                <a:solidFill>
                  <a:srgbClr val="CC3300"/>
                </a:solidFill>
              </a:rPr>
              <a:t>Гражданам</a:t>
            </a:r>
          </a:p>
        </p:txBody>
      </p:sp>
      <p:sp>
        <p:nvSpPr>
          <p:cNvPr id="315401" name="Rectangle 9"/>
          <p:cNvSpPr>
            <a:spLocks noChangeArrowheads="1"/>
          </p:cNvSpPr>
          <p:nvPr/>
        </p:nvSpPr>
        <p:spPr bwMode="auto">
          <a:xfrm>
            <a:off x="685800" y="1550811"/>
            <a:ext cx="731520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smtClean="0">
                <a:solidFill>
                  <a:srgbClr val="760000"/>
                </a:solidFill>
              </a:rPr>
              <a:t>Оказание муниципальных услуг в дистанционном режиме.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smtClean="0">
                <a:solidFill>
                  <a:srgbClr val="760000"/>
                </a:solidFill>
              </a:rPr>
              <a:t>Прием обращений граждан.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smtClean="0">
                <a:solidFill>
                  <a:srgbClr val="760000"/>
                </a:solidFill>
              </a:rPr>
              <a:t>Виртуальный ресурсный центр ТОС.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smtClean="0">
                <a:solidFill>
                  <a:srgbClr val="760000"/>
                </a:solidFill>
              </a:rPr>
              <a:t>Виртуальные дискуссионные площадки.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err="1" smtClean="0">
                <a:solidFill>
                  <a:srgbClr val="760000"/>
                </a:solidFill>
              </a:rPr>
              <a:t>Краудсорсинговые</a:t>
            </a:r>
            <a:r>
              <a:rPr kumimoji="0" lang="ru-RU" altLang="ru-RU" sz="2000" b="1" dirty="0" smtClean="0">
                <a:solidFill>
                  <a:srgbClr val="760000"/>
                </a:solidFill>
              </a:rPr>
              <a:t> сети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smtClean="0">
                <a:solidFill>
                  <a:srgbClr val="760000"/>
                </a:solidFill>
              </a:rPr>
              <a:t>Совет почетных граждан.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smtClean="0">
                <a:solidFill>
                  <a:srgbClr val="760000"/>
                </a:solidFill>
              </a:rPr>
              <a:t>Социальная сеть «Соседское общение».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smtClean="0">
                <a:solidFill>
                  <a:srgbClr val="760000"/>
                </a:solidFill>
              </a:rPr>
              <a:t>Виртуальный </a:t>
            </a:r>
            <a:r>
              <a:rPr kumimoji="0" lang="ru-RU" altLang="ru-RU" sz="2000" b="1" dirty="0" err="1" smtClean="0">
                <a:solidFill>
                  <a:srgbClr val="760000"/>
                </a:solidFill>
              </a:rPr>
              <a:t>коворкинговый</a:t>
            </a:r>
            <a:r>
              <a:rPr kumimoji="0" lang="ru-RU" altLang="ru-RU" sz="2000" b="1" dirty="0" smtClean="0">
                <a:solidFill>
                  <a:srgbClr val="760000"/>
                </a:solidFill>
              </a:rPr>
              <a:t> центр.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smtClean="0">
                <a:solidFill>
                  <a:srgbClr val="760000"/>
                </a:solidFill>
              </a:rPr>
              <a:t>Электронная база вакансий.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 dirty="0" smtClean="0">
                <a:solidFill>
                  <a:srgbClr val="760000"/>
                </a:solidFill>
              </a:rPr>
              <a:t>Доска </a:t>
            </a:r>
            <a:r>
              <a:rPr kumimoji="0" lang="ru-RU" altLang="ru-RU" sz="2000" b="1" dirty="0" err="1" smtClean="0">
                <a:solidFill>
                  <a:srgbClr val="760000"/>
                </a:solidFill>
              </a:rPr>
              <a:t>объеклений</a:t>
            </a:r>
            <a:r>
              <a:rPr kumimoji="0" lang="ru-RU" altLang="ru-RU" sz="2000" b="1" dirty="0" smtClean="0">
                <a:solidFill>
                  <a:srgbClr val="760000"/>
                </a:solidFill>
              </a:rPr>
              <a:t>.</a:t>
            </a:r>
            <a:endParaRPr kumimoji="0" lang="ru-RU" altLang="ru-RU" sz="2000" b="1" dirty="0">
              <a:solidFill>
                <a:srgbClr val="76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Возможные сервисы – 2</a:t>
            </a:r>
            <a:endParaRPr kumimoji="0" lang="ru-RU" alt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304800" y="1138237"/>
            <a:ext cx="3733800" cy="466725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400" b="1">
                <a:solidFill>
                  <a:srgbClr val="CC3300"/>
                </a:solidFill>
              </a:rPr>
              <a:t>Гражданам</a:t>
            </a:r>
          </a:p>
        </p:txBody>
      </p:sp>
      <p:sp>
        <p:nvSpPr>
          <p:cNvPr id="315401" name="Rectangle 9"/>
          <p:cNvSpPr>
            <a:spLocks noChangeArrowheads="1"/>
          </p:cNvSpPr>
          <p:nvPr/>
        </p:nvSpPr>
        <p:spPr bwMode="auto">
          <a:xfrm>
            <a:off x="685800" y="1935535"/>
            <a:ext cx="73152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636588" lvl="1" indent="-457200">
              <a:spcBef>
                <a:spcPct val="50000"/>
              </a:spcBef>
              <a:buFont typeface="+mj-lt"/>
              <a:buAutoNum type="arabicPeriod" startAt="11"/>
            </a:pPr>
            <a:r>
              <a:rPr kumimoji="0" lang="ru-RU" altLang="ru-RU" sz="2000" b="1" dirty="0" smtClean="0">
                <a:solidFill>
                  <a:srgbClr val="760000"/>
                </a:solidFill>
              </a:rPr>
              <a:t>Благотворительный фонд.</a:t>
            </a:r>
          </a:p>
          <a:p>
            <a:pPr lvl="1">
              <a:spcBef>
                <a:spcPct val="50000"/>
              </a:spcBef>
              <a:buFontTx/>
              <a:buAutoNum type="arabicPeriod" startAt="11"/>
            </a:pPr>
            <a:r>
              <a:rPr kumimoji="0" lang="ru-RU" altLang="ru-RU" sz="2000" b="1" dirty="0" smtClean="0">
                <a:solidFill>
                  <a:srgbClr val="760000"/>
                </a:solidFill>
              </a:rPr>
              <a:t>Касса взаимопомощи.</a:t>
            </a:r>
          </a:p>
          <a:p>
            <a:pPr lvl="1">
              <a:spcBef>
                <a:spcPct val="50000"/>
              </a:spcBef>
              <a:buFontTx/>
              <a:buAutoNum type="arabicPeriod" startAt="11"/>
            </a:pPr>
            <a:r>
              <a:rPr kumimoji="0" lang="ru-RU" altLang="ru-RU" sz="2000" b="1" dirty="0" smtClean="0">
                <a:solidFill>
                  <a:srgbClr val="760000"/>
                </a:solidFill>
              </a:rPr>
              <a:t>«Горячая линия».</a:t>
            </a:r>
          </a:p>
          <a:p>
            <a:pPr lvl="1">
              <a:spcBef>
                <a:spcPct val="50000"/>
              </a:spcBef>
              <a:buFontTx/>
              <a:buAutoNum type="arabicPeriod" startAt="11"/>
            </a:pPr>
            <a:r>
              <a:rPr kumimoji="0" lang="ru-RU" altLang="ru-RU" sz="2000" b="1" dirty="0" smtClean="0">
                <a:solidFill>
                  <a:srgbClr val="760000"/>
                </a:solidFill>
              </a:rPr>
              <a:t>«Хочу сказать спасибо».</a:t>
            </a:r>
          </a:p>
          <a:p>
            <a:pPr lvl="1">
              <a:spcBef>
                <a:spcPct val="50000"/>
              </a:spcBef>
              <a:buFontTx/>
              <a:buAutoNum type="arabicPeriod" startAt="11"/>
            </a:pPr>
            <a:r>
              <a:rPr kumimoji="0" lang="ru-RU" altLang="ru-RU" sz="2000" b="1" dirty="0" smtClean="0">
                <a:solidFill>
                  <a:srgbClr val="760000"/>
                </a:solidFill>
              </a:rPr>
              <a:t>«Черный список».</a:t>
            </a:r>
          </a:p>
          <a:p>
            <a:pPr lvl="1">
              <a:spcBef>
                <a:spcPct val="50000"/>
              </a:spcBef>
              <a:buFontTx/>
              <a:buAutoNum type="arabicPeriod" startAt="11"/>
            </a:pPr>
            <a:r>
              <a:rPr kumimoji="0" lang="ru-RU" altLang="ru-RU" sz="2000" b="1" dirty="0" smtClean="0">
                <a:solidFill>
                  <a:srgbClr val="760000"/>
                </a:solidFill>
              </a:rPr>
              <a:t>Рейтинги учреждений.</a:t>
            </a:r>
          </a:p>
          <a:p>
            <a:pPr lvl="1">
              <a:spcBef>
                <a:spcPct val="50000"/>
              </a:spcBef>
              <a:buFontTx/>
              <a:buAutoNum type="arabicPeriod" startAt="11"/>
            </a:pPr>
            <a:r>
              <a:rPr kumimoji="0" lang="ru-RU" altLang="ru-RU" sz="2000" b="1" dirty="0" smtClean="0">
                <a:solidFill>
                  <a:srgbClr val="760000"/>
                </a:solidFill>
              </a:rPr>
              <a:t>«Портфолио белгородца».</a:t>
            </a:r>
          </a:p>
          <a:p>
            <a:pPr lvl="1">
              <a:spcBef>
                <a:spcPct val="50000"/>
              </a:spcBef>
              <a:buFontTx/>
              <a:buAutoNum type="arabicPeriod" startAt="11"/>
            </a:pPr>
            <a:r>
              <a:rPr kumimoji="0" lang="ru-RU" altLang="ru-RU" sz="2000" b="1" dirty="0" smtClean="0">
                <a:solidFill>
                  <a:srgbClr val="760000"/>
                </a:solidFill>
              </a:rPr>
              <a:t>Виртуальная школа.</a:t>
            </a:r>
          </a:p>
          <a:p>
            <a:pPr lvl="1">
              <a:spcBef>
                <a:spcPct val="50000"/>
              </a:spcBef>
              <a:buFontTx/>
              <a:buAutoNum type="arabicPeriod" startAt="11"/>
            </a:pPr>
            <a:endParaRPr kumimoji="0" lang="ru-RU" altLang="ru-RU" sz="2000" b="1" dirty="0">
              <a:solidFill>
                <a:srgbClr val="7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90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0" y="-762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Администрирование запрошенных услуг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2"/>
          <a:stretch>
            <a:fillRect/>
          </a:stretch>
        </p:blipFill>
        <p:spPr bwMode="auto">
          <a:xfrm>
            <a:off x="419100" y="1217613"/>
            <a:ext cx="8496300" cy="55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074" name="Group 2"/>
          <p:cNvGrpSpPr>
            <a:grpSpLocks/>
          </p:cNvGrpSpPr>
          <p:nvPr/>
        </p:nvGrpSpPr>
        <p:grpSpPr bwMode="auto">
          <a:xfrm>
            <a:off x="1435100" y="3860800"/>
            <a:ext cx="3190875" cy="1901825"/>
            <a:chOff x="1383" y="2432"/>
            <a:chExt cx="2050" cy="1198"/>
          </a:xfrm>
        </p:grpSpPr>
        <p:graphicFrame>
          <p:nvGraphicFramePr>
            <p:cNvPr id="259075" name="Object 3"/>
            <p:cNvGraphicFramePr>
              <a:graphicFrameLocks noChangeAspect="1"/>
            </p:cNvGraphicFramePr>
            <p:nvPr/>
          </p:nvGraphicFramePr>
          <p:xfrm>
            <a:off x="1383" y="2432"/>
            <a:ext cx="2050" cy="1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2" name="PHOTO-PAINT" r:id="rId3" imgW="5066667" imgH="2958730" progId="CorelPHOTOPAINT.Image.13">
                    <p:embed/>
                  </p:oleObj>
                </mc:Choice>
                <mc:Fallback>
                  <p:oleObj name="PHOTO-PAINT" r:id="rId3" imgW="5066667" imgH="2958730" progId="CorelPHOTOPAINT.Image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2432"/>
                          <a:ext cx="2050" cy="11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9076" name="Object 4"/>
            <p:cNvGraphicFramePr>
              <a:graphicFrameLocks noChangeAspect="1"/>
            </p:cNvGraphicFramePr>
            <p:nvPr/>
          </p:nvGraphicFramePr>
          <p:xfrm>
            <a:off x="1519" y="3294"/>
            <a:ext cx="409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3" name="PHOTO-PAINT" r:id="rId5" imgW="926984" imgH="634697" progId="CorelPHOTOPAINT.Image.13">
                    <p:embed/>
                  </p:oleObj>
                </mc:Choice>
                <mc:Fallback>
                  <p:oleObj name="PHOTO-PAINT" r:id="rId5" imgW="926984" imgH="634697" progId="CorelPHOTOPAINT.Image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9" y="3294"/>
                          <a:ext cx="409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9077" name="Oval 5"/>
            <p:cNvSpPr>
              <a:spLocks noChangeArrowheads="1"/>
            </p:cNvSpPr>
            <p:nvPr/>
          </p:nvSpPr>
          <p:spPr bwMode="auto">
            <a:xfrm rot="1502772">
              <a:off x="2992" y="3490"/>
              <a:ext cx="136" cy="91"/>
            </a:xfrm>
            <a:prstGeom prst="ellipse">
              <a:avLst/>
            </a:prstGeom>
            <a:solidFill>
              <a:srgbClr val="C3B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59078" name="Object 6"/>
            <p:cNvGraphicFramePr>
              <a:graphicFrameLocks noChangeAspect="1"/>
            </p:cNvGraphicFramePr>
            <p:nvPr/>
          </p:nvGraphicFramePr>
          <p:xfrm>
            <a:off x="2562" y="3294"/>
            <a:ext cx="408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" name="PHOTO-PAINT" r:id="rId7" imgW="926984" imgH="685472" progId="CorelPHOTOPAINT.Image.13">
                    <p:embed/>
                  </p:oleObj>
                </mc:Choice>
                <mc:Fallback>
                  <p:oleObj name="PHOTO-PAINT" r:id="rId7" imgW="926984" imgH="685472" progId="CorelPHOTOPAINT.Image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3294"/>
                          <a:ext cx="408" cy="3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2874963" y="6089650"/>
            <a:ext cx="158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/>
              <a:t>Поликлиника</a:t>
            </a:r>
          </a:p>
        </p:txBody>
      </p:sp>
      <p:sp>
        <p:nvSpPr>
          <p:cNvPr id="259080" name="Text Box 8"/>
          <p:cNvSpPr txBox="1">
            <a:spLocks noChangeArrowheads="1"/>
          </p:cNvSpPr>
          <p:nvPr/>
        </p:nvSpPr>
        <p:spPr bwMode="auto">
          <a:xfrm>
            <a:off x="6835775" y="6135688"/>
            <a:ext cx="1260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/>
              <a:t>Больница</a:t>
            </a:r>
          </a:p>
        </p:txBody>
      </p:sp>
      <p:graphicFrame>
        <p:nvGraphicFramePr>
          <p:cNvPr id="259081" name="Object 9"/>
          <p:cNvGraphicFramePr>
            <a:graphicFrameLocks noChangeAspect="1"/>
          </p:cNvGraphicFramePr>
          <p:nvPr/>
        </p:nvGraphicFramePr>
        <p:xfrm>
          <a:off x="2308225" y="5229225"/>
          <a:ext cx="647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PHOTO-PAINT" r:id="rId9" imgW="901587" imgH="711111" progId="CorelPHOTOPAINT.Image.13">
                  <p:embed/>
                </p:oleObj>
              </mc:Choice>
              <mc:Fallback>
                <p:oleObj name="PHOTO-PAINT" r:id="rId9" imgW="901587" imgH="711111" progId="CorelPHOTOPAINT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5229225"/>
                        <a:ext cx="6477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2263775" y="5648325"/>
            <a:ext cx="815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/>
              <a:t>д.сад</a:t>
            </a:r>
          </a:p>
        </p:txBody>
      </p:sp>
      <p:sp>
        <p:nvSpPr>
          <p:cNvPr id="259083" name="Text Box 11"/>
          <p:cNvSpPr txBox="1">
            <a:spLocks noChangeArrowheads="1"/>
          </p:cNvSpPr>
          <p:nvPr/>
        </p:nvSpPr>
        <p:spPr bwMode="auto">
          <a:xfrm>
            <a:off x="1143000" y="0"/>
            <a:ext cx="698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Модель общественного самоуправления г. Белгорода</a:t>
            </a:r>
          </a:p>
        </p:txBody>
      </p:sp>
      <p:sp>
        <p:nvSpPr>
          <p:cNvPr id="259084" name="Text Box 12"/>
          <p:cNvSpPr txBox="1">
            <a:spLocks noChangeArrowheads="1"/>
          </p:cNvSpPr>
          <p:nvPr/>
        </p:nvSpPr>
        <p:spPr bwMode="auto">
          <a:xfrm>
            <a:off x="5908675" y="6021388"/>
            <a:ext cx="935038" cy="3762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/>
              <a:t>Завод</a:t>
            </a:r>
          </a:p>
        </p:txBody>
      </p:sp>
      <p:sp>
        <p:nvSpPr>
          <p:cNvPr id="259085" name="Text Box 13"/>
          <p:cNvSpPr txBox="1">
            <a:spLocks noChangeArrowheads="1"/>
          </p:cNvSpPr>
          <p:nvPr/>
        </p:nvSpPr>
        <p:spPr bwMode="auto">
          <a:xfrm>
            <a:off x="6916738" y="1412875"/>
            <a:ext cx="935037" cy="3762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800"/>
              <a:t>ГСК</a:t>
            </a:r>
          </a:p>
        </p:txBody>
      </p:sp>
      <p:sp>
        <p:nvSpPr>
          <p:cNvPr id="259086" name="Text Box 14"/>
          <p:cNvSpPr txBox="1">
            <a:spLocks noChangeArrowheads="1"/>
          </p:cNvSpPr>
          <p:nvPr/>
        </p:nvSpPr>
        <p:spPr bwMode="auto">
          <a:xfrm>
            <a:off x="1444625" y="6021388"/>
            <a:ext cx="1223963" cy="3762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/>
              <a:t>Общ. орг.</a:t>
            </a:r>
          </a:p>
        </p:txBody>
      </p:sp>
      <p:sp>
        <p:nvSpPr>
          <p:cNvPr id="259087" name="Text Box 15"/>
          <p:cNvSpPr txBox="1">
            <a:spLocks noChangeArrowheads="1"/>
          </p:cNvSpPr>
          <p:nvPr/>
        </p:nvSpPr>
        <p:spPr bwMode="auto">
          <a:xfrm>
            <a:off x="4827588" y="6237288"/>
            <a:ext cx="792162" cy="3762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/>
              <a:t>ТСЖ</a:t>
            </a:r>
          </a:p>
        </p:txBody>
      </p:sp>
      <p:grpSp>
        <p:nvGrpSpPr>
          <p:cNvPr id="259088" name="Group 16"/>
          <p:cNvGrpSpPr>
            <a:grpSpLocks/>
          </p:cNvGrpSpPr>
          <p:nvPr/>
        </p:nvGrpSpPr>
        <p:grpSpPr bwMode="auto">
          <a:xfrm>
            <a:off x="4827588" y="3824288"/>
            <a:ext cx="3100387" cy="1947862"/>
            <a:chOff x="3560" y="2409"/>
            <a:chExt cx="1953" cy="1227"/>
          </a:xfrm>
        </p:grpSpPr>
        <p:sp>
          <p:nvSpPr>
            <p:cNvPr id="259089" name="Rectangle 17"/>
            <p:cNvSpPr>
              <a:spLocks noChangeArrowheads="1"/>
            </p:cNvSpPr>
            <p:nvPr/>
          </p:nvSpPr>
          <p:spPr bwMode="auto">
            <a:xfrm>
              <a:off x="3560" y="2449"/>
              <a:ext cx="1951" cy="1187"/>
            </a:xfrm>
            <a:prstGeom prst="rect">
              <a:avLst/>
            </a:prstGeom>
            <a:solidFill>
              <a:srgbClr val="C3B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ru-RU" sz="1800"/>
                <a:t> </a:t>
              </a:r>
              <a:endParaRPr lang="ru-RU" altLang="ru-RU" sz="1800"/>
            </a:p>
          </p:txBody>
        </p:sp>
        <p:graphicFrame>
          <p:nvGraphicFramePr>
            <p:cNvPr id="259090" name="Object 18"/>
            <p:cNvGraphicFramePr>
              <a:graphicFrameLocks noChangeAspect="1"/>
            </p:cNvGraphicFramePr>
            <p:nvPr/>
          </p:nvGraphicFramePr>
          <p:xfrm>
            <a:off x="3566" y="2409"/>
            <a:ext cx="1939" cy="1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" name="PHOTO-PAINT" r:id="rId11" imgW="4368254" imgH="228249" progId="CorelPHOTOPAINT.Image.13">
                    <p:embed/>
                  </p:oleObj>
                </mc:Choice>
                <mc:Fallback>
                  <p:oleObj name="PHOTO-PAINT" r:id="rId11" imgW="4368254" imgH="228249" progId="CorelPHOTOPAINT.Image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6" y="2409"/>
                          <a:ext cx="1939" cy="1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9091" name="Object 19"/>
            <p:cNvGraphicFramePr>
              <a:graphicFrameLocks noChangeAspect="1"/>
            </p:cNvGraphicFramePr>
            <p:nvPr/>
          </p:nvGraphicFramePr>
          <p:xfrm>
            <a:off x="4195" y="2576"/>
            <a:ext cx="499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" name="PHOTO-PAINT" r:id="rId13" imgW="952045" imgH="698413" progId="CorelPHOTOPAINT.Image.13">
                    <p:embed/>
                  </p:oleObj>
                </mc:Choice>
                <mc:Fallback>
                  <p:oleObj name="PHOTO-PAINT" r:id="rId13" imgW="952045" imgH="698413" progId="CorelPHOTOPAINT.Image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5" y="2576"/>
                          <a:ext cx="499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9092" name="Object 20"/>
            <p:cNvGraphicFramePr>
              <a:graphicFrameLocks noChangeAspect="1"/>
            </p:cNvGraphicFramePr>
            <p:nvPr/>
          </p:nvGraphicFramePr>
          <p:xfrm>
            <a:off x="3606" y="2568"/>
            <a:ext cx="546" cy="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" name="PHOTO-PAINT" r:id="rId15" imgW="1244444" imgH="1346032" progId="CorelPHOTOPAINT.Image.13">
                    <p:embed/>
                  </p:oleObj>
                </mc:Choice>
                <mc:Fallback>
                  <p:oleObj name="PHOTO-PAINT" r:id="rId15" imgW="1244444" imgH="1346032" progId="CorelPHOTOPAINT.Image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2568"/>
                          <a:ext cx="546" cy="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9093" name="Rectangle 21"/>
            <p:cNvSpPr>
              <a:spLocks noChangeArrowheads="1"/>
            </p:cNvSpPr>
            <p:nvPr/>
          </p:nvSpPr>
          <p:spPr bwMode="auto">
            <a:xfrm>
              <a:off x="4059" y="2886"/>
              <a:ext cx="227" cy="499"/>
            </a:xfrm>
            <a:prstGeom prst="rect">
              <a:avLst/>
            </a:prstGeom>
            <a:solidFill>
              <a:srgbClr val="C3B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59094" name="Object 22"/>
            <p:cNvGraphicFramePr>
              <a:graphicFrameLocks noChangeAspect="1"/>
            </p:cNvGraphicFramePr>
            <p:nvPr/>
          </p:nvGraphicFramePr>
          <p:xfrm>
            <a:off x="4696" y="2541"/>
            <a:ext cx="817" cy="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" name="PHOTO-PAINT" r:id="rId17" imgW="1879365" imgH="1892063" progId="CorelPHOTOPAINT.Image.13">
                    <p:embed/>
                  </p:oleObj>
                </mc:Choice>
                <mc:Fallback>
                  <p:oleObj name="PHOTO-PAINT" r:id="rId17" imgW="1879365" imgH="1892063" progId="CorelPHOTOPAINT.Image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6" y="2541"/>
                          <a:ext cx="817" cy="8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9095" name="Object 23"/>
            <p:cNvGraphicFramePr>
              <a:graphicFrameLocks noChangeAspect="1"/>
            </p:cNvGraphicFramePr>
            <p:nvPr/>
          </p:nvGraphicFramePr>
          <p:xfrm>
            <a:off x="3742" y="3158"/>
            <a:ext cx="499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" name="PHOTO-PAINT" r:id="rId19" imgW="926984" imgH="634697" progId="CorelPHOTOPAINT.Image.13">
                    <p:embed/>
                  </p:oleObj>
                </mc:Choice>
                <mc:Fallback>
                  <p:oleObj name="PHOTO-PAINT" r:id="rId19" imgW="926984" imgH="634697" progId="CorelPHOTOPAINT.Image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2" y="3158"/>
                          <a:ext cx="499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9096" name="Object 24"/>
            <p:cNvGraphicFramePr>
              <a:graphicFrameLocks noChangeAspect="1"/>
            </p:cNvGraphicFramePr>
            <p:nvPr/>
          </p:nvGraphicFramePr>
          <p:xfrm>
            <a:off x="4921" y="3113"/>
            <a:ext cx="342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" name="PHOTO-PAINT" r:id="rId20" imgW="800000" imgH="1206349" progId="CorelPHOTOPAINT.Image.13">
                    <p:embed/>
                  </p:oleObj>
                </mc:Choice>
                <mc:Fallback>
                  <p:oleObj name="PHOTO-PAINT" r:id="rId20" imgW="800000" imgH="1206349" progId="CorelPHOTOPAINT.Image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1" y="3113"/>
                          <a:ext cx="342" cy="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9097" name="Object 25"/>
            <p:cNvGraphicFramePr>
              <a:graphicFrameLocks noChangeAspect="1"/>
            </p:cNvGraphicFramePr>
            <p:nvPr/>
          </p:nvGraphicFramePr>
          <p:xfrm>
            <a:off x="4332" y="3022"/>
            <a:ext cx="432" cy="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" name="PHOTO-PAINT" r:id="rId22" imgW="685472" imgH="888889" progId="CorelPHOTOPAINT.Image.13">
                    <p:embed/>
                  </p:oleObj>
                </mc:Choice>
                <mc:Fallback>
                  <p:oleObj name="PHOTO-PAINT" r:id="rId22" imgW="685472" imgH="888889" progId="CorelPHOTOPAINT.Image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2" y="3022"/>
                          <a:ext cx="432" cy="5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9098" name="Group 26"/>
          <p:cNvGrpSpPr>
            <a:grpSpLocks/>
          </p:cNvGrpSpPr>
          <p:nvPr/>
        </p:nvGrpSpPr>
        <p:grpSpPr bwMode="auto">
          <a:xfrm>
            <a:off x="1412875" y="1876425"/>
            <a:ext cx="3213100" cy="1808163"/>
            <a:chOff x="1409" y="1182"/>
            <a:chExt cx="2024" cy="1139"/>
          </a:xfrm>
        </p:grpSpPr>
        <p:graphicFrame>
          <p:nvGraphicFramePr>
            <p:cNvPr id="259099" name="Object 27"/>
            <p:cNvGraphicFramePr>
              <a:graphicFrameLocks noChangeAspect="1"/>
            </p:cNvGraphicFramePr>
            <p:nvPr/>
          </p:nvGraphicFramePr>
          <p:xfrm>
            <a:off x="1409" y="1182"/>
            <a:ext cx="2024" cy="1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" name="PHOTO-PAINT" r:id="rId24" imgW="5066667" imgH="2958730" progId="CorelPHOTOPAINT.Image.13">
                    <p:embed/>
                  </p:oleObj>
                </mc:Choice>
                <mc:Fallback>
                  <p:oleObj name="PHOTO-PAINT" r:id="rId24" imgW="5066667" imgH="2958730" progId="CorelPHOTOPAINT.Image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9" y="1182"/>
                          <a:ext cx="2024" cy="1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9100" name="Object 28"/>
            <p:cNvGraphicFramePr>
              <a:graphicFrameLocks noChangeAspect="1"/>
            </p:cNvGraphicFramePr>
            <p:nvPr/>
          </p:nvGraphicFramePr>
          <p:xfrm>
            <a:off x="1466" y="1189"/>
            <a:ext cx="408" cy="3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" name="PHOTO-PAINT" r:id="rId26" imgW="901587" imgH="711111" progId="CorelPHOTOPAINT.Image.13">
                    <p:embed/>
                  </p:oleObj>
                </mc:Choice>
                <mc:Fallback>
                  <p:oleObj name="PHOTO-PAINT" r:id="rId26" imgW="901587" imgH="711111" progId="CorelPHOTOPAINT.Image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6" y="1189"/>
                          <a:ext cx="408" cy="3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9101" name="Oval 29"/>
            <p:cNvSpPr>
              <a:spLocks noChangeArrowheads="1"/>
            </p:cNvSpPr>
            <p:nvPr/>
          </p:nvSpPr>
          <p:spPr bwMode="auto">
            <a:xfrm rot="7594850">
              <a:off x="3005" y="1212"/>
              <a:ext cx="136" cy="91"/>
            </a:xfrm>
            <a:prstGeom prst="ellipse">
              <a:avLst/>
            </a:prstGeom>
            <a:solidFill>
              <a:srgbClr val="C3B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59102" name="Object 30"/>
            <p:cNvGraphicFramePr>
              <a:graphicFrameLocks noChangeAspect="1"/>
            </p:cNvGraphicFramePr>
            <p:nvPr/>
          </p:nvGraphicFramePr>
          <p:xfrm>
            <a:off x="2400" y="1199"/>
            <a:ext cx="65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" name="PHOTO-PAINT" r:id="rId27" imgW="1041270" imgH="380818" progId="CorelPHOTOPAINT.Image.13">
                    <p:embed/>
                  </p:oleObj>
                </mc:Choice>
                <mc:Fallback>
                  <p:oleObj name="PHOTO-PAINT" r:id="rId27" imgW="1041270" imgH="380818" progId="CorelPHOTOPAINT.Image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1199"/>
                          <a:ext cx="656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9103" name="Group 31"/>
          <p:cNvGrpSpPr>
            <a:grpSpLocks/>
          </p:cNvGrpSpPr>
          <p:nvPr/>
        </p:nvGrpSpPr>
        <p:grpSpPr bwMode="auto">
          <a:xfrm>
            <a:off x="4756150" y="1865313"/>
            <a:ext cx="3194050" cy="1831975"/>
            <a:chOff x="3515" y="1207"/>
            <a:chExt cx="1996" cy="1122"/>
          </a:xfrm>
        </p:grpSpPr>
        <p:graphicFrame>
          <p:nvGraphicFramePr>
            <p:cNvPr id="259104" name="Object 32"/>
            <p:cNvGraphicFramePr>
              <a:graphicFrameLocks noChangeAspect="1"/>
            </p:cNvGraphicFramePr>
            <p:nvPr/>
          </p:nvGraphicFramePr>
          <p:xfrm>
            <a:off x="4014" y="1253"/>
            <a:ext cx="454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" name="PHOTO-PAINT" r:id="rId29" imgW="800000" imgH="419048" progId="CorelPHOTOPAINT.Image.13">
                    <p:embed/>
                  </p:oleObj>
                </mc:Choice>
                <mc:Fallback>
                  <p:oleObj name="PHOTO-PAINT" r:id="rId29" imgW="800000" imgH="419048" progId="CorelPHOTOPAINT.Image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1253"/>
                          <a:ext cx="454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9105" name="Text Box 33"/>
            <p:cNvSpPr txBox="1">
              <a:spLocks noChangeArrowheads="1"/>
            </p:cNvSpPr>
            <p:nvPr/>
          </p:nvSpPr>
          <p:spPr bwMode="auto">
            <a:xfrm>
              <a:off x="3923" y="1480"/>
              <a:ext cx="726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600" b="1"/>
                <a:t>магазин</a:t>
              </a:r>
            </a:p>
          </p:txBody>
        </p:sp>
        <p:sp>
          <p:nvSpPr>
            <p:cNvPr id="259106" name="Text Box 34"/>
            <p:cNvSpPr txBox="1">
              <a:spLocks noChangeArrowheads="1"/>
            </p:cNvSpPr>
            <p:nvPr/>
          </p:nvSpPr>
          <p:spPr bwMode="auto">
            <a:xfrm>
              <a:off x="4694" y="1706"/>
              <a:ext cx="40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600" b="1">
                  <a:solidFill>
                    <a:srgbClr val="FF3300"/>
                  </a:solidFill>
                </a:rPr>
                <a:t>ТОС</a:t>
              </a:r>
            </a:p>
          </p:txBody>
        </p:sp>
        <p:sp>
          <p:nvSpPr>
            <p:cNvPr id="259107" name="Text Box 35"/>
            <p:cNvSpPr txBox="1">
              <a:spLocks noChangeArrowheads="1"/>
            </p:cNvSpPr>
            <p:nvPr/>
          </p:nvSpPr>
          <p:spPr bwMode="auto">
            <a:xfrm>
              <a:off x="3833" y="1616"/>
              <a:ext cx="40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600" b="1">
                  <a:solidFill>
                    <a:srgbClr val="FF3300"/>
                  </a:solidFill>
                </a:rPr>
                <a:t>ТОС</a:t>
              </a:r>
            </a:p>
          </p:txBody>
        </p:sp>
        <p:graphicFrame>
          <p:nvGraphicFramePr>
            <p:cNvPr id="259108" name="Object 36"/>
            <p:cNvGraphicFramePr>
              <a:graphicFrameLocks noChangeAspect="1"/>
            </p:cNvGraphicFramePr>
            <p:nvPr/>
          </p:nvGraphicFramePr>
          <p:xfrm>
            <a:off x="3515" y="1207"/>
            <a:ext cx="1996" cy="11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" name="PHOTO-PAINT" r:id="rId31" imgW="5066667" imgH="2958730" progId="CorelPHOTOPAINT.Image.13">
                    <p:embed/>
                  </p:oleObj>
                </mc:Choice>
                <mc:Fallback>
                  <p:oleObj name="PHOTO-PAINT" r:id="rId31" imgW="5066667" imgH="2958730" progId="CorelPHOTOPAINT.Image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" y="1207"/>
                          <a:ext cx="1996" cy="11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9109" name="Object 37"/>
            <p:cNvGraphicFramePr>
              <a:graphicFrameLocks noChangeAspect="1"/>
            </p:cNvGraphicFramePr>
            <p:nvPr/>
          </p:nvGraphicFramePr>
          <p:xfrm>
            <a:off x="3878" y="1207"/>
            <a:ext cx="499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" name="PHOTO-PAINT" r:id="rId33" imgW="1206349" imgH="800000" progId="CorelPHOTOPAINT.Image.13">
                    <p:embed/>
                  </p:oleObj>
                </mc:Choice>
                <mc:Fallback>
                  <p:oleObj name="PHOTO-PAINT" r:id="rId33" imgW="1206349" imgH="800000" progId="CorelPHOTOPAINT.Image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1207"/>
                          <a:ext cx="499" cy="3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9110" name="Object 38"/>
            <p:cNvGraphicFramePr>
              <a:graphicFrameLocks noChangeAspect="1"/>
            </p:cNvGraphicFramePr>
            <p:nvPr/>
          </p:nvGraphicFramePr>
          <p:xfrm>
            <a:off x="4422" y="1253"/>
            <a:ext cx="65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" name="PHOTO-PAINT" r:id="rId35" imgW="1041270" imgH="380818" progId="CorelPHOTOPAINT.Image.13">
                    <p:embed/>
                  </p:oleObj>
                </mc:Choice>
                <mc:Fallback>
                  <p:oleObj name="PHOTO-PAINT" r:id="rId35" imgW="1041270" imgH="380818" progId="CorelPHOTOPAINT.Image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2" y="1253"/>
                          <a:ext cx="656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9111" name="Object 39"/>
          <p:cNvGraphicFramePr>
            <a:graphicFrameLocks noChangeAspect="1"/>
          </p:cNvGraphicFramePr>
          <p:nvPr/>
        </p:nvGraphicFramePr>
        <p:xfrm>
          <a:off x="2235200" y="1196975"/>
          <a:ext cx="6413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PHOTO-PAINT" r:id="rId36" imgW="850794" imgH="888889" progId="CorelPHOTOPAINT.Image.13">
                  <p:embed/>
                </p:oleObj>
              </mc:Choice>
              <mc:Fallback>
                <p:oleObj name="PHOTO-PAINT" r:id="rId36" imgW="850794" imgH="888889" progId="CorelPHOTOPAINT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1196975"/>
                        <a:ext cx="64135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112" name="Text Box 40"/>
          <p:cNvSpPr txBox="1">
            <a:spLocks noChangeArrowheads="1"/>
          </p:cNvSpPr>
          <p:nvPr/>
        </p:nvSpPr>
        <p:spPr bwMode="auto">
          <a:xfrm>
            <a:off x="2130425" y="1916113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/>
              <a:t>Школа</a:t>
            </a:r>
          </a:p>
        </p:txBody>
      </p:sp>
      <p:graphicFrame>
        <p:nvGraphicFramePr>
          <p:cNvPr id="259113" name="Object 41"/>
          <p:cNvGraphicFramePr>
            <a:graphicFrameLocks noChangeAspect="1"/>
          </p:cNvGraphicFramePr>
          <p:nvPr/>
        </p:nvGraphicFramePr>
        <p:xfrm>
          <a:off x="5260975" y="1268413"/>
          <a:ext cx="5746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PHOTO-PAINT" r:id="rId38" imgW="685472" imgH="431594" progId="CorelPHOTOPAINT.Image.13">
                  <p:embed/>
                </p:oleObj>
              </mc:Choice>
              <mc:Fallback>
                <p:oleObj name="PHOTO-PAINT" r:id="rId38" imgW="685472" imgH="431594" progId="CorelPHOTOPAINT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5" y="1268413"/>
                        <a:ext cx="5746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114" name="Text Box 42"/>
          <p:cNvSpPr txBox="1">
            <a:spLocks noChangeArrowheads="1"/>
          </p:cNvSpPr>
          <p:nvPr/>
        </p:nvSpPr>
        <p:spPr bwMode="auto">
          <a:xfrm>
            <a:off x="4900613" y="1557338"/>
            <a:ext cx="1223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/>
              <a:t>магазин</a:t>
            </a:r>
          </a:p>
        </p:txBody>
      </p:sp>
      <p:graphicFrame>
        <p:nvGraphicFramePr>
          <p:cNvPr id="259115" name="Object 43"/>
          <p:cNvGraphicFramePr>
            <a:graphicFrameLocks noChangeAspect="1"/>
          </p:cNvGraphicFramePr>
          <p:nvPr/>
        </p:nvGraphicFramePr>
        <p:xfrm>
          <a:off x="7137400" y="5786438"/>
          <a:ext cx="7175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PHOTO-PAINT" r:id="rId40" imgW="1002821" imgH="596825" progId="CorelPHOTOPAINT.Image.13">
                  <p:embed/>
                </p:oleObj>
              </mc:Choice>
              <mc:Fallback>
                <p:oleObj name="PHOTO-PAINT" r:id="rId40" imgW="1002821" imgH="596825" progId="CorelPHOTOPAINT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5786438"/>
                        <a:ext cx="7175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116" name="Object 44"/>
          <p:cNvGraphicFramePr>
            <a:graphicFrameLocks noChangeAspect="1"/>
          </p:cNvGraphicFramePr>
          <p:nvPr/>
        </p:nvGraphicFramePr>
        <p:xfrm>
          <a:off x="6843713" y="4437063"/>
          <a:ext cx="3857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PHOTO-PAINT" r:id="rId42" imgW="495063" imgH="419048" progId="CorelPHOTOPAINT.Image.13">
                  <p:embed/>
                </p:oleObj>
              </mc:Choice>
              <mc:Fallback>
                <p:oleObj name="PHOTO-PAINT" r:id="rId42" imgW="495063" imgH="419048" progId="CorelPHOTOPAINT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3713" y="4437063"/>
                        <a:ext cx="385762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117" name="Text Box 45"/>
          <p:cNvSpPr txBox="1">
            <a:spLocks noChangeArrowheads="1"/>
          </p:cNvSpPr>
          <p:nvPr/>
        </p:nvSpPr>
        <p:spPr bwMode="auto">
          <a:xfrm>
            <a:off x="6484938" y="4652963"/>
            <a:ext cx="1223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B9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/>
              <a:t>милиция</a:t>
            </a:r>
          </a:p>
        </p:txBody>
      </p:sp>
      <p:graphicFrame>
        <p:nvGraphicFramePr>
          <p:cNvPr id="259118" name="Object 46"/>
          <p:cNvGraphicFramePr>
            <a:graphicFrameLocks noChangeAspect="1"/>
          </p:cNvGraphicFramePr>
          <p:nvPr/>
        </p:nvGraphicFramePr>
        <p:xfrm>
          <a:off x="3338513" y="5762625"/>
          <a:ext cx="720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PHOTO-PAINT" r:id="rId44" imgW="901587" imgH="571227" progId="CorelPHOTOPAINT.Image.13">
                  <p:embed/>
                </p:oleObj>
              </mc:Choice>
              <mc:Fallback>
                <p:oleObj name="PHOTO-PAINT" r:id="rId44" imgW="901587" imgH="571227" progId="CorelPHOTOPAINT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5762625"/>
                        <a:ext cx="7207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9119" name="Object 47"/>
          <p:cNvGraphicFramePr>
            <a:graphicFrameLocks noChangeAspect="1"/>
          </p:cNvGraphicFramePr>
          <p:nvPr/>
        </p:nvGraphicFramePr>
        <p:xfrm>
          <a:off x="3819525" y="1125538"/>
          <a:ext cx="71913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PHOTO-PAINT" r:id="rId46" imgW="1041270" imgH="787302" progId="CorelPHOTOPAINT.Image.13">
                  <p:embed/>
                </p:oleObj>
              </mc:Choice>
              <mc:Fallback>
                <p:oleObj name="PHOTO-PAINT" r:id="rId46" imgW="1041270" imgH="787302" progId="CorelPHOTOPAINT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1125538"/>
                        <a:ext cx="719138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120" name="Text Box 48"/>
          <p:cNvSpPr txBox="1">
            <a:spLocks noChangeArrowheads="1"/>
          </p:cNvSpPr>
          <p:nvPr/>
        </p:nvSpPr>
        <p:spPr bwMode="auto">
          <a:xfrm>
            <a:off x="3460750" y="1557338"/>
            <a:ext cx="1223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b="1"/>
              <a:t>Церковь</a:t>
            </a:r>
          </a:p>
        </p:txBody>
      </p:sp>
      <p:sp>
        <p:nvSpPr>
          <p:cNvPr id="259121" name="Text Box 49"/>
          <p:cNvSpPr txBox="1">
            <a:spLocks noChangeArrowheads="1"/>
          </p:cNvSpPr>
          <p:nvPr/>
        </p:nvSpPr>
        <p:spPr bwMode="auto">
          <a:xfrm>
            <a:off x="2120900" y="28241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solidFill>
                  <a:srgbClr val="FF3300"/>
                </a:solidFill>
              </a:rPr>
              <a:t>ТОС</a:t>
            </a:r>
          </a:p>
        </p:txBody>
      </p:sp>
      <p:sp>
        <p:nvSpPr>
          <p:cNvPr id="259122" name="Text Box 50"/>
          <p:cNvSpPr txBox="1">
            <a:spLocks noChangeArrowheads="1"/>
          </p:cNvSpPr>
          <p:nvPr/>
        </p:nvSpPr>
        <p:spPr bwMode="auto">
          <a:xfrm>
            <a:off x="3389313" y="2647950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solidFill>
                  <a:srgbClr val="FF3300"/>
                </a:solidFill>
              </a:rPr>
              <a:t>ТОС</a:t>
            </a:r>
          </a:p>
        </p:txBody>
      </p:sp>
      <p:sp>
        <p:nvSpPr>
          <p:cNvPr id="259123" name="Text Box 51"/>
          <p:cNvSpPr txBox="1">
            <a:spLocks noChangeArrowheads="1"/>
          </p:cNvSpPr>
          <p:nvPr/>
        </p:nvSpPr>
        <p:spPr bwMode="auto">
          <a:xfrm>
            <a:off x="5349875" y="26447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solidFill>
                  <a:srgbClr val="FF3300"/>
                </a:solidFill>
              </a:rPr>
              <a:t>ТОС</a:t>
            </a:r>
          </a:p>
        </p:txBody>
      </p:sp>
      <p:sp>
        <p:nvSpPr>
          <p:cNvPr id="259124" name="Text Box 52"/>
          <p:cNvSpPr txBox="1">
            <a:spLocks noChangeArrowheads="1"/>
          </p:cNvSpPr>
          <p:nvPr/>
        </p:nvSpPr>
        <p:spPr bwMode="auto">
          <a:xfrm>
            <a:off x="7234238" y="204152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solidFill>
                  <a:srgbClr val="FF3300"/>
                </a:solidFill>
              </a:rPr>
              <a:t>ТОС</a:t>
            </a:r>
          </a:p>
        </p:txBody>
      </p:sp>
      <p:sp>
        <p:nvSpPr>
          <p:cNvPr id="259125" name="Text Box 53"/>
          <p:cNvSpPr txBox="1">
            <a:spLocks noChangeArrowheads="1"/>
          </p:cNvSpPr>
          <p:nvPr/>
        </p:nvSpPr>
        <p:spPr bwMode="auto">
          <a:xfrm>
            <a:off x="3365500" y="4578350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solidFill>
                  <a:srgbClr val="FF3300"/>
                </a:solidFill>
              </a:rPr>
              <a:t>ТОС</a:t>
            </a:r>
          </a:p>
        </p:txBody>
      </p:sp>
      <p:sp>
        <p:nvSpPr>
          <p:cNvPr id="259126" name="Text Box 54"/>
          <p:cNvSpPr txBox="1">
            <a:spLocks noChangeArrowheads="1"/>
          </p:cNvSpPr>
          <p:nvPr/>
        </p:nvSpPr>
        <p:spPr bwMode="auto">
          <a:xfrm>
            <a:off x="2108200" y="44354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solidFill>
                  <a:srgbClr val="FF3300"/>
                </a:solidFill>
              </a:rPr>
              <a:t>ТОС</a:t>
            </a:r>
          </a:p>
        </p:txBody>
      </p:sp>
      <p:sp>
        <p:nvSpPr>
          <p:cNvPr id="259127" name="Text Box 55"/>
          <p:cNvSpPr txBox="1">
            <a:spLocks noChangeArrowheads="1"/>
          </p:cNvSpPr>
          <p:nvPr/>
        </p:nvSpPr>
        <p:spPr bwMode="auto">
          <a:xfrm>
            <a:off x="5403850" y="46529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solidFill>
                  <a:srgbClr val="FF3300"/>
                </a:solidFill>
              </a:rPr>
              <a:t>ТОС</a:t>
            </a:r>
          </a:p>
        </p:txBody>
      </p:sp>
      <p:sp>
        <p:nvSpPr>
          <p:cNvPr id="259128" name="Text Box 56"/>
          <p:cNvSpPr txBox="1">
            <a:spLocks noChangeArrowheads="1"/>
          </p:cNvSpPr>
          <p:nvPr/>
        </p:nvSpPr>
        <p:spPr bwMode="auto">
          <a:xfrm>
            <a:off x="7132638" y="436562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>
                <a:solidFill>
                  <a:srgbClr val="FF3300"/>
                </a:solidFill>
              </a:rPr>
              <a:t>ТОС</a:t>
            </a:r>
          </a:p>
        </p:txBody>
      </p:sp>
      <p:sp>
        <p:nvSpPr>
          <p:cNvPr id="259129" name="Oval 57"/>
          <p:cNvSpPr>
            <a:spLocks noChangeArrowheads="1"/>
          </p:cNvSpPr>
          <p:nvPr/>
        </p:nvSpPr>
        <p:spPr bwMode="auto">
          <a:xfrm>
            <a:off x="1371600" y="908050"/>
            <a:ext cx="6948488" cy="5949950"/>
          </a:xfrm>
          <a:prstGeom prst="ellipse">
            <a:avLst/>
          </a:prstGeom>
          <a:solidFill>
            <a:srgbClr val="FFFF99">
              <a:alpha val="2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9130" name="Text Box 58"/>
          <p:cNvSpPr txBox="1">
            <a:spLocks noChangeArrowheads="1"/>
          </p:cNvSpPr>
          <p:nvPr/>
        </p:nvSpPr>
        <p:spPr bwMode="auto">
          <a:xfrm>
            <a:off x="3243263" y="3284538"/>
            <a:ext cx="280987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Территория</a:t>
            </a:r>
          </a:p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4058158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0" y="2127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Личный кабинет</a:t>
            </a:r>
          </a:p>
        </p:txBody>
      </p:sp>
      <p:sp>
        <p:nvSpPr>
          <p:cNvPr id="317444" name="Rectangle 4"/>
          <p:cNvSpPr>
            <a:spLocks noChangeArrowheads="1"/>
          </p:cNvSpPr>
          <p:nvPr/>
        </p:nvSpPr>
        <p:spPr bwMode="auto">
          <a:xfrm>
            <a:off x="457200" y="1069975"/>
            <a:ext cx="8153400" cy="57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300" b="1">
                <a:solidFill>
                  <a:srgbClr val="760000"/>
                </a:solidFill>
              </a:rPr>
              <a:t>Заказ услуг и отслеживание их предоставления.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300" b="1">
                <a:solidFill>
                  <a:srgbClr val="760000"/>
                </a:solidFill>
              </a:rPr>
              <a:t>Электронные опросы граждан.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300" b="1">
                <a:solidFill>
                  <a:srgbClr val="760000"/>
                </a:solidFill>
              </a:rPr>
              <a:t>Портфолио гражданина (информация о достижениях, поощрениях, наградах – по желанию).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300" b="1">
                <a:solidFill>
                  <a:srgbClr val="760000"/>
                </a:solidFill>
              </a:rPr>
              <a:t>Редактирование странички в соц сети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300" b="1">
                <a:solidFill>
                  <a:srgbClr val="760000"/>
                </a:solidFill>
              </a:rPr>
              <a:t>Личные сервисы: календарь, планировщик.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300" b="1">
                <a:solidFill>
                  <a:srgbClr val="760000"/>
                </a:solidFill>
              </a:rPr>
              <a:t>Фоновая информация: новости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300" b="1">
                <a:solidFill>
                  <a:srgbClr val="760000"/>
                </a:solidFill>
              </a:rPr>
              <a:t>История пользования порталом в авторизованном режиме.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300" b="1">
                <a:solidFill>
                  <a:srgbClr val="760000"/>
                </a:solidFill>
              </a:rPr>
              <a:t>Каталог закладок.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300" b="1">
                <a:solidFill>
                  <a:srgbClr val="760000"/>
                </a:solidFill>
              </a:rPr>
              <a:t>Настройка уведомлений.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F0E8E588-F864-4853-A6A5-F9AC849AB862}" type="slidenum">
              <a:rPr kumimoji="0" lang="ru-RU" altLang="ru-RU" sz="1400"/>
              <a:pPr algn="r"/>
              <a:t>21</a:t>
            </a:fld>
            <a:endParaRPr kumimoji="0" lang="ru-RU" altLang="ru-RU" sz="1400"/>
          </a:p>
        </p:txBody>
      </p:sp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Личный кабинет на примере портала Ступинского района</a:t>
            </a:r>
          </a:p>
        </p:txBody>
      </p:sp>
      <p:pic>
        <p:nvPicPr>
          <p:cNvPr id="696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10387" r="7292"/>
          <a:stretch>
            <a:fillRect/>
          </a:stretch>
        </p:blipFill>
        <p:spPr bwMode="auto">
          <a:xfrm>
            <a:off x="949325" y="1373188"/>
            <a:ext cx="7475538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152C9B3-F26D-4493-95EB-E51B7E875B07}" type="slidenum">
              <a:rPr kumimoji="0" lang="ru-RU" altLang="ru-RU" sz="1400"/>
              <a:pPr algn="r"/>
              <a:t>22</a:t>
            </a:fld>
            <a:endParaRPr kumimoji="0" lang="ru-RU" altLang="ru-RU" sz="1400"/>
          </a:p>
        </p:txBody>
      </p:sp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Подсистема уведомлений и личный календарь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" t="25937" r="6009" b="14888"/>
          <a:stretch>
            <a:fillRect/>
          </a:stretch>
        </p:blipFill>
        <p:spPr bwMode="auto">
          <a:xfrm>
            <a:off x="242888" y="1527175"/>
            <a:ext cx="8748712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0" y="2127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Информационная функция</a:t>
            </a:r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838200" y="1835150"/>
            <a:ext cx="7239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400" b="1">
                <a:solidFill>
                  <a:srgbClr val="760000"/>
                </a:solidFill>
              </a:rPr>
              <a:t>«Каталог возможностей жителя города», «Каталог молодежных возможностей» (информация о конкурсах, премиях).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400" b="1">
                <a:solidFill>
                  <a:srgbClr val="760000"/>
                </a:solidFill>
              </a:rPr>
              <a:t>График работы учреждений.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400" b="1">
                <a:solidFill>
                  <a:srgbClr val="760000"/>
                </a:solidFill>
              </a:rPr>
              <a:t>Информационные сообщения организаций ЖКХ.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400" b="1">
                <a:solidFill>
                  <a:srgbClr val="760000"/>
                </a:solidFill>
              </a:rPr>
              <a:t>Расписание общественного транспорта.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endParaRPr kumimoji="0" lang="ru-RU" altLang="ru-RU" sz="2400" b="1">
              <a:solidFill>
                <a:srgbClr val="76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0" y="2127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Коммуникативные возможности</a:t>
            </a:r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04800" y="1011238"/>
            <a:ext cx="5562600" cy="528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200" b="1">
                <a:solidFill>
                  <a:srgbClr val="7B2952"/>
                </a:solidFill>
              </a:rPr>
              <a:t>Виртуальные дискуссионные площадки.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200" b="1">
                <a:solidFill>
                  <a:srgbClr val="7B2952"/>
                </a:solidFill>
              </a:rPr>
              <a:t>Краудсорсинговые сети, в т.ч. «Народная экспертиза», «Совет почетных граждан».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200" b="1">
                <a:solidFill>
                  <a:srgbClr val="7B2952"/>
                </a:solidFill>
              </a:rPr>
              <a:t>Виртуальный коворкинговый центр.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200" b="1">
                <a:solidFill>
                  <a:srgbClr val="7B2952"/>
                </a:solidFill>
              </a:rPr>
              <a:t>Соседское общение – социальная сеть.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200" b="1">
                <a:solidFill>
                  <a:srgbClr val="7B2952"/>
                </a:solidFill>
              </a:rPr>
              <a:t>Обратная связь. Отзывы. Рейтинги.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200" b="1">
                <a:solidFill>
                  <a:srgbClr val="7B2952"/>
                </a:solidFill>
              </a:rPr>
              <a:t>Горячая линия технической поддержки граждан.</a:t>
            </a:r>
          </a:p>
        </p:txBody>
      </p:sp>
      <p:sp>
        <p:nvSpPr>
          <p:cNvPr id="318470" name="Text Box 6"/>
          <p:cNvSpPr txBox="1">
            <a:spLocks noChangeArrowheads="1"/>
          </p:cNvSpPr>
          <p:nvPr/>
        </p:nvSpPr>
        <p:spPr bwMode="auto">
          <a:xfrm>
            <a:off x="6172200" y="1905000"/>
            <a:ext cx="2743200" cy="831850"/>
          </a:xfrm>
          <a:prstGeom prst="rect">
            <a:avLst/>
          </a:prstGeom>
          <a:solidFill>
            <a:srgbClr val="F9EACB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400" b="1">
                <a:solidFill>
                  <a:srgbClr val="6600FF"/>
                </a:solidFill>
              </a:rPr>
              <a:t>Методические рекомендации</a:t>
            </a:r>
          </a:p>
        </p:txBody>
      </p:sp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6172200" y="2743200"/>
            <a:ext cx="27432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400" b="1">
                <a:solidFill>
                  <a:srgbClr val="333333"/>
                </a:solidFill>
              </a:rPr>
              <a:t>«Экспертное управление»</a:t>
            </a:r>
          </a:p>
        </p:txBody>
      </p:sp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6172200" y="3581400"/>
            <a:ext cx="2743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400" b="1">
                <a:solidFill>
                  <a:srgbClr val="333333"/>
                </a:solidFill>
              </a:rPr>
              <a:t>«Коворкиг»</a:t>
            </a:r>
          </a:p>
        </p:txBody>
      </p:sp>
      <p:sp>
        <p:nvSpPr>
          <p:cNvPr id="318473" name="Text Box 9"/>
          <p:cNvSpPr txBox="1">
            <a:spLocks noChangeArrowheads="1"/>
          </p:cNvSpPr>
          <p:nvPr/>
        </p:nvSpPr>
        <p:spPr bwMode="auto">
          <a:xfrm>
            <a:off x="6172200" y="4038600"/>
            <a:ext cx="274320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400" b="1">
                <a:solidFill>
                  <a:srgbClr val="333333"/>
                </a:solidFill>
              </a:rPr>
              <a:t>«Что мы можем с соседом»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Краудсорсинговые сети: </a:t>
            </a:r>
          </a:p>
          <a:p>
            <a:pPr algn="ctr"/>
            <a:r>
              <a:rPr kumimoji="0" lang="ru-RU" alt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технический аспект</a:t>
            </a:r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533400" y="1219200"/>
            <a:ext cx="76200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609600" indent="-609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8988" indent="-609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524000" indent="-609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81200" indent="-609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438400" indent="-609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>
                <a:solidFill>
                  <a:srgbClr val="7B2952"/>
                </a:solidFill>
              </a:rPr>
              <a:t>Возможность создавать тематические сообщества.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>
                <a:solidFill>
                  <a:srgbClr val="7B2952"/>
                </a:solidFill>
              </a:rPr>
              <a:t>Управление участниками, проведение голосований, размещение фото и видео.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>
                <a:solidFill>
                  <a:srgbClr val="7B2952"/>
                </a:solidFill>
              </a:rPr>
              <a:t>Возможность осуществлять обучение посредством вебинаров.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000" b="1">
                <a:solidFill>
                  <a:srgbClr val="7B2952"/>
                </a:solidFill>
              </a:rPr>
              <a:t>Возможность проводить опросы.</a:t>
            </a:r>
          </a:p>
        </p:txBody>
      </p:sp>
      <p:pic>
        <p:nvPicPr>
          <p:cNvPr id="675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657600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76700"/>
            <a:ext cx="3429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Привязка системы к универсальной электронной карте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1371600" y="2305050"/>
            <a:ext cx="66294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400" b="1">
                <a:solidFill>
                  <a:srgbClr val="333300"/>
                </a:solidFill>
              </a:rPr>
              <a:t>Система скидок в магазинах местного предпринимательского сообщества.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400" b="1">
                <a:solidFill>
                  <a:srgbClr val="333300"/>
                </a:solidFill>
              </a:rPr>
              <a:t>Система льгот.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400" b="1">
                <a:solidFill>
                  <a:srgbClr val="333300"/>
                </a:solidFill>
              </a:rPr>
              <a:t>Оплата транспортных услуг.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400" b="1">
                <a:solidFill>
                  <a:srgbClr val="333300"/>
                </a:solidFill>
              </a:rPr>
              <a:t>Защита информации и аутентификация в системе УпРА-ДОМ при помощи биометрического отпечатка пальца.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21272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 электронного ТСЖ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457200" y="1219200"/>
            <a:ext cx="7086600" cy="538163"/>
          </a:xfrm>
          <a:prstGeom prst="rect">
            <a:avLst/>
          </a:prstGeom>
          <a:solidFill>
            <a:srgbClr val="FFCC00">
              <a:alpha val="31000"/>
            </a:srgb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9388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>
              <a:spcBef>
                <a:spcPct val="50000"/>
              </a:spcBef>
            </a:pPr>
            <a:r>
              <a:rPr kumimoji="0" lang="ru-RU" altLang="ru-RU" sz="2800" b="1">
                <a:solidFill>
                  <a:srgbClr val="000066"/>
                </a:solidFill>
              </a:rPr>
              <a:t>Интеграция с системой ГИС ЖКХ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143000" y="2014538"/>
            <a:ext cx="7162800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spcBef>
                <a:spcPct val="45000"/>
              </a:spcBef>
              <a:buFontTx/>
              <a:buAutoNum type="arabicParenR"/>
            </a:pPr>
            <a:r>
              <a:rPr kumimoji="0" lang="ru-RU" altLang="ru-RU" sz="2000" b="1">
                <a:solidFill>
                  <a:srgbClr val="990099"/>
                </a:solidFill>
              </a:rPr>
              <a:t>предоставление счетов за потребленные жилищно-коммунальные услуги и оплата этих счетов;</a:t>
            </a:r>
          </a:p>
          <a:p>
            <a:pPr lvl="1">
              <a:spcBef>
                <a:spcPct val="45000"/>
              </a:spcBef>
              <a:buFontTx/>
              <a:buAutoNum type="arabicParenR"/>
            </a:pPr>
            <a:r>
              <a:rPr kumimoji="0" lang="ru-RU" altLang="ru-RU" sz="2000" b="1">
                <a:solidFill>
                  <a:srgbClr val="990099"/>
                </a:solidFill>
              </a:rPr>
              <a:t>прием обращений граждан с жалобами на некачественное предоставление жилищно-коммунальных услуг;</a:t>
            </a:r>
          </a:p>
          <a:p>
            <a:pPr lvl="1">
              <a:spcBef>
                <a:spcPct val="45000"/>
              </a:spcBef>
              <a:buFontTx/>
              <a:buAutoNum type="arabicParenR"/>
            </a:pPr>
            <a:r>
              <a:rPr kumimoji="0" lang="ru-RU" altLang="ru-RU" sz="2000" b="1">
                <a:solidFill>
                  <a:srgbClr val="990099"/>
                </a:solidFill>
              </a:rPr>
              <a:t>размещение информации о фактическом состоянии расчетов за жилищно-коммунальные услуги и коммунальные ресурсы;</a:t>
            </a:r>
          </a:p>
          <a:p>
            <a:pPr lvl="1">
              <a:spcBef>
                <a:spcPct val="45000"/>
              </a:spcBef>
              <a:buFontTx/>
              <a:buAutoNum type="arabicParenR"/>
            </a:pPr>
            <a:r>
              <a:rPr kumimoji="0" lang="ru-RU" altLang="ru-RU" sz="2000" b="1">
                <a:solidFill>
                  <a:srgbClr val="990099"/>
                </a:solidFill>
              </a:rPr>
              <a:t>организация мониторинга качества коммунальных ресурсов и жилищно-коммунальных услуг;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Механизмы функционирования электронного ТСЖ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04800" y="24384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9388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kumimoji="0" lang="ru-RU" altLang="ru-RU" sz="2000" b="1">
                <a:solidFill>
                  <a:srgbClr val="333333"/>
                </a:solidFill>
              </a:rPr>
              <a:t>домохозяйства</a:t>
            </a:r>
          </a:p>
        </p:txBody>
      </p:sp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685800" y="3048000"/>
            <a:ext cx="762000" cy="762000"/>
            <a:chOff x="960" y="2352"/>
            <a:chExt cx="480" cy="480"/>
          </a:xfrm>
        </p:grpSpPr>
        <p:sp>
          <p:nvSpPr>
            <p:cNvPr id="66566" name="AutoShape 6"/>
            <p:cNvSpPr>
              <a:spLocks noChangeArrowheads="1"/>
            </p:cNvSpPr>
            <p:nvPr/>
          </p:nvSpPr>
          <p:spPr bwMode="auto">
            <a:xfrm>
              <a:off x="960" y="2352"/>
              <a:ext cx="480" cy="24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67" name="Rectangle 7"/>
            <p:cNvSpPr>
              <a:spLocks noChangeArrowheads="1"/>
            </p:cNvSpPr>
            <p:nvPr/>
          </p:nvSpPr>
          <p:spPr bwMode="auto">
            <a:xfrm>
              <a:off x="1056" y="2592"/>
              <a:ext cx="288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6568" name="Group 8"/>
          <p:cNvGrpSpPr>
            <a:grpSpLocks/>
          </p:cNvGrpSpPr>
          <p:nvPr/>
        </p:nvGrpSpPr>
        <p:grpSpPr bwMode="auto">
          <a:xfrm>
            <a:off x="1143000" y="3276600"/>
            <a:ext cx="762000" cy="762000"/>
            <a:chOff x="960" y="2352"/>
            <a:chExt cx="480" cy="480"/>
          </a:xfrm>
        </p:grpSpPr>
        <p:sp>
          <p:nvSpPr>
            <p:cNvPr id="66569" name="AutoShape 9"/>
            <p:cNvSpPr>
              <a:spLocks noChangeArrowheads="1"/>
            </p:cNvSpPr>
            <p:nvPr/>
          </p:nvSpPr>
          <p:spPr bwMode="auto">
            <a:xfrm>
              <a:off x="960" y="2352"/>
              <a:ext cx="480" cy="24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0" name="Rectangle 10"/>
            <p:cNvSpPr>
              <a:spLocks noChangeArrowheads="1"/>
            </p:cNvSpPr>
            <p:nvPr/>
          </p:nvSpPr>
          <p:spPr bwMode="auto">
            <a:xfrm>
              <a:off x="1056" y="2592"/>
              <a:ext cx="288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1600200" y="3505200"/>
            <a:ext cx="762000" cy="762000"/>
            <a:chOff x="960" y="2352"/>
            <a:chExt cx="480" cy="480"/>
          </a:xfrm>
        </p:grpSpPr>
        <p:sp>
          <p:nvSpPr>
            <p:cNvPr id="66572" name="AutoShape 12"/>
            <p:cNvSpPr>
              <a:spLocks noChangeArrowheads="1"/>
            </p:cNvSpPr>
            <p:nvPr/>
          </p:nvSpPr>
          <p:spPr bwMode="auto">
            <a:xfrm>
              <a:off x="960" y="2352"/>
              <a:ext cx="480" cy="24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73" name="Rectangle 13"/>
            <p:cNvSpPr>
              <a:spLocks noChangeArrowheads="1"/>
            </p:cNvSpPr>
            <p:nvPr/>
          </p:nvSpPr>
          <p:spPr bwMode="auto">
            <a:xfrm>
              <a:off x="1056" y="2592"/>
              <a:ext cx="288" cy="2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2133600" y="3810000"/>
            <a:ext cx="2743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9388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kumimoji="0" lang="ru-RU" altLang="ru-RU" sz="2000" b="1">
                <a:solidFill>
                  <a:srgbClr val="333333"/>
                </a:solidFill>
              </a:rPr>
              <a:t>информационные сети, социальные сети микрорайона, электронные услуги</a:t>
            </a: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4876800" y="3810000"/>
            <a:ext cx="6858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4724400" y="4724400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9388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kumimoji="0" lang="ru-RU" altLang="ru-RU" sz="2000" b="1">
                <a:solidFill>
                  <a:srgbClr val="333333"/>
                </a:solidFill>
              </a:rPr>
              <a:t>ТСЖ на доме</a:t>
            </a: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6400800" y="4554538"/>
            <a:ext cx="2362200" cy="20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9388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kumimoji="0" lang="ru-RU" altLang="ru-RU" sz="2000" b="1">
                <a:solidFill>
                  <a:srgbClr val="333333"/>
                </a:solidFill>
              </a:rPr>
              <a:t>ресурсный центр</a:t>
            </a:r>
          </a:p>
          <a:p>
            <a:pPr lvl="1"/>
            <a:r>
              <a:rPr kumimoji="0" lang="ru-RU" altLang="ru-RU" sz="1800" b="1">
                <a:solidFill>
                  <a:srgbClr val="333333"/>
                </a:solidFill>
              </a:rPr>
              <a:t>(бухгалтерские, юридические и иные услуги на принципах аутсорсинга)</a:t>
            </a: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4876800" y="2971800"/>
            <a:ext cx="6858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4876800" y="2133600"/>
            <a:ext cx="6858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80" name="Rectangle 20" descr="Широкий диагональный 2"/>
          <p:cNvSpPr>
            <a:spLocks noChangeArrowheads="1"/>
          </p:cNvSpPr>
          <p:nvPr/>
        </p:nvSpPr>
        <p:spPr bwMode="auto">
          <a:xfrm>
            <a:off x="6629400" y="3810000"/>
            <a:ext cx="685800" cy="6096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81" name="Rectangle 21" descr="Широкий диагональный 2"/>
          <p:cNvSpPr>
            <a:spLocks noChangeArrowheads="1"/>
          </p:cNvSpPr>
          <p:nvPr/>
        </p:nvSpPr>
        <p:spPr bwMode="auto">
          <a:xfrm>
            <a:off x="6629400" y="1752600"/>
            <a:ext cx="685800" cy="6096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6324600" y="2438400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9388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kumimoji="0" lang="ru-RU" altLang="ru-RU" sz="2000" b="1">
                <a:solidFill>
                  <a:srgbClr val="333333"/>
                </a:solidFill>
              </a:rPr>
              <a:t>Центр дистанционного образования</a:t>
            </a:r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V="1">
            <a:off x="5562600" y="1905000"/>
            <a:ext cx="990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 flipV="1">
            <a:off x="5562600" y="1905000"/>
            <a:ext cx="990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 flipV="1">
            <a:off x="5562600" y="1981200"/>
            <a:ext cx="990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>
            <a:off x="5562600" y="2438400"/>
            <a:ext cx="990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>
            <a:off x="5562600" y="32766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 flipV="1">
            <a:off x="5562600" y="4038600"/>
            <a:ext cx="990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89" name="Freeform 29"/>
          <p:cNvSpPr>
            <a:spLocks/>
          </p:cNvSpPr>
          <p:nvPr/>
        </p:nvSpPr>
        <p:spPr bwMode="auto">
          <a:xfrm>
            <a:off x="2438400" y="3200400"/>
            <a:ext cx="2133600" cy="228600"/>
          </a:xfrm>
          <a:custGeom>
            <a:avLst/>
            <a:gdLst>
              <a:gd name="T0" fmla="*/ 0 w 1344"/>
              <a:gd name="T1" fmla="*/ 0 h 144"/>
              <a:gd name="T2" fmla="*/ 912 w 1344"/>
              <a:gd name="T3" fmla="*/ 0 h 144"/>
              <a:gd name="T4" fmla="*/ 912 w 1344"/>
              <a:gd name="T5" fmla="*/ 144 h 144"/>
              <a:gd name="T6" fmla="*/ 1344 w 1344"/>
              <a:gd name="T7" fmla="*/ 144 h 144"/>
              <a:gd name="T8" fmla="*/ 1104 w 1344"/>
              <a:gd name="T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4" h="144">
                <a:moveTo>
                  <a:pt x="0" y="0"/>
                </a:moveTo>
                <a:lnTo>
                  <a:pt x="912" y="0"/>
                </a:lnTo>
                <a:lnTo>
                  <a:pt x="912" y="144"/>
                </a:lnTo>
                <a:lnTo>
                  <a:pt x="1344" y="144"/>
                </a:lnTo>
                <a:lnTo>
                  <a:pt x="1104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90" name="Freeform 30"/>
          <p:cNvSpPr>
            <a:spLocks/>
          </p:cNvSpPr>
          <p:nvPr/>
        </p:nvSpPr>
        <p:spPr bwMode="auto">
          <a:xfrm>
            <a:off x="2514600" y="3352800"/>
            <a:ext cx="2133600" cy="228600"/>
          </a:xfrm>
          <a:custGeom>
            <a:avLst/>
            <a:gdLst>
              <a:gd name="T0" fmla="*/ 0 w 1344"/>
              <a:gd name="T1" fmla="*/ 0 h 144"/>
              <a:gd name="T2" fmla="*/ 912 w 1344"/>
              <a:gd name="T3" fmla="*/ 0 h 144"/>
              <a:gd name="T4" fmla="*/ 912 w 1344"/>
              <a:gd name="T5" fmla="*/ 144 h 144"/>
              <a:gd name="T6" fmla="*/ 1344 w 1344"/>
              <a:gd name="T7" fmla="*/ 144 h 144"/>
              <a:gd name="T8" fmla="*/ 1104 w 1344"/>
              <a:gd name="T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4" h="144">
                <a:moveTo>
                  <a:pt x="0" y="0"/>
                </a:moveTo>
                <a:lnTo>
                  <a:pt x="912" y="0"/>
                </a:lnTo>
                <a:lnTo>
                  <a:pt x="912" y="144"/>
                </a:lnTo>
                <a:lnTo>
                  <a:pt x="1344" y="144"/>
                </a:lnTo>
                <a:lnTo>
                  <a:pt x="1104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591" name="Freeform 31"/>
          <p:cNvSpPr>
            <a:spLocks/>
          </p:cNvSpPr>
          <p:nvPr/>
        </p:nvSpPr>
        <p:spPr bwMode="auto">
          <a:xfrm>
            <a:off x="2286000" y="3048000"/>
            <a:ext cx="2133600" cy="228600"/>
          </a:xfrm>
          <a:custGeom>
            <a:avLst/>
            <a:gdLst>
              <a:gd name="T0" fmla="*/ 0 w 1344"/>
              <a:gd name="T1" fmla="*/ 0 h 144"/>
              <a:gd name="T2" fmla="*/ 912 w 1344"/>
              <a:gd name="T3" fmla="*/ 0 h 144"/>
              <a:gd name="T4" fmla="*/ 912 w 1344"/>
              <a:gd name="T5" fmla="*/ 144 h 144"/>
              <a:gd name="T6" fmla="*/ 1344 w 1344"/>
              <a:gd name="T7" fmla="*/ 144 h 144"/>
              <a:gd name="T8" fmla="*/ 1104 w 1344"/>
              <a:gd name="T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4" h="144">
                <a:moveTo>
                  <a:pt x="0" y="0"/>
                </a:moveTo>
                <a:lnTo>
                  <a:pt x="912" y="0"/>
                </a:lnTo>
                <a:lnTo>
                  <a:pt x="912" y="144"/>
                </a:lnTo>
                <a:lnTo>
                  <a:pt x="1344" y="144"/>
                </a:lnTo>
                <a:lnTo>
                  <a:pt x="1104" y="14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9CD93EE-460D-4100-A34D-F88763EE00E1}" type="slidenum">
              <a:rPr kumimoji="0" lang="ru-RU" altLang="ru-RU" sz="1400"/>
              <a:pPr/>
              <a:t>29</a:t>
            </a:fld>
            <a:endParaRPr kumimoji="0" lang="ru-RU" altLang="ru-RU" sz="1400"/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2971800" y="2514600"/>
            <a:ext cx="2895600" cy="538163"/>
          </a:xfrm>
          <a:prstGeom prst="rect">
            <a:avLst/>
          </a:prstGeom>
          <a:solidFill>
            <a:srgbClr val="FFCC00">
              <a:alpha val="31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800" b="1">
                <a:solidFill>
                  <a:srgbClr val="000066"/>
                </a:solidFill>
              </a:rPr>
              <a:t>Социальные</a:t>
            </a: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3200400" cy="538163"/>
          </a:xfrm>
          <a:prstGeom prst="rect">
            <a:avLst/>
          </a:prstGeom>
          <a:solidFill>
            <a:srgbClr val="FFCC00">
              <a:alpha val="31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800" b="1">
                <a:solidFill>
                  <a:srgbClr val="000066"/>
                </a:solidFill>
              </a:rPr>
              <a:t>Политические</a:t>
            </a:r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76200" y="2384425"/>
            <a:ext cx="27432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9388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kumimoji="0" lang="ru-RU" altLang="ru-RU" sz="2400" b="1">
                <a:solidFill>
                  <a:srgbClr val="760000"/>
                </a:solidFill>
              </a:rPr>
              <a:t>прочная социальная база избирательной кампании</a:t>
            </a:r>
          </a:p>
          <a:p>
            <a:pPr lvl="1"/>
            <a:endParaRPr kumimoji="0" lang="ru-RU" altLang="ru-RU" sz="2400" b="1">
              <a:solidFill>
                <a:srgbClr val="760000"/>
              </a:solidFill>
            </a:endParaRPr>
          </a:p>
          <a:p>
            <a:pPr lvl="1"/>
            <a:r>
              <a:rPr kumimoji="0" lang="ru-RU" altLang="ru-RU" sz="2400" b="1">
                <a:solidFill>
                  <a:srgbClr val="760000"/>
                </a:solidFill>
              </a:rPr>
              <a:t>лояльный и активный электорат</a:t>
            </a:r>
          </a:p>
          <a:p>
            <a:pPr lvl="1"/>
            <a:endParaRPr kumimoji="0" lang="ru-RU" altLang="ru-RU" sz="2400" b="1">
              <a:solidFill>
                <a:srgbClr val="760000"/>
              </a:solidFill>
            </a:endParaRPr>
          </a:p>
          <a:p>
            <a:pPr lvl="1"/>
            <a:r>
              <a:rPr kumimoji="0" lang="ru-RU" altLang="ru-RU" sz="2400" b="1">
                <a:solidFill>
                  <a:srgbClr val="760000"/>
                </a:solidFill>
              </a:rPr>
              <a:t>«лучшая практика»</a:t>
            </a:r>
            <a:endParaRPr kumimoji="0" lang="ru-RU" altLang="ru-RU" sz="2400" b="1">
              <a:solidFill>
                <a:srgbClr val="990099"/>
              </a:solidFill>
            </a:endParaRPr>
          </a:p>
        </p:txBody>
      </p:sp>
      <p:sp>
        <p:nvSpPr>
          <p:cNvPr id="260105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kumimoji="0" lang="ru-RU" altLang="ru-RU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Эффекты от внедрения проекта</a:t>
            </a:r>
          </a:p>
        </p:txBody>
      </p:sp>
      <p:sp>
        <p:nvSpPr>
          <p:cNvPr id="260106" name="Text Box 10"/>
          <p:cNvSpPr txBox="1">
            <a:spLocks noChangeArrowheads="1"/>
          </p:cNvSpPr>
          <p:nvPr/>
        </p:nvSpPr>
        <p:spPr bwMode="auto">
          <a:xfrm>
            <a:off x="5562600" y="1752600"/>
            <a:ext cx="3200400" cy="538163"/>
          </a:xfrm>
          <a:prstGeom prst="rect">
            <a:avLst/>
          </a:prstGeom>
          <a:solidFill>
            <a:srgbClr val="FFCC00">
              <a:alpha val="31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800" b="1">
                <a:solidFill>
                  <a:srgbClr val="000066"/>
                </a:solidFill>
              </a:rPr>
              <a:t>Экономические</a:t>
            </a:r>
          </a:p>
        </p:txBody>
      </p:sp>
      <p:sp>
        <p:nvSpPr>
          <p:cNvPr id="260107" name="Rectangle 11"/>
          <p:cNvSpPr>
            <a:spLocks noChangeArrowheads="1"/>
          </p:cNvSpPr>
          <p:nvPr/>
        </p:nvSpPr>
        <p:spPr bwMode="auto">
          <a:xfrm>
            <a:off x="2667000" y="3124200"/>
            <a:ext cx="3810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9388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kumimoji="0" lang="ru-RU" altLang="ru-RU" sz="2000" b="1">
                <a:solidFill>
                  <a:srgbClr val="990099"/>
                </a:solidFill>
              </a:rPr>
              <a:t>опредмечивание социального капитала – связи, доверие, добрососедство</a:t>
            </a:r>
          </a:p>
          <a:p>
            <a:pPr lvl="1"/>
            <a:endParaRPr kumimoji="0" lang="ru-RU" altLang="ru-RU" sz="2000" b="1">
              <a:solidFill>
                <a:srgbClr val="990099"/>
              </a:solidFill>
            </a:endParaRPr>
          </a:p>
          <a:p>
            <a:pPr lvl="1"/>
            <a:r>
              <a:rPr kumimoji="0" lang="ru-RU" altLang="ru-RU" sz="2000" b="1">
                <a:solidFill>
                  <a:srgbClr val="990099"/>
                </a:solidFill>
              </a:rPr>
              <a:t>созидательная деятельность в рамках ТОС</a:t>
            </a:r>
          </a:p>
          <a:p>
            <a:pPr lvl="1"/>
            <a:endParaRPr kumimoji="0" lang="ru-RU" altLang="ru-RU" sz="2000" b="1">
              <a:solidFill>
                <a:srgbClr val="990099"/>
              </a:solidFill>
            </a:endParaRPr>
          </a:p>
          <a:p>
            <a:pPr lvl="1"/>
            <a:r>
              <a:rPr kumimoji="0" lang="ru-RU" altLang="ru-RU" sz="2000" b="1">
                <a:solidFill>
                  <a:srgbClr val="990099"/>
                </a:solidFill>
              </a:rPr>
              <a:t>социально-активные граждане,  а не просто потребители услуг</a:t>
            </a:r>
          </a:p>
        </p:txBody>
      </p:sp>
      <p:sp>
        <p:nvSpPr>
          <p:cNvPr id="260108" name="Rectangle 12"/>
          <p:cNvSpPr>
            <a:spLocks noChangeArrowheads="1"/>
          </p:cNvSpPr>
          <p:nvPr/>
        </p:nvSpPr>
        <p:spPr bwMode="auto">
          <a:xfrm>
            <a:off x="6324600" y="2336800"/>
            <a:ext cx="2743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9388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kumimoji="0" lang="ru-RU" altLang="ru-RU" sz="2400" b="1">
                <a:solidFill>
                  <a:srgbClr val="A50021"/>
                </a:solidFill>
              </a:rPr>
              <a:t>рост внутренних инвестиции в свою территорию</a:t>
            </a:r>
          </a:p>
          <a:p>
            <a:pPr lvl="1"/>
            <a:endParaRPr kumimoji="0" lang="ru-RU" altLang="ru-RU" sz="2400" b="1">
              <a:solidFill>
                <a:srgbClr val="A50021"/>
              </a:solidFill>
            </a:endParaRPr>
          </a:p>
          <a:p>
            <a:pPr lvl="1"/>
            <a:r>
              <a:rPr kumimoji="0" lang="ru-RU" altLang="ru-RU" sz="2400" b="1">
                <a:solidFill>
                  <a:srgbClr val="A50021"/>
                </a:solidFill>
              </a:rPr>
              <a:t>усиление хозяйственных связей</a:t>
            </a:r>
          </a:p>
        </p:txBody>
      </p:sp>
      <p:sp>
        <p:nvSpPr>
          <p:cNvPr id="260110" name="Line 14"/>
          <p:cNvSpPr>
            <a:spLocks noChangeShapeType="1"/>
          </p:cNvSpPr>
          <p:nvPr/>
        </p:nvSpPr>
        <p:spPr bwMode="auto">
          <a:xfrm flipH="1">
            <a:off x="1600200" y="1219200"/>
            <a:ext cx="29718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0111" name="Line 15"/>
          <p:cNvSpPr>
            <a:spLocks noChangeShapeType="1"/>
          </p:cNvSpPr>
          <p:nvPr/>
        </p:nvSpPr>
        <p:spPr bwMode="auto">
          <a:xfrm flipH="1">
            <a:off x="4495800" y="1219200"/>
            <a:ext cx="76200" cy="1371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0112" name="Line 16"/>
          <p:cNvSpPr>
            <a:spLocks noChangeShapeType="1"/>
          </p:cNvSpPr>
          <p:nvPr/>
        </p:nvSpPr>
        <p:spPr bwMode="auto">
          <a:xfrm>
            <a:off x="4572000" y="1219200"/>
            <a:ext cx="2743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" y="8466"/>
            <a:ext cx="9132711" cy="684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65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9941ADF-11A3-40FE-AFF1-82C941ECF144}" type="slidenum">
              <a:rPr kumimoji="0" lang="ru-RU" altLang="ru-RU" sz="1400"/>
              <a:pPr/>
              <a:t>30</a:t>
            </a:fld>
            <a:endParaRPr kumimoji="0" lang="ru-RU" altLang="ru-RU" sz="1400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305800" cy="1020762"/>
          </a:xfrm>
        </p:spPr>
        <p:txBody>
          <a:bodyPr/>
          <a:lstStyle/>
          <a:p>
            <a:r>
              <a:rPr kumimoji="0" lang="ru-RU" altLang="ru-RU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Потенциал развития общины – экономическая интеграция жителей</a:t>
            </a: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838200" y="2171700"/>
            <a:ext cx="78486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800" b="1">
                <a:solidFill>
                  <a:srgbClr val="760000"/>
                </a:solidFill>
              </a:rPr>
              <a:t>Муниципальный рынок.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800" b="1">
                <a:solidFill>
                  <a:srgbClr val="760000"/>
                </a:solidFill>
              </a:rPr>
              <a:t>Муниципальный банк, кассы взаимопомощи.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800" b="1">
                <a:solidFill>
                  <a:srgbClr val="760000"/>
                </a:solidFill>
              </a:rPr>
              <a:t>Негосударственный пенсионный фонд.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800" b="1">
                <a:solidFill>
                  <a:srgbClr val="760000"/>
                </a:solidFill>
              </a:rPr>
              <a:t>Благотворительное общество.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800" b="1">
                <a:solidFill>
                  <a:srgbClr val="760000"/>
                </a:solidFill>
              </a:rPr>
              <a:t>Страховая компания.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kumimoji="0" lang="ru-RU" altLang="ru-RU" sz="2800" b="1">
                <a:solidFill>
                  <a:srgbClr val="760000"/>
                </a:solidFill>
              </a:rPr>
              <a:t>Компания страхования здоровья.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5EFE3C7-A6B3-4630-B68A-0B0F2F1BE408}" type="slidenum">
              <a:rPr kumimoji="0" lang="ru-RU" altLang="ru-RU" sz="1400"/>
              <a:pPr/>
              <a:t>31</a:t>
            </a:fld>
            <a:endParaRPr kumimoji="0" lang="ru-RU" altLang="ru-RU" sz="1400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305800" cy="1020762"/>
          </a:xfrm>
        </p:spPr>
        <p:txBody>
          <a:bodyPr/>
          <a:lstStyle/>
          <a:p>
            <a:r>
              <a:rPr kumimoji="0" lang="ru-RU" altLang="ru-RU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Первый шаг к внедрению продукта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1066800" y="1847850"/>
            <a:ext cx="71628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9388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kumimoji="0" lang="ru-RU" altLang="ru-RU" sz="2800" b="1">
                <a:solidFill>
                  <a:srgbClr val="0033CC"/>
                </a:solidFill>
              </a:rPr>
              <a:t>Обучающий семинар</a:t>
            </a:r>
            <a:r>
              <a:rPr kumimoji="0" lang="ru-RU" altLang="ru-RU" sz="2800" b="1">
                <a:solidFill>
                  <a:srgbClr val="660066"/>
                </a:solidFill>
              </a:rPr>
              <a:t> </a:t>
            </a:r>
          </a:p>
          <a:p>
            <a:pPr lvl="1"/>
            <a:endParaRPr kumimoji="0" lang="ru-RU" altLang="ru-RU" sz="2800" b="1">
              <a:solidFill>
                <a:srgbClr val="660066"/>
              </a:solidFill>
            </a:endParaRPr>
          </a:p>
          <a:p>
            <a:pPr lvl="1"/>
            <a:r>
              <a:rPr kumimoji="0" lang="ru-RU" altLang="ru-RU" sz="2800" b="1">
                <a:solidFill>
                  <a:srgbClr val="660066"/>
                </a:solidFill>
              </a:rPr>
              <a:t>«Формирование системы общественного самоуправления с использованием современных информационных технологий» (18 часов)</a:t>
            </a:r>
          </a:p>
          <a:p>
            <a:pPr lvl="1"/>
            <a:endParaRPr kumimoji="0" lang="ru-RU" altLang="ru-RU" sz="2800" b="1">
              <a:solidFill>
                <a:srgbClr val="660066"/>
              </a:solidFill>
            </a:endParaRPr>
          </a:p>
          <a:p>
            <a:pPr lvl="1"/>
            <a:r>
              <a:rPr kumimoji="0" lang="ru-RU" altLang="ru-RU" sz="2800" b="1">
                <a:solidFill>
                  <a:srgbClr val="660066"/>
                </a:solidFill>
              </a:rPr>
              <a:t>+ организационно-деятельностная 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A661B25-81FE-4214-A2EC-C534B000E4B1}" type="slidenum">
              <a:rPr kumimoji="0" lang="ru-RU" altLang="ru-RU" sz="1400"/>
              <a:pPr algn="r"/>
              <a:t>32</a:t>
            </a:fld>
            <a:endParaRPr kumimoji="0" lang="ru-RU" altLang="ru-RU" sz="1400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020763"/>
          </a:xfrm>
        </p:spPr>
        <p:txBody>
          <a:bodyPr/>
          <a:lstStyle/>
          <a:p>
            <a:r>
              <a:rPr kumimoji="0" lang="ru-RU" altLang="ru-RU" sz="3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Необходимые обучающие семинары в ходе реализации проекта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533400" y="1508125"/>
            <a:ext cx="8001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609600" indent="-609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8988" indent="-609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524000" indent="-609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981200" indent="-609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438400" indent="-609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95600" indent="-609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352800" indent="-609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810000" indent="-609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67200" indent="-609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>
              <a:spcBef>
                <a:spcPct val="45000"/>
              </a:spcBef>
              <a:buFontTx/>
              <a:buAutoNum type="arabicPeriod"/>
            </a:pPr>
            <a:r>
              <a:rPr kumimoji="0" lang="ru-RU" altLang="ru-RU" sz="2400" b="1">
                <a:solidFill>
                  <a:srgbClr val="660066"/>
                </a:solidFill>
              </a:rPr>
              <a:t>Семинар для команды региональных координаторов проекта (+ возможность он-лайн консультаций).</a:t>
            </a:r>
          </a:p>
          <a:p>
            <a:pPr lvl="1">
              <a:spcBef>
                <a:spcPct val="45000"/>
              </a:spcBef>
              <a:buFontTx/>
              <a:buAutoNum type="arabicPeriod"/>
            </a:pPr>
            <a:r>
              <a:rPr kumimoji="0" lang="ru-RU" altLang="ru-RU" sz="2400" b="1">
                <a:solidFill>
                  <a:srgbClr val="660066"/>
                </a:solidFill>
              </a:rPr>
              <a:t>Семинар для депутатов, которые будут возглавлять Советы общественности микрорайонов.</a:t>
            </a:r>
          </a:p>
          <a:p>
            <a:pPr lvl="1">
              <a:spcBef>
                <a:spcPct val="45000"/>
              </a:spcBef>
              <a:buFontTx/>
              <a:buAutoNum type="arabicPeriod"/>
            </a:pPr>
            <a:r>
              <a:rPr kumimoji="0" lang="ru-RU" altLang="ru-RU" sz="2400" b="1">
                <a:solidFill>
                  <a:srgbClr val="660066"/>
                </a:solidFill>
              </a:rPr>
              <a:t>Семинар для специалистов администрации по взаимодействию с «ЭлГО».</a:t>
            </a:r>
          </a:p>
          <a:p>
            <a:pPr lvl="1">
              <a:spcBef>
                <a:spcPct val="45000"/>
              </a:spcBef>
              <a:buFontTx/>
              <a:buAutoNum type="arabicPeriod"/>
            </a:pPr>
            <a:r>
              <a:rPr kumimoji="0" lang="ru-RU" altLang="ru-RU" sz="2400" b="1">
                <a:solidFill>
                  <a:srgbClr val="660066"/>
                </a:solidFill>
              </a:rPr>
              <a:t>Семинар для представителей бюджетных учреждений и активистов ТОС «Электронная городская община как способ удовлетворения потребностей населения».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BCCB-F80C-4EEA-BBEA-1EAE256EA4A4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378882" name="Rectangle 2"/>
          <p:cNvSpPr>
            <a:spLocks noChangeArrowheads="1"/>
          </p:cNvSpPr>
          <p:nvPr/>
        </p:nvSpPr>
        <p:spPr bwMode="auto">
          <a:xfrm>
            <a:off x="838200" y="1524000"/>
            <a:ext cx="7543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alt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  <a:r>
              <a:rPr lang="en-US" alt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dirty="0">
                <a:solidFill>
                  <a:srgbClr val="333300"/>
                </a:solidFill>
              </a:rPr>
              <a:t>Константин Харченко,</a:t>
            </a:r>
            <a:br>
              <a:rPr lang="ru-RU" altLang="ru-RU" sz="2800" b="1" dirty="0">
                <a:solidFill>
                  <a:srgbClr val="333300"/>
                </a:solidFill>
              </a:rPr>
            </a:br>
            <a:r>
              <a:rPr lang="ru-RU" altLang="ru-RU" sz="2800" b="1" dirty="0">
                <a:solidFill>
                  <a:srgbClr val="333300"/>
                </a:solidFill>
              </a:rPr>
              <a:t/>
            </a:r>
            <a:br>
              <a:rPr lang="ru-RU" altLang="ru-RU" sz="2800" b="1" dirty="0">
                <a:solidFill>
                  <a:srgbClr val="333300"/>
                </a:solidFill>
              </a:rPr>
            </a:br>
            <a:r>
              <a:rPr lang="ru-RU" altLang="ru-RU" sz="2400" b="1" dirty="0" err="1">
                <a:solidFill>
                  <a:srgbClr val="5F5F5F"/>
                </a:solidFill>
              </a:rPr>
              <a:t>к.с.н</a:t>
            </a:r>
            <a:r>
              <a:rPr lang="ru-RU" altLang="ru-RU" sz="2400" b="1" dirty="0">
                <a:solidFill>
                  <a:srgbClr val="5F5F5F"/>
                </a:solidFill>
              </a:rPr>
              <a:t>., доцент, член-корреспондент Академии наук социальных технологий и местного </a:t>
            </a:r>
            <a:r>
              <a:rPr lang="ru-RU" altLang="ru-RU" sz="2400" b="1" dirty="0" smtClean="0">
                <a:solidFill>
                  <a:srgbClr val="5F5F5F"/>
                </a:solidFill>
              </a:rPr>
              <a:t>самоуправления, руководитель направления Национальной Гильдии Профессиональных Консультантов</a:t>
            </a:r>
            <a:r>
              <a:rPr lang="ru-RU" altLang="ru-RU" sz="2800" b="1" dirty="0">
                <a:solidFill>
                  <a:srgbClr val="5F5F5F"/>
                </a:solidFill>
              </a:rPr>
              <a:t/>
            </a:r>
            <a:br>
              <a:rPr lang="ru-RU" altLang="ru-RU" sz="2800" b="1" dirty="0">
                <a:solidFill>
                  <a:srgbClr val="5F5F5F"/>
                </a:solidFill>
              </a:rPr>
            </a:br>
            <a:r>
              <a:rPr lang="ru-RU" altLang="ru-RU" sz="2800" b="1" dirty="0">
                <a:solidFill>
                  <a:srgbClr val="5F5F5F"/>
                </a:solidFill>
              </a:rPr>
              <a:t/>
            </a:r>
            <a:br>
              <a:rPr lang="ru-RU" altLang="ru-RU" sz="2800" b="1" dirty="0">
                <a:solidFill>
                  <a:srgbClr val="5F5F5F"/>
                </a:solidFill>
              </a:rPr>
            </a:br>
            <a:r>
              <a:rPr lang="en-US" altLang="ru-RU" sz="2800" b="1" dirty="0">
                <a:solidFill>
                  <a:srgbClr val="292929"/>
                </a:solidFill>
              </a:rPr>
              <a:t>E-mail: geszak@mail.ru</a:t>
            </a:r>
            <a: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8 905 671 71 04</a:t>
            </a:r>
          </a:p>
        </p:txBody>
      </p:sp>
    </p:spTree>
    <p:extLst>
      <p:ext uri="{BB962C8B-B14F-4D97-AF65-F5344CB8AC3E}">
        <p14:creationId xmlns:p14="http://schemas.microsoft.com/office/powerpoint/2010/main" val="15430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14313" y="6500813"/>
            <a:ext cx="8786812" cy="230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Интернет-технологии в сфере ТОС. Опыт г. Рязани. 27 февраля 2015 года, г. Пенза.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" y="16932"/>
            <a:ext cx="9133681" cy="685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0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kumimoji="0" lang="ru-RU" alt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Концептуальная модель проекта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900821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9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096000"/>
            <a:ext cx="2133600" cy="476250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88AAC1C-4A5A-400A-9C97-5ECDF02D953D}" type="slidenum">
              <a:rPr kumimoji="0" lang="ru-RU" altLang="ru-RU" sz="1400"/>
              <a:pPr/>
              <a:t>6</a:t>
            </a:fld>
            <a:endParaRPr kumimoji="0" lang="ru-RU" altLang="ru-RU" sz="1400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kumimoji="0" lang="ru-RU" alt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Аналоги систем ОСУ</a:t>
            </a:r>
          </a:p>
        </p:txBody>
      </p:sp>
      <p:sp>
        <p:nvSpPr>
          <p:cNvPr id="310276" name="Rectangle 4" descr="Светлый диагональный 2"/>
          <p:cNvSpPr>
            <a:spLocks noChangeArrowheads="1"/>
          </p:cNvSpPr>
          <p:nvPr/>
        </p:nvSpPr>
        <p:spPr bwMode="auto">
          <a:xfrm>
            <a:off x="304800" y="1171575"/>
            <a:ext cx="2743200" cy="19050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endParaRPr kumimoji="0" lang="ru-RU" altLang="ru-RU" sz="2400" b="1" dirty="0">
              <a:solidFill>
                <a:srgbClr val="626131"/>
              </a:solidFill>
            </a:endParaRPr>
          </a:p>
          <a:p>
            <a:pPr algn="ctr">
              <a:spcBef>
                <a:spcPct val="20000"/>
              </a:spcBef>
            </a:pPr>
            <a:endParaRPr kumimoji="0" lang="ru-RU" altLang="ru-RU" b="1" dirty="0">
              <a:solidFill>
                <a:srgbClr val="626131"/>
              </a:solidFill>
            </a:endParaRPr>
          </a:p>
          <a:p>
            <a:pPr algn="ctr">
              <a:spcBef>
                <a:spcPct val="20000"/>
              </a:spcBef>
            </a:pPr>
            <a:r>
              <a:rPr kumimoji="0" lang="ru-RU" altLang="ru-RU" sz="2400" b="1" dirty="0">
                <a:solidFill>
                  <a:srgbClr val="626131"/>
                </a:solidFill>
              </a:rPr>
              <a:t>БЕЛГОРОД</a:t>
            </a: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3505200" y="1127125"/>
            <a:ext cx="5486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0" lang="ru-RU" altLang="ru-RU" sz="2000" b="1" dirty="0">
                <a:solidFill>
                  <a:srgbClr val="000066"/>
                </a:solidFill>
              </a:rPr>
              <a:t>С 2008 г. в рамках целевой программы создано 27 Советов территорий, в штате администрации выделено 27 специалистов, по итогам выборов 2008 г. 100% депутатов – ЕР.</a:t>
            </a:r>
          </a:p>
        </p:txBody>
      </p:sp>
      <p:sp>
        <p:nvSpPr>
          <p:cNvPr id="310278" name="Rectangle 6" descr="Светлый диагональный 2"/>
          <p:cNvSpPr>
            <a:spLocks noChangeArrowheads="1"/>
          </p:cNvSpPr>
          <p:nvPr/>
        </p:nvSpPr>
        <p:spPr bwMode="auto">
          <a:xfrm>
            <a:off x="304800" y="3276600"/>
            <a:ext cx="2743200" cy="17526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endParaRPr kumimoji="0" lang="ru-RU" altLang="ru-RU" b="1" dirty="0">
              <a:solidFill>
                <a:srgbClr val="626131"/>
              </a:solidFill>
            </a:endParaRPr>
          </a:p>
          <a:p>
            <a:pPr algn="ctr">
              <a:spcBef>
                <a:spcPct val="20000"/>
              </a:spcBef>
            </a:pPr>
            <a:r>
              <a:rPr kumimoji="0" lang="ru-RU" altLang="ru-RU" sz="2000" b="1" dirty="0" err="1">
                <a:solidFill>
                  <a:srgbClr val="626131"/>
                </a:solidFill>
              </a:rPr>
              <a:t>г.о</a:t>
            </a:r>
            <a:r>
              <a:rPr kumimoji="0" lang="ru-RU" altLang="ru-RU" sz="2000" b="1" dirty="0">
                <a:solidFill>
                  <a:srgbClr val="626131"/>
                </a:solidFill>
              </a:rPr>
              <a:t>. </a:t>
            </a:r>
          </a:p>
          <a:p>
            <a:pPr algn="ctr">
              <a:spcBef>
                <a:spcPct val="20000"/>
              </a:spcBef>
            </a:pPr>
            <a:r>
              <a:rPr kumimoji="0" lang="ru-RU" altLang="ru-RU" sz="2000" b="1" dirty="0">
                <a:solidFill>
                  <a:srgbClr val="626131"/>
                </a:solidFill>
              </a:rPr>
              <a:t>Похвистнево, Самарская область</a:t>
            </a:r>
          </a:p>
        </p:txBody>
      </p:sp>
      <p:sp>
        <p:nvSpPr>
          <p:cNvPr id="310279" name="Rectangle 7"/>
          <p:cNvSpPr>
            <a:spLocks noChangeArrowheads="1"/>
          </p:cNvSpPr>
          <p:nvPr/>
        </p:nvSpPr>
        <p:spPr bwMode="auto">
          <a:xfrm>
            <a:off x="3505200" y="3048000"/>
            <a:ext cx="533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0" lang="ru-RU" altLang="ru-RU" sz="2000" b="1" dirty="0">
                <a:solidFill>
                  <a:srgbClr val="000066"/>
                </a:solidFill>
              </a:rPr>
              <a:t>Действуют Центры по работе с населением избирательных округов, в рамках которых – активы общественности депутата, общественные комиссии по сферам жизнедеятельности</a:t>
            </a:r>
          </a:p>
        </p:txBody>
      </p:sp>
      <p:pic>
        <p:nvPicPr>
          <p:cNvPr id="26631" name="Picture 9" descr="Coat of Arms of Belgoro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2063"/>
            <a:ext cx="69215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1" descr="&amp;Gcy;&amp;iecy;&amp;rcy;&amp;b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7064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 descr="Светлый диагональный 2"/>
          <p:cNvSpPr>
            <a:spLocks noChangeArrowheads="1"/>
          </p:cNvSpPr>
          <p:nvPr/>
        </p:nvSpPr>
        <p:spPr bwMode="auto">
          <a:xfrm>
            <a:off x="304800" y="5181600"/>
            <a:ext cx="2743200" cy="15240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endParaRPr kumimoji="0" lang="ru-RU" altLang="ru-RU" sz="4800" b="1" dirty="0" smtClean="0">
              <a:solidFill>
                <a:srgbClr val="626131"/>
              </a:solidFill>
            </a:endParaRPr>
          </a:p>
          <a:p>
            <a:pPr algn="ctr">
              <a:spcBef>
                <a:spcPct val="20000"/>
              </a:spcBef>
            </a:pPr>
            <a:r>
              <a:rPr kumimoji="0" lang="ru-RU" altLang="ru-RU" sz="2400" b="1" dirty="0" smtClean="0">
                <a:solidFill>
                  <a:srgbClr val="626131"/>
                </a:solidFill>
              </a:rPr>
              <a:t>      Липецк</a:t>
            </a:r>
            <a:endParaRPr kumimoji="0" lang="ru-RU" altLang="ru-RU" sz="2400" b="1" dirty="0">
              <a:solidFill>
                <a:srgbClr val="62613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74733"/>
            <a:ext cx="654002" cy="876363"/>
          </a:xfrm>
          <a:prstGeom prst="rect">
            <a:avLst/>
          </a:prstGeom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505200" y="5181600"/>
            <a:ext cx="533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0" lang="ru-RU" altLang="ru-RU" sz="2000" b="1" dirty="0" smtClean="0">
                <a:solidFill>
                  <a:srgbClr val="000066"/>
                </a:solidFill>
              </a:rPr>
              <a:t>Действуют 35 советов общественного самоуправления, координационный совет, методический и информационный центр, школа активного </a:t>
            </a:r>
            <a:r>
              <a:rPr kumimoji="0" lang="ru-RU" altLang="ru-RU" sz="2000" b="1" dirty="0" err="1" smtClean="0">
                <a:solidFill>
                  <a:srgbClr val="000066"/>
                </a:solidFill>
              </a:rPr>
              <a:t>липчанина</a:t>
            </a:r>
            <a:endParaRPr kumimoji="0" lang="ru-RU" altLang="ru-RU" sz="20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95" name="Oval 71" descr="60%"/>
          <p:cNvSpPr>
            <a:spLocks noChangeArrowheads="1"/>
          </p:cNvSpPr>
          <p:nvPr/>
        </p:nvSpPr>
        <p:spPr bwMode="auto">
          <a:xfrm>
            <a:off x="2514600" y="2438400"/>
            <a:ext cx="3810000" cy="2819400"/>
          </a:xfrm>
          <a:prstGeom prst="ellipse">
            <a:avLst/>
          </a:prstGeom>
          <a:pattFill prst="pct60">
            <a:fgClr>
              <a:srgbClr val="FFFF99"/>
            </a:fgClr>
            <a:bgClr>
              <a:schemeClr val="bg1"/>
            </a:bgClr>
          </a:pattFill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Модель Совета общественности микрорайона</a:t>
            </a:r>
          </a:p>
        </p:txBody>
      </p:sp>
      <p:sp>
        <p:nvSpPr>
          <p:cNvPr id="308283" name="Text Box 59"/>
          <p:cNvSpPr txBox="1">
            <a:spLocks noChangeArrowheads="1"/>
          </p:cNvSpPr>
          <p:nvPr/>
        </p:nvSpPr>
        <p:spPr bwMode="auto">
          <a:xfrm>
            <a:off x="2514600" y="3765550"/>
            <a:ext cx="373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400" b="1">
                <a:solidFill>
                  <a:srgbClr val="CC3300"/>
                </a:solidFill>
              </a:rPr>
              <a:t>СОВЕТ ОБЩЕСТВЕННОСТИ МИКРОРАЙОНА</a:t>
            </a:r>
          </a:p>
        </p:txBody>
      </p:sp>
      <p:sp>
        <p:nvSpPr>
          <p:cNvPr id="308284" name="Text Box 60"/>
          <p:cNvSpPr txBox="1">
            <a:spLocks noChangeArrowheads="1"/>
          </p:cNvSpPr>
          <p:nvPr/>
        </p:nvSpPr>
        <p:spPr bwMode="auto">
          <a:xfrm>
            <a:off x="457200" y="2209800"/>
            <a:ext cx="1371600" cy="4064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ТОС 1</a:t>
            </a:r>
          </a:p>
        </p:txBody>
      </p:sp>
      <p:sp>
        <p:nvSpPr>
          <p:cNvPr id="308285" name="Text Box 61"/>
          <p:cNvSpPr txBox="1">
            <a:spLocks noChangeArrowheads="1"/>
          </p:cNvSpPr>
          <p:nvPr/>
        </p:nvSpPr>
        <p:spPr bwMode="auto">
          <a:xfrm>
            <a:off x="457200" y="2743200"/>
            <a:ext cx="1371600" cy="4064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ТОС </a:t>
            </a:r>
            <a:r>
              <a:rPr kumimoji="0" lang="en-US" altLang="ru-RU" sz="2000" b="1">
                <a:solidFill>
                  <a:srgbClr val="CC3300"/>
                </a:solidFill>
              </a:rPr>
              <a:t>n</a:t>
            </a:r>
            <a:endParaRPr kumimoji="0" lang="ru-RU" altLang="ru-RU" sz="2000" b="1">
              <a:solidFill>
                <a:srgbClr val="CC3300"/>
              </a:solidFill>
            </a:endParaRPr>
          </a:p>
        </p:txBody>
      </p:sp>
      <p:sp>
        <p:nvSpPr>
          <p:cNvPr id="308286" name="Text Box 62"/>
          <p:cNvSpPr txBox="1">
            <a:spLocks noChangeArrowheads="1"/>
          </p:cNvSpPr>
          <p:nvPr/>
        </p:nvSpPr>
        <p:spPr bwMode="auto">
          <a:xfrm>
            <a:off x="6705600" y="4648200"/>
            <a:ext cx="2133600" cy="7112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Отделение полиции</a:t>
            </a:r>
          </a:p>
        </p:txBody>
      </p:sp>
      <p:sp>
        <p:nvSpPr>
          <p:cNvPr id="308287" name="Text Box 63"/>
          <p:cNvSpPr txBox="1">
            <a:spLocks noChangeArrowheads="1"/>
          </p:cNvSpPr>
          <p:nvPr/>
        </p:nvSpPr>
        <p:spPr bwMode="auto">
          <a:xfrm>
            <a:off x="2362200" y="1752600"/>
            <a:ext cx="1371600" cy="4064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Школа</a:t>
            </a:r>
          </a:p>
        </p:txBody>
      </p:sp>
      <p:sp>
        <p:nvSpPr>
          <p:cNvPr id="308288" name="Text Box 64"/>
          <p:cNvSpPr txBox="1">
            <a:spLocks noChangeArrowheads="1"/>
          </p:cNvSpPr>
          <p:nvPr/>
        </p:nvSpPr>
        <p:spPr bwMode="auto">
          <a:xfrm>
            <a:off x="6781800" y="5715000"/>
            <a:ext cx="2057400" cy="4064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Поликлиника</a:t>
            </a:r>
          </a:p>
        </p:txBody>
      </p:sp>
      <p:sp>
        <p:nvSpPr>
          <p:cNvPr id="308289" name="Text Box 65"/>
          <p:cNvSpPr txBox="1">
            <a:spLocks noChangeArrowheads="1"/>
          </p:cNvSpPr>
          <p:nvPr/>
        </p:nvSpPr>
        <p:spPr bwMode="auto">
          <a:xfrm>
            <a:off x="533400" y="5257800"/>
            <a:ext cx="2286000" cy="7112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Учреждение культуры</a:t>
            </a:r>
          </a:p>
        </p:txBody>
      </p:sp>
      <p:sp>
        <p:nvSpPr>
          <p:cNvPr id="308290" name="Text Box 66"/>
          <p:cNvSpPr txBox="1">
            <a:spLocks noChangeArrowheads="1"/>
          </p:cNvSpPr>
          <p:nvPr/>
        </p:nvSpPr>
        <p:spPr bwMode="auto">
          <a:xfrm>
            <a:off x="6705600" y="3352800"/>
            <a:ext cx="2057400" cy="7112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Гаражный кооператив</a:t>
            </a:r>
          </a:p>
        </p:txBody>
      </p:sp>
      <p:sp>
        <p:nvSpPr>
          <p:cNvPr id="308291" name="Text Box 67"/>
          <p:cNvSpPr txBox="1">
            <a:spLocks noChangeArrowheads="1"/>
          </p:cNvSpPr>
          <p:nvPr/>
        </p:nvSpPr>
        <p:spPr bwMode="auto">
          <a:xfrm>
            <a:off x="6705600" y="2209800"/>
            <a:ext cx="1905000" cy="7112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Отделение партии</a:t>
            </a:r>
          </a:p>
        </p:txBody>
      </p:sp>
      <p:sp>
        <p:nvSpPr>
          <p:cNvPr id="308292" name="Text Box 68"/>
          <p:cNvSpPr txBox="1">
            <a:spLocks noChangeArrowheads="1"/>
          </p:cNvSpPr>
          <p:nvPr/>
        </p:nvSpPr>
        <p:spPr bwMode="auto">
          <a:xfrm>
            <a:off x="533400" y="3886200"/>
            <a:ext cx="1371600" cy="4064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ТСЖ</a:t>
            </a:r>
          </a:p>
        </p:txBody>
      </p:sp>
      <p:sp>
        <p:nvSpPr>
          <p:cNvPr id="308293" name="Text Box 69"/>
          <p:cNvSpPr txBox="1">
            <a:spLocks noChangeArrowheads="1"/>
          </p:cNvSpPr>
          <p:nvPr/>
        </p:nvSpPr>
        <p:spPr bwMode="auto">
          <a:xfrm>
            <a:off x="533400" y="4419600"/>
            <a:ext cx="1371600" cy="4064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УК</a:t>
            </a:r>
          </a:p>
        </p:txBody>
      </p:sp>
      <p:sp>
        <p:nvSpPr>
          <p:cNvPr id="308294" name="Text Box 70"/>
          <p:cNvSpPr txBox="1">
            <a:spLocks noChangeArrowheads="1"/>
          </p:cNvSpPr>
          <p:nvPr/>
        </p:nvSpPr>
        <p:spPr bwMode="auto">
          <a:xfrm>
            <a:off x="3886200" y="5943600"/>
            <a:ext cx="2590800" cy="4064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Предприятие</a:t>
            </a:r>
          </a:p>
        </p:txBody>
      </p:sp>
      <p:sp>
        <p:nvSpPr>
          <p:cNvPr id="308296" name="Text Box 72"/>
          <p:cNvSpPr txBox="1">
            <a:spLocks noChangeArrowheads="1"/>
          </p:cNvSpPr>
          <p:nvPr/>
        </p:nvSpPr>
        <p:spPr bwMode="auto">
          <a:xfrm>
            <a:off x="4495800" y="1498600"/>
            <a:ext cx="1905000" cy="7112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Молодежная организация</a:t>
            </a:r>
          </a:p>
        </p:txBody>
      </p:sp>
      <p:sp>
        <p:nvSpPr>
          <p:cNvPr id="308297" name="Line 73"/>
          <p:cNvSpPr>
            <a:spLocks noChangeShapeType="1"/>
          </p:cNvSpPr>
          <p:nvPr/>
        </p:nvSpPr>
        <p:spPr bwMode="auto">
          <a:xfrm>
            <a:off x="533400" y="-23813"/>
            <a:ext cx="37338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08298" name="Rectangle 74"/>
          <p:cNvSpPr>
            <a:spLocks noChangeArrowheads="1"/>
          </p:cNvSpPr>
          <p:nvPr/>
        </p:nvSpPr>
        <p:spPr bwMode="auto">
          <a:xfrm>
            <a:off x="2971800" y="2466975"/>
            <a:ext cx="2743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9388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/>
            <a:r>
              <a:rPr kumimoji="0" lang="ru-RU" altLang="ru-RU" sz="1800" b="1">
                <a:solidFill>
                  <a:srgbClr val="A50021"/>
                </a:solidFill>
              </a:rPr>
              <a:t>депутат</a:t>
            </a:r>
          </a:p>
          <a:p>
            <a:pPr lvl="1" algn="ctr"/>
            <a:endParaRPr kumimoji="0" lang="ru-RU" altLang="ru-RU" sz="1800" b="1">
              <a:solidFill>
                <a:srgbClr val="A50021"/>
              </a:solidFill>
            </a:endParaRPr>
          </a:p>
          <a:p>
            <a:pPr lvl="1" algn="ctr"/>
            <a:r>
              <a:rPr kumimoji="0" lang="ru-RU" altLang="ru-RU" sz="1800" b="1">
                <a:solidFill>
                  <a:srgbClr val="A50021"/>
                </a:solidFill>
              </a:rPr>
              <a:t>специалист администрации</a:t>
            </a:r>
          </a:p>
        </p:txBody>
      </p:sp>
      <p:sp>
        <p:nvSpPr>
          <p:cNvPr id="308300" name="Line 76"/>
          <p:cNvSpPr>
            <a:spLocks noChangeShapeType="1"/>
          </p:cNvSpPr>
          <p:nvPr/>
        </p:nvSpPr>
        <p:spPr bwMode="auto">
          <a:xfrm flipV="1">
            <a:off x="2971800" y="2971800"/>
            <a:ext cx="2895600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520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Oval 2" descr="60%"/>
          <p:cNvSpPr>
            <a:spLocks noChangeArrowheads="1"/>
          </p:cNvSpPr>
          <p:nvPr/>
        </p:nvSpPr>
        <p:spPr bwMode="auto">
          <a:xfrm>
            <a:off x="6858000" y="2286000"/>
            <a:ext cx="2057400" cy="3962400"/>
          </a:xfrm>
          <a:prstGeom prst="ellipse">
            <a:avLst/>
          </a:prstGeom>
          <a:pattFill prst="pct60">
            <a:fgClr>
              <a:srgbClr val="FFFF99"/>
            </a:fgClr>
            <a:bgClr>
              <a:schemeClr val="bg1"/>
            </a:bgClr>
          </a:pattFill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Внешний контекст деятельности Совета общественности микрорайона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 rot="5400000">
            <a:off x="6042025" y="3635375"/>
            <a:ext cx="373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400" b="1">
                <a:solidFill>
                  <a:srgbClr val="CC3300"/>
                </a:solidFill>
              </a:rPr>
              <a:t>СОВЕТ ОБЩЕСТВЕННОСТИ МИКРОРАЙОНА</a:t>
            </a:r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 rot="16200000">
            <a:off x="-635000" y="3454400"/>
            <a:ext cx="2590800" cy="7112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Администрация города</a:t>
            </a:r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1371600" y="2514600"/>
            <a:ext cx="2743200" cy="4064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Управы районов</a:t>
            </a:r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1371600" y="3124200"/>
            <a:ext cx="2743200" cy="10160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Структура по работе с общественностью</a:t>
            </a:r>
          </a:p>
        </p:txBody>
      </p:sp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1371600" y="4343400"/>
            <a:ext cx="2743200" cy="7112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Орган городского хозяйства</a:t>
            </a:r>
          </a:p>
        </p:txBody>
      </p:sp>
      <p:sp>
        <p:nvSpPr>
          <p:cNvPr id="312329" name="Text Box 9"/>
          <p:cNvSpPr txBox="1">
            <a:spLocks noChangeArrowheads="1"/>
          </p:cNvSpPr>
          <p:nvPr/>
        </p:nvSpPr>
        <p:spPr bwMode="auto">
          <a:xfrm>
            <a:off x="2590800" y="5334000"/>
            <a:ext cx="1524000" cy="711200"/>
          </a:xfrm>
          <a:prstGeom prst="rect">
            <a:avLst/>
          </a:prstGeom>
          <a:solidFill>
            <a:srgbClr val="F9EACB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ru-RU" altLang="ru-RU" sz="2000" b="1">
                <a:solidFill>
                  <a:srgbClr val="CC3300"/>
                </a:solidFill>
              </a:rPr>
              <a:t>Отдел ЖКХ</a:t>
            </a:r>
          </a:p>
        </p:txBody>
      </p:sp>
      <p:sp>
        <p:nvSpPr>
          <p:cNvPr id="312330" name="Rectangle 10"/>
          <p:cNvSpPr>
            <a:spLocks noChangeArrowheads="1"/>
          </p:cNvSpPr>
          <p:nvPr/>
        </p:nvSpPr>
        <p:spPr bwMode="auto">
          <a:xfrm>
            <a:off x="4267200" y="2636838"/>
            <a:ext cx="274320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179388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/>
            <a:r>
              <a:rPr kumimoji="0" lang="ru-RU" altLang="ru-RU" sz="1800" b="1">
                <a:solidFill>
                  <a:srgbClr val="A50021"/>
                </a:solidFill>
              </a:rPr>
              <a:t>координация ТОС </a:t>
            </a:r>
          </a:p>
          <a:p>
            <a:pPr lvl="1"/>
            <a:endParaRPr kumimoji="0" lang="ru-RU" altLang="ru-RU" sz="1800" b="1">
              <a:solidFill>
                <a:srgbClr val="A50021"/>
              </a:solidFill>
            </a:endParaRPr>
          </a:p>
          <a:p>
            <a:pPr lvl="1"/>
            <a:r>
              <a:rPr kumimoji="0" lang="ru-RU" altLang="ru-RU" sz="1800" b="1">
                <a:solidFill>
                  <a:srgbClr val="A50021"/>
                </a:solidFill>
              </a:rPr>
              <a:t>благоустройство территории</a:t>
            </a:r>
          </a:p>
          <a:p>
            <a:pPr lvl="1"/>
            <a:endParaRPr kumimoji="0" lang="ru-RU" altLang="ru-RU" sz="1800" b="1">
              <a:solidFill>
                <a:srgbClr val="A50021"/>
              </a:solidFill>
            </a:endParaRPr>
          </a:p>
          <a:p>
            <a:pPr lvl="1"/>
            <a:r>
              <a:rPr kumimoji="0" lang="ru-RU" altLang="ru-RU" sz="1800" b="1">
                <a:solidFill>
                  <a:srgbClr val="A50021"/>
                </a:solidFill>
              </a:rPr>
              <a:t>работа с обращениями</a:t>
            </a:r>
          </a:p>
          <a:p>
            <a:pPr lvl="1"/>
            <a:endParaRPr kumimoji="0" lang="ru-RU" altLang="ru-RU" sz="1800" b="1">
              <a:solidFill>
                <a:srgbClr val="A50021"/>
              </a:solidFill>
            </a:endParaRPr>
          </a:p>
          <a:p>
            <a:pPr lvl="1"/>
            <a:r>
              <a:rPr kumimoji="0" lang="ru-RU" altLang="ru-RU" sz="1800" b="1">
                <a:solidFill>
                  <a:srgbClr val="A50021"/>
                </a:solidFill>
              </a:rPr>
              <a:t>подтягивание ТСЖ</a:t>
            </a:r>
          </a:p>
        </p:txBody>
      </p:sp>
    </p:spTree>
    <p:extLst>
      <p:ext uri="{BB962C8B-B14F-4D97-AF65-F5344CB8AC3E}">
        <p14:creationId xmlns:p14="http://schemas.microsoft.com/office/powerpoint/2010/main" val="1984139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kumimoji="0" lang="ru-RU" alt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Аналоги электронных систем</a:t>
            </a:r>
          </a:p>
        </p:txBody>
      </p:sp>
      <p:sp>
        <p:nvSpPr>
          <p:cNvPr id="310276" name="Rectangle 4" descr="Светлый диагональный 2"/>
          <p:cNvSpPr>
            <a:spLocks noChangeArrowheads="1"/>
          </p:cNvSpPr>
          <p:nvPr/>
        </p:nvSpPr>
        <p:spPr bwMode="auto">
          <a:xfrm>
            <a:off x="304800" y="1476375"/>
            <a:ext cx="2743200" cy="19050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endParaRPr kumimoji="0" lang="ru-RU" altLang="ru-RU" sz="2400" b="1" dirty="0">
              <a:solidFill>
                <a:srgbClr val="626131"/>
              </a:solidFill>
            </a:endParaRPr>
          </a:p>
          <a:p>
            <a:pPr algn="ctr">
              <a:spcBef>
                <a:spcPct val="20000"/>
              </a:spcBef>
            </a:pPr>
            <a:endParaRPr kumimoji="0" lang="ru-RU" altLang="ru-RU" sz="4000" b="1" dirty="0">
              <a:solidFill>
                <a:srgbClr val="626131"/>
              </a:solidFill>
            </a:endParaRPr>
          </a:p>
          <a:p>
            <a:pPr algn="ctr">
              <a:spcBef>
                <a:spcPct val="20000"/>
              </a:spcBef>
            </a:pPr>
            <a:r>
              <a:rPr kumimoji="0" lang="ru-RU" altLang="ru-RU" sz="2400" b="1" dirty="0" smtClean="0">
                <a:solidFill>
                  <a:srgbClr val="626131"/>
                </a:solidFill>
              </a:rPr>
              <a:t>СТУПИНО</a:t>
            </a:r>
            <a:endParaRPr kumimoji="0" lang="ru-RU" altLang="ru-RU" sz="2400" b="1" dirty="0">
              <a:solidFill>
                <a:srgbClr val="626131"/>
              </a:solidFill>
            </a:endParaRP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3505200" y="1431925"/>
            <a:ext cx="5486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0" lang="ru-RU" altLang="ru-RU" sz="2000" b="1" dirty="0" smtClean="0">
                <a:solidFill>
                  <a:srgbClr val="000066"/>
                </a:solidFill>
              </a:rPr>
              <a:t>Портал муниципальных услуг Ступинского района Московской области</a:t>
            </a:r>
          </a:p>
          <a:p>
            <a:r>
              <a:rPr lang="ru-RU" sz="2000" dirty="0">
                <a:hlinkClick r:id="rId3"/>
              </a:rPr>
              <a:t>http://</a:t>
            </a:r>
            <a:r>
              <a:rPr lang="ru-RU" sz="2000" dirty="0" smtClean="0">
                <a:hlinkClick r:id="rId3"/>
              </a:rPr>
              <a:t>stupinoadm.ru</a:t>
            </a:r>
            <a:r>
              <a:rPr lang="ru-RU" sz="2000" dirty="0" smtClean="0"/>
              <a:t> </a:t>
            </a:r>
          </a:p>
          <a:p>
            <a:r>
              <a:rPr kumimoji="0" lang="ru-RU" altLang="ru-RU" sz="2000" b="1" dirty="0" smtClean="0">
                <a:solidFill>
                  <a:srgbClr val="000066"/>
                </a:solidFill>
              </a:rPr>
              <a:t>Включает личный кабинет</a:t>
            </a:r>
            <a:endParaRPr kumimoji="0" lang="ru-RU" altLang="ru-RU" sz="2000" b="1" dirty="0">
              <a:solidFill>
                <a:srgbClr val="000066"/>
              </a:solidFill>
            </a:endParaRPr>
          </a:p>
        </p:txBody>
      </p:sp>
      <p:sp>
        <p:nvSpPr>
          <p:cNvPr id="10" name="Rectangle 6" descr="Светлый диагональный 2"/>
          <p:cNvSpPr>
            <a:spLocks noChangeArrowheads="1"/>
          </p:cNvSpPr>
          <p:nvPr/>
        </p:nvSpPr>
        <p:spPr bwMode="auto">
          <a:xfrm>
            <a:off x="304800" y="3886200"/>
            <a:ext cx="2743200" cy="2209800"/>
          </a:xfrm>
          <a:prstGeom prst="rect">
            <a:avLst/>
          </a:prstGeom>
          <a:pattFill prst="ltUpDiag">
            <a:fgClr>
              <a:srgbClr val="FFCC99"/>
            </a:fgClr>
            <a:bgClr>
              <a:schemeClr val="bg1"/>
            </a:bgClr>
          </a:pattFill>
          <a:ln w="6350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endParaRPr kumimoji="0" lang="ru-RU" altLang="ru-RU" sz="5400" b="1" dirty="0" smtClean="0">
              <a:solidFill>
                <a:srgbClr val="626131"/>
              </a:solidFill>
            </a:endParaRPr>
          </a:p>
          <a:p>
            <a:pPr algn="ctr">
              <a:spcBef>
                <a:spcPct val="20000"/>
              </a:spcBef>
            </a:pPr>
            <a:endParaRPr kumimoji="0" lang="ru-RU" altLang="ru-RU" sz="3600" b="1" dirty="0" smtClean="0">
              <a:solidFill>
                <a:srgbClr val="626131"/>
              </a:solidFill>
            </a:endParaRPr>
          </a:p>
          <a:p>
            <a:pPr algn="ctr">
              <a:spcBef>
                <a:spcPct val="20000"/>
              </a:spcBef>
            </a:pPr>
            <a:r>
              <a:rPr kumimoji="0" lang="ru-RU" altLang="ru-RU" sz="2400" b="1" dirty="0" smtClean="0">
                <a:solidFill>
                  <a:srgbClr val="626131"/>
                </a:solidFill>
              </a:rPr>
              <a:t>      ВОЛГОГРАД</a:t>
            </a:r>
            <a:endParaRPr kumimoji="0" lang="ru-RU" altLang="ru-RU" sz="2400" b="1" dirty="0">
              <a:solidFill>
                <a:srgbClr val="62613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1" y="1571625"/>
            <a:ext cx="828675" cy="1081088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505200" y="3855184"/>
            <a:ext cx="5486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kumimoji="0" lang="ru-RU" altLang="ru-RU" sz="2000" b="1" dirty="0" smtClean="0">
                <a:solidFill>
                  <a:srgbClr val="000066"/>
                </a:solidFill>
              </a:rPr>
              <a:t>Проект «Голос ТОС Сталинграда»</a:t>
            </a:r>
          </a:p>
          <a:p>
            <a:r>
              <a:rPr kumimoji="0" lang="en-US" altLang="ru-RU" sz="2000" b="1" dirty="0" smtClean="0">
                <a:solidFill>
                  <a:srgbClr val="000066"/>
                </a:solidFill>
                <a:hlinkClick r:id="rId5"/>
              </a:rPr>
              <a:t>http://www.golostos.ru</a:t>
            </a:r>
            <a:r>
              <a:rPr kumimoji="0" lang="en-US" altLang="ru-RU" sz="2000" b="1" dirty="0" smtClean="0">
                <a:solidFill>
                  <a:srgbClr val="000066"/>
                </a:solidFill>
              </a:rPr>
              <a:t> </a:t>
            </a:r>
          </a:p>
          <a:p>
            <a:endParaRPr kumimoji="0" lang="ru-RU" altLang="ru-RU" sz="2000" b="1" dirty="0">
              <a:solidFill>
                <a:srgbClr val="00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1" y="4002405"/>
            <a:ext cx="1181100" cy="13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20763</TotalTime>
  <Words>1194</Words>
  <Application>Microsoft Office PowerPoint</Application>
  <PresentationFormat>Экран (4:3)</PresentationFormat>
  <Paragraphs>276</Paragraphs>
  <Slides>33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Оформление по умолчанию</vt:lpstr>
      <vt:lpstr>PHOTO-PAINT</vt:lpstr>
      <vt:lpstr>Инновационный продукт   ЭЛЕКТРОННАЯ ГОРОДСКАЯ ОБЩИНА:  стратегия развития гражданской самоорганизации населения </vt:lpstr>
      <vt:lpstr>Презентация PowerPoint</vt:lpstr>
      <vt:lpstr>Презентация PowerPoint</vt:lpstr>
      <vt:lpstr>Презентация PowerPoint</vt:lpstr>
      <vt:lpstr>Концептуальная модель проекта</vt:lpstr>
      <vt:lpstr>Аналоги систем ОСУ</vt:lpstr>
      <vt:lpstr>Презентация PowerPoint</vt:lpstr>
      <vt:lpstr>Презентация PowerPoint</vt:lpstr>
      <vt:lpstr>Аналоги электронных систем</vt:lpstr>
      <vt:lpstr>Презентация PowerPoint</vt:lpstr>
      <vt:lpstr>Проблемы, решаемые в рамках проекта</vt:lpstr>
      <vt:lpstr>Цель проекта</vt:lpstr>
      <vt:lpstr>Цель проекта</vt:lpstr>
      <vt:lpstr>Задачи проекта</vt:lpstr>
      <vt:lpstr>Приоритеты проекта</vt:lpstr>
      <vt:lpstr>Этапы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Эффекты от внедрения проекта</vt:lpstr>
      <vt:lpstr>Потенциал развития общины – экономическая интеграция жителей</vt:lpstr>
      <vt:lpstr>Первый шаг к внедрению продукта</vt:lpstr>
      <vt:lpstr>Необходимые обучающие семинары в ходе реализации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RePack by Diakov</cp:lastModifiedBy>
  <cp:revision>335</cp:revision>
  <cp:lastPrinted>1601-01-01T00:00:00Z</cp:lastPrinted>
  <dcterms:created xsi:type="dcterms:W3CDTF">1601-01-01T00:00:00Z</dcterms:created>
  <dcterms:modified xsi:type="dcterms:W3CDTF">2015-08-22T08:25:06Z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