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67" r:id="rId3"/>
    <p:sldId id="568" r:id="rId4"/>
    <p:sldId id="570" r:id="rId5"/>
    <p:sldId id="619" r:id="rId6"/>
    <p:sldId id="571" r:id="rId7"/>
    <p:sldId id="573" r:id="rId8"/>
    <p:sldId id="631" r:id="rId9"/>
    <p:sldId id="620" r:id="rId10"/>
    <p:sldId id="621" r:id="rId11"/>
    <p:sldId id="625" r:id="rId12"/>
    <p:sldId id="622" r:id="rId13"/>
    <p:sldId id="623" r:id="rId14"/>
    <p:sldId id="627" r:id="rId15"/>
    <p:sldId id="628" r:id="rId16"/>
    <p:sldId id="626" r:id="rId17"/>
    <p:sldId id="629" r:id="rId18"/>
    <p:sldId id="610" r:id="rId19"/>
    <p:sldId id="608" r:id="rId20"/>
    <p:sldId id="400" r:id="rId21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D9"/>
    <a:srgbClr val="FEFEDA"/>
    <a:srgbClr val="006666"/>
    <a:srgbClr val="333333"/>
    <a:srgbClr val="333300"/>
    <a:srgbClr val="660066"/>
    <a:srgbClr val="0000CC"/>
    <a:srgbClr val="D05400"/>
    <a:srgbClr val="3D5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63" autoAdjust="0"/>
    <p:restoredTop sz="92857" autoAdjust="0"/>
  </p:normalViewPr>
  <p:slideViewPr>
    <p:cSldViewPr>
      <p:cViewPr>
        <p:scale>
          <a:sx n="47" d="100"/>
          <a:sy n="47" d="100"/>
        </p:scale>
        <p:origin x="-15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ru-RU" alt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ru-RU" alt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ru-RU" alt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DEC0BE3F-B25C-4AD1-BC9A-FD55110C58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88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600" units="cm"/>
        </inkml:traceFormat>
        <inkml:channelProperties>
          <inkml:channelProperty channel="X" name="resolution" value="32" units="1/cm"/>
          <inkml:channelProperty channel="Y" name="resolution" value="33" units="1/cm"/>
        </inkml:channelProperties>
      </inkml:inkSource>
      <inkml:timestamp xml:id="ts0" timeString="2012-10-19T11:53:33.250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0 482,'0'-32,"31"0,-31 32,0 0,0-31,0-1,0 32,0 0,0-32,0 0,31 32,-31-31,0 31,0-64,0 64,0-32,0 32,0-31,0 31,0-32,0 0,0 32,0 0,0 32,0-32,0 32,0-32,0 0,0 0,0 0,0 31,0-31,0 0,0 32,0-32,0 0,31 0,-31 0,0 0,0 0,31 0,-31 0,31 0,-31 0,0 0,0 0,31 0,-31 32,0-32,0 0,0 32,0-32,0 31,0-31,0 32,0-32,0 32,0 0,0-32,0 31,0-31,0 0,0 0,0 32,0-32,0 32,0-32,0-32,0 0,0 32,0-31,0-1,0 32,0-32,0 0,0 32,0-31,0-1,31 32,-31-32,0 0,31 32,-31-31,0 31,0-32,0 0,0 32,0 0,31-32,-31 1,0 31,0 0,0 31,0-31,0 32,0-32,0 32,0-32,0 32,0-32,0 0,0 31,0-31,0 32,0-32,0 32,0-32,0 32,0-32,0 0,0 31,0-31,0 32,0-32,0 32,0-32,0 32,0-1,0-31,0 32,0-32,0 32,0-32,0 32,0-1,0-31,0 0,31-31,-31 31,31 0,-31-32,0 32,31-32,-31 32,31-32,-31 32,0-31,0-1,31 32,-31-32,0 32,0-32,0 32,0 0,0 32,0-32,0 32,0-32,0 32,0-32,0 31,0 1,0-32,0 32,0-32,0 32,0-32,0 31,0 1,0-32,0 32,0-32,0 32,0-32,0 31,0 1,0-32,0 32,0-32,-31 0,31 0,0 32,-31-32,0 0,31 0,0-64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600" units="cm"/>
        </inkml:traceFormat>
        <inkml:channelProperties>
          <inkml:channelProperty channel="X" name="resolution" value="32" units="1/cm"/>
          <inkml:channelProperty channel="Y" name="resolution" value="33" units="1/cm"/>
        </inkml:channelProperties>
      </inkml:inkSource>
      <inkml:timestamp xml:id="ts0" timeString="2012-10-19T11:53:33.250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0 482,'0'-32,"31"0,-31 32,0 0,0-31,0-1,0 32,0 0,0-32,0 0,31 32,-31-31,0 31,0-64,0 64,0-32,0 32,0-31,0 31,0-32,0 0,0 32,0 0,0 32,0-32,0 32,0-32,0 0,0 0,0 0,0 31,0-31,0 0,0 32,0-32,0 0,31 0,-31 0,0 0,0 0,31 0,-31 0,31 0,-31 0,0 0,0 0,31 0,-31 32,0-32,0 0,0 32,0-32,0 31,0-31,0 32,0-32,0 32,0 0,0-32,0 31,0-31,0 0,0 0,0 32,0-32,0 32,0-32,0-32,0 0,0 32,0-31,0-1,0 32,0-32,0 0,0 32,0-31,0-1,31 32,-31-32,0 0,31 32,-31-31,0 31,0-32,0 0,0 32,0 0,31-32,-31 1,0 31,0 0,0 31,0-31,0 32,0-32,0 32,0-32,0 32,0-32,0 0,0 31,0-31,0 32,0-32,0 32,0-32,0 32,0-32,0 0,0 31,0-31,0 32,0-32,0 32,0-32,0 32,0-1,0-31,0 32,0-32,0 32,0-32,0 32,0-1,0-31,0 0,31-31,-31 31,31 0,-31-32,0 32,31-32,-31 32,31-32,-31 32,0-31,0-1,31 32,-31-32,0 32,0-32,0 32,0 0,0 32,0-32,0 32,0-32,0 32,0-32,0 31,0 1,0-32,0 32,0-32,0 32,0-32,0 31,0 1,0-32,0 32,0-32,0 32,0-32,0 31,0 1,0-32,0 32,0-32,-31 0,31 0,0 32,-31-32,0 0,31 0,0-64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600" units="cm"/>
        </inkml:traceFormat>
        <inkml:channelProperties>
          <inkml:channelProperty channel="X" name="resolution" value="32" units="1/cm"/>
          <inkml:channelProperty channel="Y" name="resolution" value="33" units="1/cm"/>
        </inkml:channelProperties>
      </inkml:inkSource>
      <inkml:timestamp xml:id="ts0" timeString="2012-10-19T11:53:33.250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0 482,'0'-32,"31"0,-31 32,0 0,0-31,0-1,0 32,0 0,0-32,0 0,31 32,-31-31,0 31,0-64,0 64,0-32,0 32,0-31,0 31,0-32,0 0,0 32,0 0,0 32,0-32,0 32,0-32,0 0,0 0,0 0,0 31,0-31,0 0,0 32,0-32,0 0,31 0,-31 0,0 0,0 0,31 0,-31 0,31 0,-31 0,0 0,0 0,31 0,-31 32,0-32,0 0,0 32,0-32,0 31,0-31,0 32,0-32,0 32,0 0,0-32,0 31,0-31,0 0,0 0,0 32,0-32,0 32,0-32,0-32,0 0,0 32,0-31,0-1,0 32,0-32,0 0,0 32,0-31,0-1,31 32,-31-32,0 0,31 32,-31-31,0 31,0-32,0 0,0 32,0 0,31-32,-31 1,0 31,0 0,0 31,0-31,0 32,0-32,0 32,0-32,0 32,0-32,0 0,0 31,0-31,0 32,0-32,0 32,0-32,0 32,0-32,0 0,0 31,0-31,0 32,0-32,0 32,0-32,0 32,0-1,0-31,0 32,0-32,0 32,0-32,0 32,0-1,0-31,0 0,31-31,-31 31,31 0,-31-32,0 32,31-32,-31 32,31-32,-31 32,0-31,0-1,31 32,-31-32,0 32,0-32,0 32,0 0,0 32,0-32,0 32,0-32,0 32,0-32,0 31,0 1,0-32,0 32,0-32,0 32,0-32,0 31,0 1,0-32,0 32,0-32,0 32,0-32,0 31,0 1,0-32,0 32,0-32,-31 0,31 0,0 32,-31-32,0 0,31 0,0-64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ru-RU" alt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ru-RU" alt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ru-RU" alt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C1600052-8731-4232-9306-24945BDE09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4980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CEEBF-B40B-4F84-B8BF-2A7C121D9FA8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2DD5C5-B205-4381-87E3-67AF48A323B2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D2EAB-3F7C-42CF-B2AE-A09AAAF2ECE0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0A2BA-FFA1-4899-82C4-4AA506DB855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C216A-CFA3-4D85-BD56-499755554527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859EA2-6767-45AB-B997-68E6FE76CCA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C2561-2D6F-43EF-A9C1-EFEC97E33A4F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D04EA3-C4A2-4467-AD74-C81475358283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88146-FDE5-4054-94CB-E1B24CD00240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8212A-99E9-426D-BB39-2FA80262777A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A84FD-E55A-484C-BBFF-769D0C7267F0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B0F38-D31C-42D6-9747-619BEC8CAE1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5A8E0-18B2-4AF4-94FA-CFB1DB973D05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41F12-00DA-40F0-B8FD-3EFDCEE67822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DD3B4-FEC8-4C7E-A32D-FDD97FA87C5C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6E678-40D8-42F7-B1A2-0F608323A7D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92D5A-416C-4AEB-869F-30116FF0811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5DEAE9-C134-4280-8E6E-6FFE14782C1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Не очень удачные</a:t>
            </a:r>
          </a:p>
          <a:p>
            <a:r>
              <a:rPr lang="ru-RU" altLang="ko-KR"/>
              <a:t>«Муниципальный культурный проект» – культурные мероприятия во всех муниципальных образованиях Пермского края </a:t>
            </a:r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B729D-92AC-4E9E-9B8C-6710F111A00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5F737-7064-445D-9725-D0E2AF362F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784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9ECFB-44E7-487D-91CC-4CB331FD2A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72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B8F1B-9658-4972-B473-865E6595DC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8604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F68315-3F40-47CE-AD63-14EE0F0A9F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7454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489777-9867-42A4-8B24-1CC05862F9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5969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3DCC1A-D243-416C-B5DE-10700E808E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00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E29D5-5CA2-43A1-82F3-B4B0762E65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768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4D6CA-3418-40FE-9B3B-ADBD4EF606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223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F3B64-E97F-45DC-8CE5-3D8FCC6D1C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939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3070D-93D6-46B0-A3FF-2FC325FA06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829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8B152-1981-4124-A6C1-39F3ADC413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755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91355-4082-4420-A64C-5540C261B4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318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D9063-BFDB-4626-88A7-2EFF1E1E8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817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7D706-5465-4B70-9811-130FA03936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294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9000">
              <a:srgbClr val="FEFEDA"/>
            </a:gs>
            <a:gs pos="98000">
              <a:srgbClr val="FFC000"/>
            </a:gs>
            <a:gs pos="98000">
              <a:srgbClr val="FFFF00"/>
            </a:gs>
            <a:gs pos="1250">
              <a:srgbClr val="FFD9D9"/>
            </a:gs>
            <a:gs pos="17935">
              <a:srgbClr val="FFFFC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76903B-3E9D-4429-A348-D69A9DD1E99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6;&#1072;&#1079;&#1076;&#1072;&#1090;&#1082;&#1072;/&#1057;&#1086;&#1094;&#1055;&#1088;&#1086;&#1077;&#1082;&#1090;%20&#1053;&#1072;&#1088;&#1086;&#1076;&#1085;&#1099;&#1081;%20&#1072;&#1088;&#1093;&#1080;&#1074;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ulturaperm.ru/projects?show_id=18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A051-74C9-4191-877E-994E9AA316E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848600" cy="3733800"/>
          </a:xfrm>
        </p:spPr>
        <p:txBody>
          <a:bodyPr/>
          <a:lstStyle/>
          <a:p>
            <a:r>
              <a:rPr lang="ru-RU" altLang="ru-RU" sz="40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Социальное проектирование</a:t>
            </a:r>
            <a:endParaRPr lang="pl-PL" altLang="ru-RU" sz="40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203825"/>
            <a:ext cx="8229600" cy="9223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b="1">
                <a:solidFill>
                  <a:srgbClr val="660066"/>
                </a:solidFill>
              </a:rPr>
              <a:t>Константин Харченко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747F-E1C0-4221-9DA3-A863C0184474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55675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Типы инновационных проектов в сфере культуры (2)</a:t>
            </a:r>
          </a:p>
        </p:txBody>
      </p:sp>
      <p:graphicFrame>
        <p:nvGraphicFramePr>
          <p:cNvPr id="583725" name="Group 4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486400"/>
        </p:xfrm>
        <a:graphic>
          <a:graphicData uri="http://schemas.openxmlformats.org/drawingml/2006/table">
            <a:tbl>
              <a:tblPr/>
              <a:tblGrid>
                <a:gridCol w="3429000"/>
                <a:gridCol w="4800600"/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Оргдеятельностный проект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marL="263525" indent="-2635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63525" marR="0" lvl="0" indent="-263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Совмещение двух и более начал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для получения системного эффекта</a:t>
                      </a:r>
                    </a:p>
                    <a:p>
                      <a:pPr marL="263525" marR="0" lvl="0" indent="-263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искусство и технология</a:t>
                      </a:r>
                    </a:p>
                    <a:p>
                      <a:pPr marL="263525" marR="0" lvl="0" indent="-263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две социальные группы;</a:t>
                      </a:r>
                    </a:p>
                    <a:p>
                      <a:pPr marL="263525" marR="0" lvl="0" indent="-263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старый жанр и новая среда;</a:t>
                      </a:r>
                    </a:p>
                    <a:p>
                      <a:pPr marL="263525" marR="0" lvl="0" indent="-263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новый вид деятельности для целевой группы;</a:t>
                      </a:r>
                    </a:p>
                    <a:p>
                      <a:pPr marL="263525" marR="0" lvl="0" indent="-263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новый ресурс для целевой группы;</a:t>
                      </a:r>
                    </a:p>
                    <a:p>
                      <a:pPr marL="263525" marR="0" lvl="0" indent="-263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новая целевая группа в традиционном виде деятельности</a:t>
                      </a:r>
                    </a:p>
                    <a:p>
                      <a:pPr marL="263525" marR="0" lvl="0" indent="-263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Продукт – новый социальный механизм обеспечения потребностей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Управленческий проект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выработка предложений по совершенствованию отраслевой правовой базы, системы учреждений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1367-B7C0-4B15-B999-52318FD91492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91928" name="Line 56"/>
          <p:cNvSpPr>
            <a:spLocks noChangeShapeType="1"/>
          </p:cNvSpPr>
          <p:nvPr/>
        </p:nvSpPr>
        <p:spPr bwMode="auto">
          <a:xfrm flipV="1">
            <a:off x="5562600" y="4572000"/>
            <a:ext cx="1295400" cy="8382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6325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Схема оргдеятельностного проектирования - 1</a:t>
            </a:r>
          </a:p>
        </p:txBody>
      </p:sp>
      <p:sp>
        <p:nvSpPr>
          <p:cNvPr id="591916" name="Oval 44"/>
          <p:cNvSpPr>
            <a:spLocks noChangeArrowheads="1"/>
          </p:cNvSpPr>
          <p:nvPr/>
        </p:nvSpPr>
        <p:spPr bwMode="auto">
          <a:xfrm>
            <a:off x="3581400" y="1447800"/>
            <a:ext cx="1981200" cy="1828800"/>
          </a:xfrm>
          <a:prstGeom prst="ellipse">
            <a:avLst/>
          </a:prstGeom>
          <a:solidFill>
            <a:srgbClr val="FF9900">
              <a:alpha val="39000"/>
            </a:srgbClr>
          </a:solidFill>
          <a:ln w="254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1918" name="Text Box 46"/>
          <p:cNvSpPr txBox="1">
            <a:spLocks noChangeArrowheads="1"/>
          </p:cNvSpPr>
          <p:nvPr/>
        </p:nvSpPr>
        <p:spPr bwMode="auto">
          <a:xfrm>
            <a:off x="3657600" y="1828800"/>
            <a:ext cx="19050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ru-RU" sz="2400" b="1">
                <a:solidFill>
                  <a:srgbClr val="800000"/>
                </a:solidFill>
              </a:rPr>
              <a:t>КТО</a:t>
            </a:r>
          </a:p>
          <a:p>
            <a:pPr algn="ctr">
              <a:spcBef>
                <a:spcPct val="20000"/>
              </a:spcBef>
            </a:pPr>
            <a:r>
              <a:rPr lang="ru-RU" altLang="ru-RU" sz="2400" b="1">
                <a:solidFill>
                  <a:srgbClr val="800000"/>
                </a:solidFill>
              </a:rPr>
              <a:t>делает?</a:t>
            </a:r>
          </a:p>
        </p:txBody>
      </p:sp>
      <p:sp>
        <p:nvSpPr>
          <p:cNvPr id="591919" name="Oval 47"/>
          <p:cNvSpPr>
            <a:spLocks noChangeArrowheads="1"/>
          </p:cNvSpPr>
          <p:nvPr/>
        </p:nvSpPr>
        <p:spPr bwMode="auto">
          <a:xfrm>
            <a:off x="6629400" y="3124200"/>
            <a:ext cx="1981200" cy="1752600"/>
          </a:xfrm>
          <a:prstGeom prst="ellipse">
            <a:avLst/>
          </a:prstGeom>
          <a:solidFill>
            <a:srgbClr val="FF9900">
              <a:alpha val="39000"/>
            </a:srgbClr>
          </a:solidFill>
          <a:ln w="254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1920" name="Text Box 48"/>
          <p:cNvSpPr txBox="1">
            <a:spLocks noChangeArrowheads="1"/>
          </p:cNvSpPr>
          <p:nvPr/>
        </p:nvSpPr>
        <p:spPr bwMode="auto">
          <a:xfrm>
            <a:off x="6705600" y="3505200"/>
            <a:ext cx="19050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ru-RU" sz="2400" b="1">
                <a:solidFill>
                  <a:srgbClr val="800000"/>
                </a:solidFill>
              </a:rPr>
              <a:t>ЧТО</a:t>
            </a:r>
          </a:p>
          <a:p>
            <a:pPr algn="ctr">
              <a:spcBef>
                <a:spcPct val="20000"/>
              </a:spcBef>
            </a:pPr>
            <a:r>
              <a:rPr lang="ru-RU" altLang="ru-RU" sz="2400" b="1">
                <a:solidFill>
                  <a:srgbClr val="800000"/>
                </a:solidFill>
              </a:rPr>
              <a:t>делает?</a:t>
            </a:r>
          </a:p>
        </p:txBody>
      </p:sp>
      <p:sp>
        <p:nvSpPr>
          <p:cNvPr id="591921" name="Oval 49"/>
          <p:cNvSpPr>
            <a:spLocks noChangeArrowheads="1"/>
          </p:cNvSpPr>
          <p:nvPr/>
        </p:nvSpPr>
        <p:spPr bwMode="auto">
          <a:xfrm>
            <a:off x="3581400" y="4572000"/>
            <a:ext cx="1981200" cy="1905000"/>
          </a:xfrm>
          <a:prstGeom prst="ellipse">
            <a:avLst/>
          </a:prstGeom>
          <a:solidFill>
            <a:srgbClr val="FF9900">
              <a:alpha val="39000"/>
            </a:srgbClr>
          </a:solidFill>
          <a:ln w="254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1922" name="Text Box 50"/>
          <p:cNvSpPr txBox="1">
            <a:spLocks noChangeArrowheads="1"/>
          </p:cNvSpPr>
          <p:nvPr/>
        </p:nvSpPr>
        <p:spPr bwMode="auto">
          <a:xfrm>
            <a:off x="3657600" y="5105400"/>
            <a:ext cx="19050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ru-RU" sz="2400" b="1">
                <a:solidFill>
                  <a:srgbClr val="800000"/>
                </a:solidFill>
              </a:rPr>
              <a:t>ДЛЯ КОГО</a:t>
            </a:r>
          </a:p>
          <a:p>
            <a:pPr algn="ctr">
              <a:spcBef>
                <a:spcPct val="20000"/>
              </a:spcBef>
            </a:pPr>
            <a:r>
              <a:rPr lang="ru-RU" altLang="ru-RU" sz="2400" b="1">
                <a:solidFill>
                  <a:srgbClr val="800000"/>
                </a:solidFill>
              </a:rPr>
              <a:t>делает?</a:t>
            </a:r>
          </a:p>
        </p:txBody>
      </p:sp>
      <p:sp>
        <p:nvSpPr>
          <p:cNvPr id="591925" name="Oval 53"/>
          <p:cNvSpPr>
            <a:spLocks noChangeArrowheads="1"/>
          </p:cNvSpPr>
          <p:nvPr/>
        </p:nvSpPr>
        <p:spPr bwMode="auto">
          <a:xfrm>
            <a:off x="685800" y="3200400"/>
            <a:ext cx="1981200" cy="1905000"/>
          </a:xfrm>
          <a:prstGeom prst="ellipse">
            <a:avLst/>
          </a:prstGeom>
          <a:solidFill>
            <a:srgbClr val="FF9900">
              <a:alpha val="39000"/>
            </a:srgbClr>
          </a:solidFill>
          <a:ln w="254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1926" name="Text Box 54"/>
          <p:cNvSpPr txBox="1">
            <a:spLocks noChangeArrowheads="1"/>
          </p:cNvSpPr>
          <p:nvPr/>
        </p:nvSpPr>
        <p:spPr bwMode="auto">
          <a:xfrm>
            <a:off x="762000" y="3733800"/>
            <a:ext cx="19050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ru-RU" sz="2400" b="1">
                <a:solidFill>
                  <a:srgbClr val="800000"/>
                </a:solidFill>
              </a:rPr>
              <a:t>КАК</a:t>
            </a:r>
          </a:p>
          <a:p>
            <a:pPr algn="ctr">
              <a:spcBef>
                <a:spcPct val="20000"/>
              </a:spcBef>
            </a:pPr>
            <a:r>
              <a:rPr lang="ru-RU" altLang="ru-RU" sz="2400" b="1">
                <a:solidFill>
                  <a:srgbClr val="800000"/>
                </a:solidFill>
              </a:rPr>
              <a:t>делает?</a:t>
            </a:r>
          </a:p>
        </p:txBody>
      </p:sp>
      <p:sp>
        <p:nvSpPr>
          <p:cNvPr id="591927" name="Line 55"/>
          <p:cNvSpPr>
            <a:spLocks noChangeShapeType="1"/>
          </p:cNvSpPr>
          <p:nvPr/>
        </p:nvSpPr>
        <p:spPr bwMode="auto">
          <a:xfrm>
            <a:off x="5562600" y="2438400"/>
            <a:ext cx="1524000" cy="8382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1929" name="Line 57"/>
          <p:cNvSpPr>
            <a:spLocks noChangeShapeType="1"/>
          </p:cNvSpPr>
          <p:nvPr/>
        </p:nvSpPr>
        <p:spPr bwMode="auto">
          <a:xfrm flipH="1">
            <a:off x="2133600" y="2438400"/>
            <a:ext cx="1447800" cy="8382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1930" name="Line 58"/>
          <p:cNvSpPr>
            <a:spLocks noChangeShapeType="1"/>
          </p:cNvSpPr>
          <p:nvPr/>
        </p:nvSpPr>
        <p:spPr bwMode="auto">
          <a:xfrm flipH="1" flipV="1">
            <a:off x="2590800" y="4572000"/>
            <a:ext cx="990600" cy="8382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5317-D955-4C15-9719-000450966573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6325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Схема оргдеятельностного проектирования - 2</a:t>
            </a:r>
          </a:p>
        </p:txBody>
      </p:sp>
      <p:sp>
        <p:nvSpPr>
          <p:cNvPr id="585743" name="Text Box 15" descr="10%"/>
          <p:cNvSpPr txBox="1">
            <a:spLocks noChangeArrowheads="1"/>
          </p:cNvSpPr>
          <p:nvPr/>
        </p:nvSpPr>
        <p:spPr bwMode="auto">
          <a:xfrm>
            <a:off x="1447800" y="1574800"/>
            <a:ext cx="2438400" cy="466725"/>
          </a:xfrm>
          <a:prstGeom prst="rect">
            <a:avLst/>
          </a:prstGeom>
          <a:pattFill prst="pct10">
            <a:fgClr>
              <a:srgbClr val="FF66CC"/>
            </a:fgClr>
            <a:bgClr>
              <a:schemeClr val="bg1"/>
            </a:bgClr>
          </a:patt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FF0000"/>
                </a:solidFill>
              </a:rPr>
              <a:t>Ресурс</a:t>
            </a:r>
          </a:p>
        </p:txBody>
      </p:sp>
      <p:sp>
        <p:nvSpPr>
          <p:cNvPr id="585744" name="Text Box 16" descr="Точечная сетка"/>
          <p:cNvSpPr txBox="1">
            <a:spLocks noChangeArrowheads="1"/>
          </p:cNvSpPr>
          <p:nvPr/>
        </p:nvSpPr>
        <p:spPr bwMode="auto">
          <a:xfrm>
            <a:off x="1447800" y="2032000"/>
            <a:ext cx="1219200" cy="406400"/>
          </a:xfrm>
          <a:prstGeom prst="rect">
            <a:avLst/>
          </a:prstGeom>
          <a:pattFill prst="dotGrid">
            <a:fgClr>
              <a:srgbClr val="FF66CC"/>
            </a:fgClr>
            <a:bgClr>
              <a:schemeClr val="bg1"/>
            </a:bgClr>
          </a:patt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rgbClr val="FF0000"/>
                </a:solidFill>
              </a:rPr>
              <a:t>старый</a:t>
            </a:r>
          </a:p>
        </p:txBody>
      </p:sp>
      <p:sp>
        <p:nvSpPr>
          <p:cNvPr id="585745" name="Text Box 17" descr="Точечная сетка"/>
          <p:cNvSpPr txBox="1">
            <a:spLocks noChangeArrowheads="1"/>
          </p:cNvSpPr>
          <p:nvPr/>
        </p:nvSpPr>
        <p:spPr bwMode="auto">
          <a:xfrm>
            <a:off x="2667000" y="2032000"/>
            <a:ext cx="1219200" cy="406400"/>
          </a:xfrm>
          <a:prstGeom prst="rect">
            <a:avLst/>
          </a:prstGeom>
          <a:pattFill prst="dotGrid">
            <a:fgClr>
              <a:srgbClr val="FF66CC"/>
            </a:fgClr>
            <a:bgClr>
              <a:schemeClr val="bg1"/>
            </a:bgClr>
          </a:patt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rgbClr val="FF0000"/>
                </a:solidFill>
              </a:rPr>
              <a:t>новый</a:t>
            </a:r>
          </a:p>
        </p:txBody>
      </p:sp>
      <p:sp>
        <p:nvSpPr>
          <p:cNvPr id="585746" name="Text Box 18" descr="10%"/>
          <p:cNvSpPr txBox="1">
            <a:spLocks noChangeArrowheads="1"/>
          </p:cNvSpPr>
          <p:nvPr/>
        </p:nvSpPr>
        <p:spPr bwMode="auto">
          <a:xfrm>
            <a:off x="4267200" y="1600200"/>
            <a:ext cx="2819400" cy="466725"/>
          </a:xfrm>
          <a:prstGeom prst="rect">
            <a:avLst/>
          </a:prstGeom>
          <a:pattFill prst="pct10">
            <a:fgClr>
              <a:srgbClr val="808000"/>
            </a:fgClr>
            <a:bgClr>
              <a:schemeClr val="bg1"/>
            </a:bgClr>
          </a:pattFill>
          <a:ln w="9525">
            <a:solidFill>
              <a:srgbClr val="33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333300"/>
                </a:solidFill>
              </a:rPr>
              <a:t>Целевая группа</a:t>
            </a:r>
          </a:p>
        </p:txBody>
      </p:sp>
      <p:sp>
        <p:nvSpPr>
          <p:cNvPr id="585747" name="Text Box 19" descr="10%"/>
          <p:cNvSpPr txBox="1">
            <a:spLocks noChangeArrowheads="1"/>
          </p:cNvSpPr>
          <p:nvPr/>
        </p:nvSpPr>
        <p:spPr bwMode="auto">
          <a:xfrm>
            <a:off x="4267200" y="2057400"/>
            <a:ext cx="1600200" cy="406400"/>
          </a:xfrm>
          <a:prstGeom prst="rect">
            <a:avLst/>
          </a:prstGeom>
          <a:pattFill prst="pct10">
            <a:fgClr>
              <a:srgbClr val="808000"/>
            </a:fgClr>
            <a:bgClr>
              <a:schemeClr val="bg1"/>
            </a:bgClr>
          </a:pattFill>
          <a:ln w="9525" algn="ctr">
            <a:solidFill>
              <a:srgbClr val="33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rgbClr val="333300"/>
                </a:solidFill>
              </a:rPr>
              <a:t>известная</a:t>
            </a:r>
          </a:p>
        </p:txBody>
      </p:sp>
      <p:sp>
        <p:nvSpPr>
          <p:cNvPr id="585748" name="Text Box 20" descr="10%"/>
          <p:cNvSpPr txBox="1">
            <a:spLocks noChangeArrowheads="1"/>
          </p:cNvSpPr>
          <p:nvPr/>
        </p:nvSpPr>
        <p:spPr bwMode="auto">
          <a:xfrm>
            <a:off x="5867400" y="2057400"/>
            <a:ext cx="1219200" cy="406400"/>
          </a:xfrm>
          <a:prstGeom prst="rect">
            <a:avLst/>
          </a:prstGeom>
          <a:pattFill prst="pct10">
            <a:fgClr>
              <a:srgbClr val="808000"/>
            </a:fgClr>
            <a:bgClr>
              <a:schemeClr val="bg1"/>
            </a:bgClr>
          </a:pattFill>
          <a:ln w="9525" algn="ctr">
            <a:solidFill>
              <a:srgbClr val="33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rgbClr val="333300"/>
                </a:solidFill>
              </a:rPr>
              <a:t>новая</a:t>
            </a:r>
          </a:p>
        </p:txBody>
      </p:sp>
      <p:sp>
        <p:nvSpPr>
          <p:cNvPr id="585749" name="Text Box 21" descr="10%"/>
          <p:cNvSpPr txBox="1">
            <a:spLocks noChangeArrowheads="1"/>
          </p:cNvSpPr>
          <p:nvPr/>
        </p:nvSpPr>
        <p:spPr bwMode="auto">
          <a:xfrm rot="16200000">
            <a:off x="-985837" y="4186237"/>
            <a:ext cx="3352800" cy="466725"/>
          </a:xfrm>
          <a:prstGeom prst="rect">
            <a:avLst/>
          </a:prstGeom>
          <a:pattFill prst="pct10">
            <a:fgClr>
              <a:schemeClr val="hlink"/>
            </a:fgClr>
            <a:bgClr>
              <a:schemeClr val="bg1"/>
            </a:bgClr>
          </a:pattFill>
          <a:ln w="9525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6666"/>
                </a:solidFill>
              </a:rPr>
              <a:t>Вид деятельности</a:t>
            </a:r>
          </a:p>
        </p:txBody>
      </p:sp>
      <p:sp>
        <p:nvSpPr>
          <p:cNvPr id="585750" name="Text Box 22" descr="10%"/>
          <p:cNvSpPr txBox="1">
            <a:spLocks noChangeArrowheads="1"/>
          </p:cNvSpPr>
          <p:nvPr/>
        </p:nvSpPr>
        <p:spPr bwMode="auto">
          <a:xfrm rot="16200000">
            <a:off x="279400" y="5054600"/>
            <a:ext cx="1676400" cy="406400"/>
          </a:xfrm>
          <a:prstGeom prst="rect">
            <a:avLst/>
          </a:prstGeom>
          <a:pattFill prst="pct10">
            <a:fgClr>
              <a:schemeClr val="hlink">
                <a:alpha val="55000"/>
              </a:schemeClr>
            </a:fgClr>
            <a:bgClr>
              <a:schemeClr val="bg1">
                <a:alpha val="55000"/>
              </a:schemeClr>
            </a:bgClr>
          </a:pattFill>
          <a:ln w="9525" algn="ctr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rgbClr val="006666"/>
                </a:solidFill>
              </a:rPr>
              <a:t>старый</a:t>
            </a:r>
          </a:p>
        </p:txBody>
      </p:sp>
      <p:sp>
        <p:nvSpPr>
          <p:cNvPr id="585752" name="Text Box 24" descr="10%"/>
          <p:cNvSpPr txBox="1">
            <a:spLocks noChangeArrowheads="1"/>
          </p:cNvSpPr>
          <p:nvPr/>
        </p:nvSpPr>
        <p:spPr bwMode="auto">
          <a:xfrm rot="16200000">
            <a:off x="279400" y="3378200"/>
            <a:ext cx="1676400" cy="406400"/>
          </a:xfrm>
          <a:prstGeom prst="rect">
            <a:avLst/>
          </a:prstGeom>
          <a:pattFill prst="pct10">
            <a:fgClr>
              <a:schemeClr val="hlink">
                <a:alpha val="55000"/>
              </a:schemeClr>
            </a:fgClr>
            <a:bgClr>
              <a:schemeClr val="bg1">
                <a:alpha val="55000"/>
              </a:schemeClr>
            </a:bgClr>
          </a:pattFill>
          <a:ln w="9525" algn="ctr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rgbClr val="006666"/>
                </a:solidFill>
              </a:rPr>
              <a:t>новый</a:t>
            </a:r>
          </a:p>
        </p:txBody>
      </p:sp>
      <p:sp>
        <p:nvSpPr>
          <p:cNvPr id="585753" name="Text Box 25" descr="10%"/>
          <p:cNvSpPr txBox="1">
            <a:spLocks noChangeArrowheads="1"/>
          </p:cNvSpPr>
          <p:nvPr/>
        </p:nvSpPr>
        <p:spPr bwMode="auto">
          <a:xfrm rot="5400000">
            <a:off x="6253163" y="4186237"/>
            <a:ext cx="3352800" cy="466725"/>
          </a:xfrm>
          <a:prstGeom prst="rect">
            <a:avLst/>
          </a:prstGeom>
          <a:pattFill prst="pct10">
            <a:fgClr>
              <a:srgbClr val="FF66CC"/>
            </a:fgClr>
            <a:bgClr>
              <a:schemeClr val="bg1"/>
            </a:bgClr>
          </a:patt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800000"/>
                </a:solidFill>
              </a:rPr>
              <a:t>Среда</a:t>
            </a:r>
          </a:p>
        </p:txBody>
      </p:sp>
      <p:sp>
        <p:nvSpPr>
          <p:cNvPr id="585754" name="Text Box 26" descr="10%"/>
          <p:cNvSpPr txBox="1">
            <a:spLocks noChangeArrowheads="1"/>
          </p:cNvSpPr>
          <p:nvPr/>
        </p:nvSpPr>
        <p:spPr bwMode="auto">
          <a:xfrm rot="5400000">
            <a:off x="6654800" y="5054600"/>
            <a:ext cx="1676400" cy="406400"/>
          </a:xfrm>
          <a:prstGeom prst="rect">
            <a:avLst/>
          </a:prstGeom>
          <a:pattFill prst="pct10">
            <a:fgClr>
              <a:srgbClr val="993300">
                <a:alpha val="47000"/>
              </a:srgbClr>
            </a:fgClr>
            <a:bgClr>
              <a:schemeClr val="bg1">
                <a:alpha val="47000"/>
              </a:schemeClr>
            </a:bgClr>
          </a:pattFill>
          <a:ln w="95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rgbClr val="800000"/>
                </a:solidFill>
              </a:rPr>
              <a:t>старая</a:t>
            </a:r>
          </a:p>
        </p:txBody>
      </p:sp>
      <p:sp>
        <p:nvSpPr>
          <p:cNvPr id="585755" name="Text Box 27" descr="10%"/>
          <p:cNvSpPr txBox="1">
            <a:spLocks noChangeArrowheads="1"/>
          </p:cNvSpPr>
          <p:nvPr/>
        </p:nvSpPr>
        <p:spPr bwMode="auto">
          <a:xfrm rot="5400000">
            <a:off x="6654800" y="3378200"/>
            <a:ext cx="1676400" cy="406400"/>
          </a:xfrm>
          <a:prstGeom prst="rect">
            <a:avLst/>
          </a:prstGeom>
          <a:pattFill prst="pct10">
            <a:fgClr>
              <a:srgbClr val="993300">
                <a:alpha val="47000"/>
              </a:srgbClr>
            </a:fgClr>
            <a:bgClr>
              <a:schemeClr val="bg1">
                <a:alpha val="47000"/>
              </a:schemeClr>
            </a:bgClr>
          </a:patt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rgbClr val="800000"/>
                </a:solidFill>
              </a:rPr>
              <a:t>новая</a:t>
            </a:r>
          </a:p>
        </p:txBody>
      </p:sp>
      <p:sp>
        <p:nvSpPr>
          <p:cNvPr id="585756" name="Text Box 28" descr="10%"/>
          <p:cNvSpPr txBox="1">
            <a:spLocks noChangeArrowheads="1"/>
          </p:cNvSpPr>
          <p:nvPr/>
        </p:nvSpPr>
        <p:spPr bwMode="auto">
          <a:xfrm>
            <a:off x="1981200" y="5943600"/>
            <a:ext cx="4419600" cy="466725"/>
          </a:xfrm>
          <a:prstGeom prst="rect">
            <a:avLst/>
          </a:prstGeom>
          <a:pattFill prst="pct10">
            <a:fgClr>
              <a:srgbClr val="C0C0C0"/>
            </a:fgClr>
            <a:bgClr>
              <a:schemeClr val="bg1"/>
            </a:bgClr>
          </a:patt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5F5F5F"/>
                </a:solidFill>
              </a:rPr>
              <a:t>Управленческий механизм</a:t>
            </a:r>
          </a:p>
        </p:txBody>
      </p:sp>
      <p:sp>
        <p:nvSpPr>
          <p:cNvPr id="585757" name="Text Box 29" descr="10%"/>
          <p:cNvSpPr txBox="1">
            <a:spLocks noChangeArrowheads="1"/>
          </p:cNvSpPr>
          <p:nvPr/>
        </p:nvSpPr>
        <p:spPr bwMode="auto">
          <a:xfrm>
            <a:off x="1981200" y="5562600"/>
            <a:ext cx="2057400" cy="406400"/>
          </a:xfrm>
          <a:prstGeom prst="rect">
            <a:avLst/>
          </a:prstGeom>
          <a:pattFill prst="pct10">
            <a:fgClr>
              <a:srgbClr val="C0C0C0"/>
            </a:fgClr>
            <a:bgClr>
              <a:schemeClr val="bg1"/>
            </a:bgClr>
          </a:patt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rgbClr val="5F5F5F"/>
                </a:solidFill>
              </a:rPr>
              <a:t>традиционный</a:t>
            </a:r>
          </a:p>
        </p:txBody>
      </p:sp>
      <p:sp>
        <p:nvSpPr>
          <p:cNvPr id="585758" name="Text Box 30" descr="10%"/>
          <p:cNvSpPr txBox="1">
            <a:spLocks noChangeArrowheads="1"/>
          </p:cNvSpPr>
          <p:nvPr/>
        </p:nvSpPr>
        <p:spPr bwMode="auto">
          <a:xfrm>
            <a:off x="4038600" y="5562600"/>
            <a:ext cx="2362200" cy="406400"/>
          </a:xfrm>
          <a:prstGeom prst="rect">
            <a:avLst/>
          </a:prstGeom>
          <a:pattFill prst="pct10">
            <a:fgClr>
              <a:srgbClr val="C0C0C0"/>
            </a:fgClr>
            <a:bgClr>
              <a:schemeClr val="bg1"/>
            </a:bgClr>
          </a:patt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rgbClr val="5F5F5F"/>
                </a:solidFill>
              </a:rPr>
              <a:t>инновационный</a:t>
            </a:r>
          </a:p>
        </p:txBody>
      </p:sp>
      <p:sp>
        <p:nvSpPr>
          <p:cNvPr id="585759" name="Line 31"/>
          <p:cNvSpPr>
            <a:spLocks noChangeShapeType="1"/>
          </p:cNvSpPr>
          <p:nvPr/>
        </p:nvSpPr>
        <p:spPr bwMode="auto">
          <a:xfrm flipV="1">
            <a:off x="3048000" y="2514600"/>
            <a:ext cx="3200400" cy="3048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0" name="Line 32"/>
          <p:cNvSpPr>
            <a:spLocks noChangeShapeType="1"/>
          </p:cNvSpPr>
          <p:nvPr/>
        </p:nvSpPr>
        <p:spPr bwMode="auto">
          <a:xfrm flipH="1" flipV="1">
            <a:off x="1371600" y="4876800"/>
            <a:ext cx="3505200" cy="6096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1" name="Line 33"/>
          <p:cNvSpPr>
            <a:spLocks noChangeShapeType="1"/>
          </p:cNvSpPr>
          <p:nvPr/>
        </p:nvSpPr>
        <p:spPr bwMode="auto">
          <a:xfrm flipH="1" flipV="1">
            <a:off x="1295400" y="3429000"/>
            <a:ext cx="1752600" cy="21336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2" name="Line 34"/>
          <p:cNvSpPr>
            <a:spLocks noChangeShapeType="1"/>
          </p:cNvSpPr>
          <p:nvPr/>
        </p:nvSpPr>
        <p:spPr bwMode="auto">
          <a:xfrm flipV="1">
            <a:off x="3048000" y="2438400"/>
            <a:ext cx="152400" cy="31242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3" name="Line 35"/>
          <p:cNvSpPr>
            <a:spLocks noChangeShapeType="1"/>
          </p:cNvSpPr>
          <p:nvPr/>
        </p:nvSpPr>
        <p:spPr bwMode="auto">
          <a:xfrm flipV="1">
            <a:off x="4953000" y="5105400"/>
            <a:ext cx="2286000" cy="381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4" name="Line 36"/>
          <p:cNvSpPr>
            <a:spLocks noChangeShapeType="1"/>
          </p:cNvSpPr>
          <p:nvPr/>
        </p:nvSpPr>
        <p:spPr bwMode="auto">
          <a:xfrm flipV="1">
            <a:off x="4876800" y="3276600"/>
            <a:ext cx="2362200" cy="2286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5" name="Line 37"/>
          <p:cNvSpPr>
            <a:spLocks noChangeShapeType="1"/>
          </p:cNvSpPr>
          <p:nvPr/>
        </p:nvSpPr>
        <p:spPr bwMode="auto">
          <a:xfrm flipV="1">
            <a:off x="4876800" y="2438400"/>
            <a:ext cx="228600" cy="31242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6" name="Line 38"/>
          <p:cNvSpPr>
            <a:spLocks noChangeShapeType="1"/>
          </p:cNvSpPr>
          <p:nvPr/>
        </p:nvSpPr>
        <p:spPr bwMode="auto">
          <a:xfrm flipV="1">
            <a:off x="1295400" y="2438400"/>
            <a:ext cx="3810000" cy="9906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7" name="Line 39"/>
          <p:cNvSpPr>
            <a:spLocks noChangeShapeType="1"/>
          </p:cNvSpPr>
          <p:nvPr/>
        </p:nvSpPr>
        <p:spPr bwMode="auto">
          <a:xfrm flipH="1" flipV="1">
            <a:off x="5105400" y="2438400"/>
            <a:ext cx="2133600" cy="8382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8" name="Line 40"/>
          <p:cNvSpPr>
            <a:spLocks noChangeShapeType="1"/>
          </p:cNvSpPr>
          <p:nvPr/>
        </p:nvSpPr>
        <p:spPr bwMode="auto">
          <a:xfrm flipH="1" flipV="1">
            <a:off x="1295400" y="3429000"/>
            <a:ext cx="5943600" cy="16764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9" name="Line 41"/>
          <p:cNvSpPr>
            <a:spLocks noChangeShapeType="1"/>
          </p:cNvSpPr>
          <p:nvPr/>
        </p:nvSpPr>
        <p:spPr bwMode="auto">
          <a:xfrm flipH="1" flipV="1">
            <a:off x="3124200" y="2438400"/>
            <a:ext cx="4191000" cy="2667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70" name="Line 42"/>
          <p:cNvSpPr>
            <a:spLocks noChangeShapeType="1"/>
          </p:cNvSpPr>
          <p:nvPr/>
        </p:nvSpPr>
        <p:spPr bwMode="auto">
          <a:xfrm flipH="1" flipV="1">
            <a:off x="2133600" y="2438400"/>
            <a:ext cx="5105400" cy="8382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71" name="Line 43"/>
          <p:cNvSpPr>
            <a:spLocks noChangeShapeType="1"/>
          </p:cNvSpPr>
          <p:nvPr/>
        </p:nvSpPr>
        <p:spPr bwMode="auto">
          <a:xfrm flipH="1" flipV="1">
            <a:off x="2286000" y="2438400"/>
            <a:ext cx="2667000" cy="32004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72" name="Line 44"/>
          <p:cNvSpPr>
            <a:spLocks noChangeShapeType="1"/>
          </p:cNvSpPr>
          <p:nvPr/>
        </p:nvSpPr>
        <p:spPr bwMode="auto">
          <a:xfrm flipV="1">
            <a:off x="1371600" y="2438400"/>
            <a:ext cx="914400" cy="9144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73" name="Line 45"/>
          <p:cNvSpPr>
            <a:spLocks noChangeShapeType="1"/>
          </p:cNvSpPr>
          <p:nvPr/>
        </p:nvSpPr>
        <p:spPr bwMode="auto">
          <a:xfrm flipH="1" flipV="1">
            <a:off x="2286000" y="2438400"/>
            <a:ext cx="1905000" cy="12954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74" name="Line 46"/>
          <p:cNvSpPr>
            <a:spLocks noChangeShapeType="1"/>
          </p:cNvSpPr>
          <p:nvPr/>
        </p:nvSpPr>
        <p:spPr bwMode="auto">
          <a:xfrm flipV="1">
            <a:off x="4191000" y="2438400"/>
            <a:ext cx="2133600" cy="12954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75" name="Line 47"/>
          <p:cNvSpPr>
            <a:spLocks noChangeShapeType="1"/>
          </p:cNvSpPr>
          <p:nvPr/>
        </p:nvSpPr>
        <p:spPr bwMode="auto">
          <a:xfrm flipH="1">
            <a:off x="1295400" y="2514600"/>
            <a:ext cx="1905000" cy="8382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76" name="Line 48"/>
          <p:cNvSpPr>
            <a:spLocks noChangeShapeType="1"/>
          </p:cNvSpPr>
          <p:nvPr/>
        </p:nvSpPr>
        <p:spPr bwMode="auto">
          <a:xfrm flipH="1">
            <a:off x="1295400" y="2514600"/>
            <a:ext cx="4876800" cy="8382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77" name="Line 49"/>
          <p:cNvSpPr>
            <a:spLocks noChangeShapeType="1"/>
          </p:cNvSpPr>
          <p:nvPr/>
        </p:nvSpPr>
        <p:spPr bwMode="auto">
          <a:xfrm flipH="1">
            <a:off x="1219200" y="3276600"/>
            <a:ext cx="6019800" cy="1524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78" name="Line 50"/>
          <p:cNvSpPr>
            <a:spLocks noChangeShapeType="1"/>
          </p:cNvSpPr>
          <p:nvPr/>
        </p:nvSpPr>
        <p:spPr bwMode="auto">
          <a:xfrm flipH="1">
            <a:off x="1371600" y="3276600"/>
            <a:ext cx="5867400" cy="16002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79" name="Line 51"/>
          <p:cNvSpPr>
            <a:spLocks noChangeShapeType="1"/>
          </p:cNvSpPr>
          <p:nvPr/>
        </p:nvSpPr>
        <p:spPr bwMode="auto">
          <a:xfrm flipH="1">
            <a:off x="1371600" y="2514600"/>
            <a:ext cx="4876800" cy="23622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80" name="Line 52"/>
          <p:cNvSpPr>
            <a:spLocks noChangeShapeType="1"/>
          </p:cNvSpPr>
          <p:nvPr/>
        </p:nvSpPr>
        <p:spPr bwMode="auto">
          <a:xfrm flipH="1">
            <a:off x="1447800" y="2514600"/>
            <a:ext cx="1828800" cy="23622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81" name="Line 53"/>
          <p:cNvSpPr>
            <a:spLocks noChangeShapeType="1"/>
          </p:cNvSpPr>
          <p:nvPr/>
        </p:nvSpPr>
        <p:spPr bwMode="auto">
          <a:xfrm flipH="1" flipV="1">
            <a:off x="6172200" y="2438400"/>
            <a:ext cx="1066800" cy="25908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82" name="Line 54"/>
          <p:cNvSpPr>
            <a:spLocks noChangeShapeType="1"/>
          </p:cNvSpPr>
          <p:nvPr/>
        </p:nvSpPr>
        <p:spPr bwMode="auto">
          <a:xfrm flipH="1">
            <a:off x="2971800" y="3276600"/>
            <a:ext cx="4191000" cy="2286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83" name="Line 55"/>
          <p:cNvSpPr>
            <a:spLocks noChangeShapeType="1"/>
          </p:cNvSpPr>
          <p:nvPr/>
        </p:nvSpPr>
        <p:spPr bwMode="auto">
          <a:xfrm flipH="1" flipV="1">
            <a:off x="6172200" y="2514600"/>
            <a:ext cx="990600" cy="762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84" name="Line 56"/>
          <p:cNvSpPr>
            <a:spLocks noChangeShapeType="1"/>
          </p:cNvSpPr>
          <p:nvPr/>
        </p:nvSpPr>
        <p:spPr bwMode="auto">
          <a:xfrm flipH="1" flipV="1">
            <a:off x="1295400" y="3429000"/>
            <a:ext cx="3581400" cy="20574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7521-2DC5-4D97-93B5-39935E8195AF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9144000" cy="711200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Примеры проектов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181600"/>
          </a:xfrm>
          <a:noFill/>
          <a:ln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/>
              <a:t>«Творческий вечер» с приглашением известных композиторов, кинорежиссеров, дирижеров.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/>
              <a:t>Концерт академического симфонического оркестра с участием молодых солистов – студентов музыкальных учебных заведений =&gt; отбор талантливых детей с использованием ресурса известного музыкального коллектива.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/>
              <a:t>Участие ансамблей в российских и зарубежных культурных мероприятиях =&gt; обучающий эффект, имидж региона.</a:t>
            </a:r>
            <a:endParaRPr lang="ru-RU" altLang="ru-RU" sz="2000" b="1" i="1"/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 i="1"/>
              <a:t>Концертно-просветительский проект</a:t>
            </a:r>
            <a:r>
              <a:rPr lang="ru-RU" altLang="ru-RU" sz="2000" b="1"/>
              <a:t>: использование лучших этнохудожественных песенно-танцевальных образцов в концертных программах.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/>
              <a:t>«Открытая сцена»: конкурс грантов на создание театральных постановок по пьесам современных авторов, живущих в регионе.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/>
              <a:t>Мастер-класс руководителей и менеджеров оркестра для учащихся музыкальных школ.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8E91-E86A-4E96-8BAA-1DADBE16C6C2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9144000" cy="711200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Примеры проектов (2)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4953000"/>
          </a:xfrm>
          <a:noFill/>
          <a:ln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 startAt="7"/>
            </a:pPr>
            <a:r>
              <a:rPr lang="ru-RU" altLang="ru-RU" sz="2200" b="1"/>
              <a:t>Мастер-класс для молодых режиссеров.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 startAt="7"/>
            </a:pPr>
            <a:r>
              <a:rPr lang="ru-RU" altLang="ru-RU" sz="2200" b="1"/>
              <a:t>Создание видеоархива, отражающего культурную жизнь региона.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 startAt="7"/>
            </a:pPr>
            <a:r>
              <a:rPr lang="ru-RU" altLang="ru-RU" sz="2200" b="1"/>
              <a:t>Показ экспериментальных музыкальных практик XX века с помощью инновационных мультимедийных ресурсов.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 startAt="7"/>
            </a:pPr>
            <a:r>
              <a:rPr lang="ru-RU" altLang="ru-RU" sz="2200" b="1"/>
              <a:t>Возрождение традиций речевого жанра, речевых спектаклей.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 startAt="7"/>
            </a:pPr>
            <a:r>
              <a:rPr lang="ru-RU" altLang="ru-RU" sz="2200" b="1"/>
              <a:t>Создание методической базы данных (аудио и видеофонда) в целях обеспечения самоопределения детей.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 startAt="7"/>
            </a:pPr>
            <a:r>
              <a:rPr lang="ru-RU" altLang="ru-RU" sz="2200" b="1"/>
              <a:t>Объединение продюсеров и менеджеров из различных сфер бизнеса и культуры. Установление тесных связей между учреждениями культуры и предпринимателями.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 startAt="7"/>
            </a:pPr>
            <a:r>
              <a:rPr lang="ru-RU" altLang="ru-RU" sz="2200" b="1"/>
              <a:t>Выявление талантливых молодых исполнителей среди воспитанников детских домов.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6305-C3A0-4811-9D1F-4F5C11A1F29A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9144000" cy="711200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Примеры проектов (3)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4953000"/>
          </a:xfrm>
          <a:noFill/>
          <a:ln/>
        </p:spPr>
        <p:txBody>
          <a:bodyPr/>
          <a:lstStyle/>
          <a:p>
            <a:pPr marL="609600" indent="-609600">
              <a:spcBef>
                <a:spcPct val="45000"/>
              </a:spcBef>
              <a:buFontTx/>
              <a:buAutoNum type="arabicPeriod" startAt="14"/>
            </a:pPr>
            <a:r>
              <a:rPr lang="ru-RU" altLang="ru-RU" sz="2800" b="1"/>
              <a:t>Анимационная школа для заключенных исправительной колонии </a:t>
            </a:r>
            <a:r>
              <a:rPr lang="ru-RU" altLang="ru-RU" sz="2800" b="1">
                <a:solidFill>
                  <a:schemeClr val="accent2"/>
                </a:solidFill>
              </a:rPr>
              <a:t>http://kulturaperm.ru/projects?show_id=191</a:t>
            </a:r>
            <a:r>
              <a:rPr lang="ru-RU" altLang="ru-RU" sz="2800" b="1"/>
              <a:t> </a:t>
            </a:r>
          </a:p>
          <a:p>
            <a:pPr marL="609600" indent="-609600">
              <a:spcBef>
                <a:spcPct val="45000"/>
              </a:spcBef>
              <a:buFontTx/>
              <a:buAutoNum type="arabicPeriod" startAt="14"/>
            </a:pPr>
            <a:r>
              <a:rPr lang="ru-RU" altLang="ru-RU" sz="2800" b="1"/>
              <a:t>Школа реставраторов</a:t>
            </a:r>
          </a:p>
          <a:p>
            <a:pPr marL="609600" indent="-609600">
              <a:spcBef>
                <a:spcPct val="45000"/>
              </a:spcBef>
              <a:buFontTx/>
              <a:buAutoNum type="arabicPeriod" startAt="14"/>
            </a:pPr>
            <a:r>
              <a:rPr lang="ru-RU" altLang="ru-RU" sz="2800" b="1"/>
              <a:t>«Культура в лицах»: размещение информации на сайте о выдающихся работниках культуры</a:t>
            </a:r>
          </a:p>
          <a:p>
            <a:pPr marL="609600" indent="-609600">
              <a:spcBef>
                <a:spcPct val="45000"/>
              </a:spcBef>
              <a:buFontTx/>
              <a:buAutoNum type="arabicPeriod" startAt="14"/>
            </a:pPr>
            <a:r>
              <a:rPr lang="ru-RU" altLang="ru-RU" sz="2800" b="1"/>
              <a:t>Интерактивная карта культуры. Пример – Архангельская область </a:t>
            </a:r>
            <a:r>
              <a:rPr lang="ru-RU" altLang="ru-RU" sz="2800" b="1">
                <a:solidFill>
                  <a:schemeClr val="accent2"/>
                </a:solidFill>
              </a:rPr>
              <a:t>http://www.culture29.ru/tourism/map/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4472-80A9-42A5-8C90-128508DBAC45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0875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Проекты из Екатеринбурга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458200" cy="6096000"/>
          </a:xfrm>
          <a:noFill/>
          <a:ln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FF0000"/>
                </a:solidFill>
              </a:rPr>
              <a:t>«Театр всевозможного»: корректировка недостатков поведения детей в детских садах с помощью разыгрывания театрализованных представлений.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800000"/>
                </a:solidFill>
              </a:rPr>
              <a:t>«Памятники-невидимки»: информационная кампания по привлечению внимания к возрождению и сохранению культурно-исторического наследия города.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3D5C00"/>
                </a:solidFill>
              </a:rPr>
              <a:t>«Монетизация хобби».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D05400"/>
                </a:solidFill>
              </a:rPr>
              <a:t>«У мамы хорошее настроение»: предоставление бесплатной психологической помощи молодым мамам, «культурное обогащение» интерьера женских консультаций.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006666"/>
                </a:solidFill>
              </a:rPr>
              <a:t>«Медиадиета для детей»: создание методических основ ограждения детей от культурного насилия, негативных жанров и образцов массовой культуры.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0000CC"/>
                </a:solidFill>
              </a:rPr>
              <a:t>Комикс-студия: информирование о вреде наркотиков с помощью комиксов.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660066"/>
                </a:solidFill>
              </a:rPr>
              <a:t>«День грифона»: исторический фестиваль с привлечением университетской науки и общественных организаций.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333300"/>
                </a:solidFill>
              </a:rPr>
              <a:t>«Мобильный </a:t>
            </a:r>
            <a:r>
              <a:rPr lang="en-US" altLang="ru-RU" sz="2000" b="1">
                <a:solidFill>
                  <a:srgbClr val="333300"/>
                </a:solidFill>
              </a:rPr>
              <a:t>QRS</a:t>
            </a:r>
            <a:r>
              <a:rPr lang="ru-RU" altLang="ru-RU" sz="2000" b="1">
                <a:solidFill>
                  <a:srgbClr val="333300"/>
                </a:solidFill>
              </a:rPr>
              <a:t>»: </a:t>
            </a:r>
            <a:r>
              <a:rPr lang="en-US" altLang="ru-RU" sz="2000" b="1">
                <a:solidFill>
                  <a:srgbClr val="333300"/>
                </a:solidFill>
              </a:rPr>
              <a:t>QR</a:t>
            </a:r>
            <a:r>
              <a:rPr lang="ru-RU" altLang="ru-RU" sz="2000" b="1">
                <a:solidFill>
                  <a:srgbClr val="333300"/>
                </a:solidFill>
              </a:rPr>
              <a:t>-кодирование памятников и иных объектов культурного наследия.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CF41-16D3-4375-AF03-46A661C11C6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9144000" cy="711200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Эффекты от реализации проектов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562600"/>
          </a:xfrm>
          <a:noFill/>
          <a:ln/>
        </p:spPr>
        <p:txBody>
          <a:bodyPr/>
          <a:lstStyle/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3D5C00"/>
                </a:solidFill>
              </a:rPr>
              <a:t>Новый культурный продукт; расширение разнообразия культурных продуктов.</a:t>
            </a: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3D5C00"/>
                </a:solidFill>
              </a:rPr>
              <a:t>Повышение профессионального мастерства.</a:t>
            </a: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3D5C00"/>
                </a:solidFill>
              </a:rPr>
              <a:t>Улучшение степени сохранности культурных ценностей.</a:t>
            </a: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3D5C00"/>
                </a:solidFill>
              </a:rPr>
              <a:t>Повышение уровня потребления культурных продуктов.</a:t>
            </a: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3D5C00"/>
                </a:solidFill>
              </a:rPr>
              <a:t>Обеспечение непрерывной и многоплановой творческой деятельности за счет новых источников, каналов либо способов финансирования.</a:t>
            </a: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3D5C00"/>
                </a:solidFill>
              </a:rPr>
              <a:t>Улучшение управления сферой культуры.</a:t>
            </a: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3D5C00"/>
                </a:solidFill>
              </a:rPr>
              <a:t>Формирование позитивного имиджа территории. </a:t>
            </a: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3D5C00"/>
                </a:solidFill>
              </a:rPr>
              <a:t>Повышение привлекательности городской среды.</a:t>
            </a: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3D5C00"/>
                </a:solidFill>
              </a:rPr>
              <a:t>Более гуманистические социальные отношения.</a:t>
            </a: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ru-RU" altLang="ru-RU" sz="2000" b="1">
                <a:solidFill>
                  <a:srgbClr val="3D5C00"/>
                </a:solidFill>
              </a:rPr>
              <a:t>…</a:t>
            </a: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endParaRPr lang="ru-RU" altLang="ru-RU" sz="2000" b="1">
              <a:solidFill>
                <a:srgbClr val="3D5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326D-03E6-4993-8676-EB4E7560FE72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9144000" cy="588963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Аргументы в пользу одобрения проекта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562600"/>
          </a:xfrm>
          <a:noFill/>
          <a:ln/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000" b="1">
                <a:solidFill>
                  <a:srgbClr val="660033"/>
                </a:solidFill>
              </a:rPr>
              <a:t>Адекватное понимание социальной проблемы </a:t>
            </a:r>
            <a:r>
              <a:rPr lang="ru-RU" altLang="ru-RU" sz="1800" b="1">
                <a:solidFill>
                  <a:srgbClr val="660033"/>
                </a:solidFill>
              </a:rPr>
              <a:t>(</a:t>
            </a:r>
            <a:r>
              <a:rPr lang="ru-RU" altLang="ru-RU" sz="1800" b="1" i="1">
                <a:solidFill>
                  <a:srgbClr val="660033"/>
                </a:solidFill>
              </a:rPr>
              <a:t>непрестижность профессии педагога, медиадиета</a:t>
            </a:r>
            <a:r>
              <a:rPr lang="ru-RU" altLang="ru-RU" sz="1800" b="1">
                <a:solidFill>
                  <a:srgbClr val="660033"/>
                </a:solidFill>
              </a:rPr>
              <a:t>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000" b="1">
                <a:solidFill>
                  <a:srgbClr val="660033"/>
                </a:solidFill>
              </a:rPr>
              <a:t>Глубина проработки аналогов.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000" b="1">
                <a:solidFill>
                  <a:srgbClr val="660033"/>
                </a:solidFill>
              </a:rPr>
              <a:t>Направленность на социальную группу, нуждающуюся в поддержке </a:t>
            </a:r>
            <a:r>
              <a:rPr lang="ru-RU" altLang="ru-RU" sz="1800" b="1">
                <a:solidFill>
                  <a:srgbClr val="660033"/>
                </a:solidFill>
              </a:rPr>
              <a:t>(</a:t>
            </a:r>
            <a:r>
              <a:rPr lang="ru-RU" altLang="ru-RU" sz="1800" b="1" i="1">
                <a:solidFill>
                  <a:srgbClr val="660033"/>
                </a:solidFill>
              </a:rPr>
              <a:t>инвалиды</a:t>
            </a:r>
            <a:r>
              <a:rPr lang="ru-RU" altLang="ru-RU" sz="1800" b="1">
                <a:solidFill>
                  <a:srgbClr val="660033"/>
                </a:solidFill>
              </a:rPr>
              <a:t>; </a:t>
            </a:r>
            <a:r>
              <a:rPr lang="ru-RU" altLang="ru-RU" sz="1800" b="1" i="1">
                <a:solidFill>
                  <a:srgbClr val="660033"/>
                </a:solidFill>
              </a:rPr>
              <a:t>психологическая помощь молодым мамам</a:t>
            </a:r>
            <a:r>
              <a:rPr lang="ru-RU" altLang="ru-RU" sz="1800" b="1">
                <a:solidFill>
                  <a:srgbClr val="660033"/>
                </a:solidFill>
              </a:rPr>
              <a:t>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000" b="1">
                <a:solidFill>
                  <a:srgbClr val="660033"/>
                </a:solidFill>
              </a:rPr>
              <a:t>Наличие организационного механизма </a:t>
            </a:r>
            <a:r>
              <a:rPr lang="ru-RU" altLang="ru-RU" sz="1800" b="1">
                <a:solidFill>
                  <a:srgbClr val="660033"/>
                </a:solidFill>
              </a:rPr>
              <a:t>(</a:t>
            </a:r>
            <a:r>
              <a:rPr lang="ru-RU" altLang="ru-RU" sz="1800" b="1" i="1">
                <a:solidFill>
                  <a:srgbClr val="660033"/>
                </a:solidFill>
              </a:rPr>
              <a:t>прокат инв. колясок, ситуационная игра</a:t>
            </a:r>
            <a:r>
              <a:rPr lang="ru-RU" altLang="ru-RU" sz="1800" b="1">
                <a:solidFill>
                  <a:srgbClr val="660033"/>
                </a:solidFill>
              </a:rPr>
              <a:t>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000" b="1">
                <a:solidFill>
                  <a:srgbClr val="660033"/>
                </a:solidFill>
              </a:rPr>
              <a:t>Наличие технологий </a:t>
            </a:r>
            <a:r>
              <a:rPr lang="ru-RU" altLang="ru-RU" sz="1800" b="1">
                <a:solidFill>
                  <a:srgbClr val="660033"/>
                </a:solidFill>
              </a:rPr>
              <a:t>(«равный - равному», театральные технологии – умение соединить два начала).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000" b="1">
                <a:solidFill>
                  <a:srgbClr val="660033"/>
                </a:solidFill>
              </a:rPr>
              <a:t>Наличие организации, команды, сети партнерского взаимодействия.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000" b="1">
                <a:solidFill>
                  <a:srgbClr val="660033"/>
                </a:solidFill>
              </a:rPr>
              <a:t>Авторские публикации по теме проекта.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000" b="1">
                <a:solidFill>
                  <a:srgbClr val="660033"/>
                </a:solidFill>
              </a:rPr>
              <a:t>Софинансирование со стороны бюджетных учреждений </a:t>
            </a:r>
            <a:r>
              <a:rPr lang="ru-RU" altLang="ru-RU" sz="1800" b="1">
                <a:solidFill>
                  <a:srgbClr val="660033"/>
                </a:solidFill>
              </a:rPr>
              <a:t>(например, университета).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000" b="1">
                <a:solidFill>
                  <a:srgbClr val="660033"/>
                </a:solidFill>
              </a:rPr>
              <a:t>Брендовость названия проекта.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000" b="1">
                <a:solidFill>
                  <a:srgbClr val="660033"/>
                </a:solidFill>
              </a:rPr>
              <a:t>Практический опыт реализации части проекта.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000" b="1">
                <a:solidFill>
                  <a:srgbClr val="660033"/>
                </a:solidFill>
              </a:rPr>
              <a:t>Оригинальность идеи </a:t>
            </a:r>
            <a:r>
              <a:rPr lang="ru-RU" altLang="ru-RU" sz="1800" b="1">
                <a:solidFill>
                  <a:srgbClr val="660033"/>
                </a:solidFill>
              </a:rPr>
              <a:t>(</a:t>
            </a:r>
            <a:r>
              <a:rPr lang="ru-RU" altLang="ru-RU" sz="1800" b="1" i="1">
                <a:solidFill>
                  <a:srgbClr val="660033"/>
                </a:solidFill>
              </a:rPr>
              <a:t>круглый дом</a:t>
            </a:r>
            <a:r>
              <a:rPr lang="ru-RU" altLang="ru-RU" sz="1800" b="1">
                <a:solidFill>
                  <a:srgbClr val="660033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C323-5D4E-4B47-80B9-0166CA51496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9144000" cy="588963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Аргументы в пользу отклонения заявок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4724400"/>
          </a:xfrm>
          <a:noFill/>
          <a:ln/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2000" b="1">
                <a:solidFill>
                  <a:srgbClr val="1C1C1C"/>
                </a:solidFill>
              </a:rPr>
              <a:t>Ведомственный характер </a:t>
            </a:r>
            <a:r>
              <a:rPr lang="ru-RU" altLang="ru-RU" sz="1800" b="1">
                <a:solidFill>
                  <a:srgbClr val="1C1C1C"/>
                </a:solidFill>
              </a:rPr>
              <a:t>(</a:t>
            </a:r>
            <a:r>
              <a:rPr lang="ru-RU" altLang="ru-RU" sz="1800" b="1" i="1">
                <a:solidFill>
                  <a:srgbClr val="1C1C1C"/>
                </a:solidFill>
              </a:rPr>
              <a:t>улучшения в работе конкретного учреждения без проекции на город, использование наработок университетских лабораторий, содействие набору студентов на факультет</a:t>
            </a:r>
            <a:r>
              <a:rPr lang="ru-RU" altLang="ru-RU" sz="1800" b="1">
                <a:solidFill>
                  <a:srgbClr val="1C1C1C"/>
                </a:solidFill>
              </a:rPr>
              <a:t>).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b="1">
                <a:solidFill>
                  <a:srgbClr val="1C1C1C"/>
                </a:solidFill>
              </a:rPr>
              <a:t>Ограниченность задачи информирования целевой группы.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b="1">
                <a:solidFill>
                  <a:srgbClr val="1C1C1C"/>
                </a:solidFill>
              </a:rPr>
              <a:t>Нечеткая формулировка цели </a:t>
            </a:r>
            <a:r>
              <a:rPr lang="ru-RU" altLang="ru-RU" sz="1800" b="1">
                <a:solidFill>
                  <a:srgbClr val="1C1C1C"/>
                </a:solidFill>
              </a:rPr>
              <a:t>(</a:t>
            </a:r>
            <a:r>
              <a:rPr lang="ru-RU" altLang="ru-RU" sz="1800" b="1" i="1">
                <a:solidFill>
                  <a:srgbClr val="1C1C1C"/>
                </a:solidFill>
              </a:rPr>
              <a:t>содействовать раскрытию интел. потенциала города, вовлечение молодежи в процесс повышения качества жизни</a:t>
            </a:r>
            <a:r>
              <a:rPr lang="ru-RU" altLang="ru-RU" sz="1800" b="1">
                <a:solidFill>
                  <a:srgbClr val="1C1C1C"/>
                </a:solidFill>
              </a:rPr>
              <a:t>).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b="1">
                <a:solidFill>
                  <a:srgbClr val="1C1C1C"/>
                </a:solidFill>
              </a:rPr>
              <a:t>Неадекватность задачи </a:t>
            </a:r>
            <a:r>
              <a:rPr lang="ru-RU" altLang="ru-RU" sz="1800" b="1">
                <a:solidFill>
                  <a:srgbClr val="1C1C1C"/>
                </a:solidFill>
              </a:rPr>
              <a:t>(</a:t>
            </a:r>
            <a:r>
              <a:rPr lang="ru-RU" altLang="ru-RU" sz="1800" b="1" i="1">
                <a:solidFill>
                  <a:srgbClr val="1C1C1C"/>
                </a:solidFill>
              </a:rPr>
              <a:t>снятие ярлыка «коррупционера» с современного российского педагога</a:t>
            </a:r>
            <a:r>
              <a:rPr lang="ru-RU" altLang="ru-RU" sz="1800" b="1">
                <a:solidFill>
                  <a:srgbClr val="1C1C1C"/>
                </a:solidFill>
              </a:rPr>
              <a:t>).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b="1">
                <a:solidFill>
                  <a:srgbClr val="1C1C1C"/>
                </a:solidFill>
              </a:rPr>
              <a:t>Отсутствие концептуальной проработки мероприятий.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b="1">
                <a:solidFill>
                  <a:srgbClr val="1C1C1C"/>
                </a:solidFill>
              </a:rPr>
              <a:t>Слабая связь мероприятий с социальной проблемой </a:t>
            </a:r>
            <a:r>
              <a:rPr lang="ru-RU" altLang="ru-RU" sz="1800" b="1">
                <a:solidFill>
                  <a:srgbClr val="1C1C1C"/>
                </a:solidFill>
              </a:rPr>
              <a:t>(</a:t>
            </a:r>
            <a:r>
              <a:rPr lang="ru-RU" altLang="ru-RU" sz="1800" b="1" i="1">
                <a:solidFill>
                  <a:srgbClr val="1C1C1C"/>
                </a:solidFill>
              </a:rPr>
              <a:t>Очевидно, что причина аварийности – не отсутствие памятки поведения пешехода на дороге</a:t>
            </a:r>
            <a:r>
              <a:rPr lang="ru-RU" altLang="ru-RU" sz="1800" b="1">
                <a:solidFill>
                  <a:srgbClr val="1C1C1C"/>
                </a:solidFill>
              </a:rPr>
              <a:t>).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b="1">
                <a:solidFill>
                  <a:srgbClr val="1C1C1C"/>
                </a:solidFill>
              </a:rPr>
              <a:t>Слабость показа социальной составляющей проекта </a:t>
            </a:r>
            <a:r>
              <a:rPr lang="ru-RU" altLang="ru-RU" sz="1800" b="1">
                <a:solidFill>
                  <a:srgbClr val="1C1C1C"/>
                </a:solidFill>
              </a:rPr>
              <a:t>(</a:t>
            </a:r>
            <a:r>
              <a:rPr lang="ru-RU" altLang="ru-RU" sz="1800" b="1" i="1">
                <a:solidFill>
                  <a:srgbClr val="1C1C1C"/>
                </a:solidFill>
              </a:rPr>
              <a:t>фитостена</a:t>
            </a:r>
            <a:r>
              <a:rPr lang="ru-RU" altLang="ru-RU" sz="1800" b="1">
                <a:solidFill>
                  <a:srgbClr val="1C1C1C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3461-76B5-4037-8207-3D35C04FC230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8438"/>
            <a:ext cx="9144000" cy="711200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Социальное проектирование</a:t>
            </a:r>
          </a:p>
        </p:txBody>
      </p:sp>
      <p:sp>
        <p:nvSpPr>
          <p:cNvPr id="483331" name="Rectangle 3" descr="Светлый диагональный 2"/>
          <p:cNvSpPr>
            <a:spLocks noChangeArrowheads="1"/>
          </p:cNvSpPr>
          <p:nvPr/>
        </p:nvSpPr>
        <p:spPr bwMode="auto">
          <a:xfrm>
            <a:off x="533400" y="1524000"/>
            <a:ext cx="6248400" cy="609600"/>
          </a:xfrm>
          <a:prstGeom prst="rect">
            <a:avLst/>
          </a:prstGeom>
          <a:pattFill prst="ltUpDiag">
            <a:fgClr>
              <a:srgbClr val="FFCC99"/>
            </a:fgClr>
            <a:bgClr>
              <a:schemeClr val="bg1"/>
            </a:bgClr>
          </a:pattFill>
          <a:ln w="6350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</a:pPr>
            <a:r>
              <a:rPr lang="ru-RU" altLang="ru-RU" sz="2800" b="1">
                <a:solidFill>
                  <a:srgbClr val="626131"/>
                </a:solidFill>
              </a:rPr>
              <a:t>СОЦИАЛЬНЫЙ ПРОЕКТ</a:t>
            </a:r>
          </a:p>
        </p:txBody>
      </p:sp>
      <p:sp>
        <p:nvSpPr>
          <p:cNvPr id="483332" name="Text Box 4" descr="Светлый диагональный 2"/>
          <p:cNvSpPr txBox="1">
            <a:spLocks noChangeArrowheads="1"/>
          </p:cNvSpPr>
          <p:nvPr/>
        </p:nvSpPr>
        <p:spPr bwMode="auto">
          <a:xfrm>
            <a:off x="1044575" y="2590800"/>
            <a:ext cx="6624638" cy="466725"/>
          </a:xfrm>
          <a:prstGeom prst="rect">
            <a:avLst/>
          </a:prstGeom>
          <a:pattFill prst="ltUpDiag">
            <a:fgClr>
              <a:srgbClr val="FFCC99"/>
            </a:fgClr>
            <a:bgClr>
              <a:schemeClr val="bg1"/>
            </a:bgClr>
          </a:pattFill>
          <a:ln w="635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ru-RU" altLang="ru-RU" sz="2400" b="1">
                <a:solidFill>
                  <a:srgbClr val="626131"/>
                </a:solidFill>
              </a:rPr>
              <a:t>В ШИРОКОМ СМЫСЛЕ</a:t>
            </a:r>
          </a:p>
        </p:txBody>
      </p:sp>
      <p:sp>
        <p:nvSpPr>
          <p:cNvPr id="483333" name="Text Box 5" descr="Светлый диагональный 2"/>
          <p:cNvSpPr txBox="1">
            <a:spLocks noChangeArrowheads="1"/>
          </p:cNvSpPr>
          <p:nvPr/>
        </p:nvSpPr>
        <p:spPr bwMode="auto">
          <a:xfrm>
            <a:off x="1066800" y="4156075"/>
            <a:ext cx="6624638" cy="466725"/>
          </a:xfrm>
          <a:prstGeom prst="rect">
            <a:avLst/>
          </a:prstGeom>
          <a:pattFill prst="ltUpDiag">
            <a:fgClr>
              <a:srgbClr val="FFCC99"/>
            </a:fgClr>
            <a:bgClr>
              <a:schemeClr val="bg1"/>
            </a:bgClr>
          </a:pattFill>
          <a:ln w="6350" algn="ctr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ru-RU" altLang="ru-RU" sz="2400" b="1">
                <a:solidFill>
                  <a:srgbClr val="626131"/>
                </a:solidFill>
              </a:rPr>
              <a:t>В УЗКОМ СМЫСЛЕ</a:t>
            </a:r>
          </a:p>
        </p:txBody>
      </p:sp>
      <p:sp>
        <p:nvSpPr>
          <p:cNvPr id="483334" name="Line 6"/>
          <p:cNvSpPr>
            <a:spLocks noChangeShapeType="1"/>
          </p:cNvSpPr>
          <p:nvPr/>
        </p:nvSpPr>
        <p:spPr bwMode="auto">
          <a:xfrm>
            <a:off x="685800" y="2133600"/>
            <a:ext cx="0" cy="2286000"/>
          </a:xfrm>
          <a:prstGeom prst="line">
            <a:avLst/>
          </a:prstGeom>
          <a:noFill/>
          <a:ln w="1587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3335" name="Line 7"/>
          <p:cNvSpPr>
            <a:spLocks noChangeShapeType="1"/>
          </p:cNvSpPr>
          <p:nvPr/>
        </p:nvSpPr>
        <p:spPr bwMode="auto">
          <a:xfrm>
            <a:off x="685800" y="4419600"/>
            <a:ext cx="358775" cy="0"/>
          </a:xfrm>
          <a:prstGeom prst="line">
            <a:avLst/>
          </a:prstGeom>
          <a:noFill/>
          <a:ln w="15875">
            <a:solidFill>
              <a:srgbClr val="8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3336" name="Line 8"/>
          <p:cNvSpPr>
            <a:spLocks noChangeShapeType="1"/>
          </p:cNvSpPr>
          <p:nvPr/>
        </p:nvSpPr>
        <p:spPr bwMode="auto">
          <a:xfrm>
            <a:off x="685800" y="2844800"/>
            <a:ext cx="358775" cy="0"/>
          </a:xfrm>
          <a:prstGeom prst="line">
            <a:avLst/>
          </a:prstGeom>
          <a:noFill/>
          <a:ln w="15875">
            <a:solidFill>
              <a:srgbClr val="8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3337" name="Rectangle 9"/>
          <p:cNvSpPr>
            <a:spLocks noChangeArrowheads="1"/>
          </p:cNvSpPr>
          <p:nvPr/>
        </p:nvSpPr>
        <p:spPr bwMode="auto">
          <a:xfrm>
            <a:off x="1066800" y="3073400"/>
            <a:ext cx="662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rgbClr val="292929"/>
                </a:solidFill>
              </a:rPr>
              <a:t>любой алгоритм действий по реализации социально-значимых целей</a:t>
            </a:r>
            <a:endParaRPr lang="pl-PL" altLang="ru-RU" sz="2400">
              <a:solidFill>
                <a:srgbClr val="292929"/>
              </a:solidFill>
            </a:endParaRPr>
          </a:p>
        </p:txBody>
      </p:sp>
      <p:sp>
        <p:nvSpPr>
          <p:cNvPr id="483338" name="Rectangle 10"/>
          <p:cNvSpPr>
            <a:spLocks noChangeArrowheads="1"/>
          </p:cNvSpPr>
          <p:nvPr/>
        </p:nvSpPr>
        <p:spPr bwMode="auto">
          <a:xfrm>
            <a:off x="1066800" y="4603750"/>
            <a:ext cx="7315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rgbClr val="292929"/>
                </a:solidFill>
              </a:rPr>
              <a:t>алгоритм действий по преобразованию среды, реализуемый в порядке общественной инициативы</a:t>
            </a:r>
            <a:endParaRPr lang="pl-PL" altLang="ru-RU" sz="2400">
              <a:solidFill>
                <a:srgbClr val="292929"/>
              </a:solidFill>
            </a:endParaRPr>
          </a:p>
        </p:txBody>
      </p:sp>
      <p:sp>
        <p:nvSpPr>
          <p:cNvPr id="483341" name="Oval 13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4572000" y="62484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3342" name="Rectangle 14"/>
          <p:cNvSpPr>
            <a:spLocks noChangeArrowheads="1"/>
          </p:cNvSpPr>
          <p:nvPr/>
        </p:nvSpPr>
        <p:spPr bwMode="auto">
          <a:xfrm>
            <a:off x="5257800" y="6096000"/>
            <a:ext cx="2743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1600" b="1">
                <a:solidFill>
                  <a:schemeClr val="bg2"/>
                </a:solidFill>
              </a:rPr>
              <a:t>Проект «Народный архив»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3D0A-F96F-4F0B-B2E9-AAAD5A33DB3A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381000" y="1752600"/>
            <a:ext cx="8458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внимание!</a:t>
            </a:r>
            <a:r>
              <a:rPr lang="en-US" altLang="ru-RU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2800" b="1" dirty="0">
                <a:solidFill>
                  <a:srgbClr val="333300"/>
                </a:solidFill>
              </a:rPr>
              <a:t>Харченко</a:t>
            </a:r>
            <a:r>
              <a:rPr lang="ru-RU" alt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2800" b="1" dirty="0">
                <a:solidFill>
                  <a:srgbClr val="333300"/>
                </a:solidFill>
              </a:rPr>
              <a:t>Константин Владимирович,</a:t>
            </a:r>
            <a:br>
              <a:rPr lang="ru-RU" altLang="ru-RU" sz="2800" b="1" dirty="0">
                <a:solidFill>
                  <a:srgbClr val="333300"/>
                </a:solidFill>
              </a:rPr>
            </a:br>
            <a:r>
              <a:rPr lang="ru-RU" altLang="ru-RU" sz="2800" b="1" dirty="0">
                <a:solidFill>
                  <a:srgbClr val="333300"/>
                </a:solidFill>
              </a:rPr>
              <a:t/>
            </a:r>
            <a:br>
              <a:rPr lang="ru-RU" altLang="ru-RU" sz="2800" b="1" dirty="0">
                <a:solidFill>
                  <a:srgbClr val="333300"/>
                </a:solidFill>
              </a:rPr>
            </a:br>
            <a:r>
              <a:rPr lang="ru-RU" altLang="ru-RU" sz="2400" b="1" dirty="0">
                <a:solidFill>
                  <a:srgbClr val="5F5F5F"/>
                </a:solidFill>
              </a:rPr>
              <a:t>кандидат социологических наук, доцент, </a:t>
            </a:r>
            <a:br>
              <a:rPr lang="ru-RU" altLang="ru-RU" sz="2400" b="1" dirty="0">
                <a:solidFill>
                  <a:srgbClr val="5F5F5F"/>
                </a:solidFill>
              </a:rPr>
            </a:br>
            <a:r>
              <a:rPr lang="ru-RU" altLang="ru-RU" sz="2400" b="1" dirty="0" smtClean="0">
                <a:solidFill>
                  <a:srgbClr val="5F5F5F"/>
                </a:solidFill>
              </a:rPr>
              <a:t>зам. директора МАУ «Институт муниципального развития и социальных технологий»</a:t>
            </a:r>
            <a:r>
              <a:rPr lang="ru-RU" altLang="ru-RU" sz="2400" b="1" dirty="0">
                <a:solidFill>
                  <a:srgbClr val="5F5F5F"/>
                </a:solidFill>
              </a:rPr>
              <a:t/>
            </a:r>
            <a:br>
              <a:rPr lang="ru-RU" altLang="ru-RU" sz="2400" b="1" dirty="0">
                <a:solidFill>
                  <a:srgbClr val="5F5F5F"/>
                </a:solidFill>
              </a:rPr>
            </a:br>
            <a:r>
              <a:rPr lang="ru-RU" altLang="ru-RU" sz="2400" b="1" dirty="0">
                <a:solidFill>
                  <a:srgbClr val="5F5F5F"/>
                </a:solidFill>
              </a:rPr>
              <a:t/>
            </a:r>
            <a:br>
              <a:rPr lang="ru-RU" altLang="ru-RU" sz="2400" b="1" dirty="0">
                <a:solidFill>
                  <a:srgbClr val="5F5F5F"/>
                </a:solidFill>
              </a:rPr>
            </a:br>
            <a:r>
              <a:rPr lang="ru-RU" altLang="ru-RU" sz="2400" b="1" dirty="0">
                <a:solidFill>
                  <a:srgbClr val="5F5F5F"/>
                </a:solidFill>
              </a:rPr>
              <a:t>8 905 671 71 04</a:t>
            </a:r>
            <a:br>
              <a:rPr lang="ru-RU" altLang="ru-RU" sz="2400" b="1" dirty="0">
                <a:solidFill>
                  <a:srgbClr val="5F5F5F"/>
                </a:solidFill>
              </a:rPr>
            </a:br>
            <a:r>
              <a:rPr lang="ru-RU" altLang="ru-RU" sz="2400" b="1" dirty="0">
                <a:solidFill>
                  <a:srgbClr val="5F5F5F"/>
                </a:solidFill>
              </a:rPr>
              <a:t/>
            </a:r>
            <a:br>
              <a:rPr lang="ru-RU" altLang="ru-RU" sz="2400" b="1" dirty="0">
                <a:solidFill>
                  <a:srgbClr val="5F5F5F"/>
                </a:solidFill>
              </a:rPr>
            </a:br>
            <a:r>
              <a:rPr lang="en-US" altLang="ru-RU" sz="2400" b="1" dirty="0">
                <a:solidFill>
                  <a:srgbClr val="5F5F5F"/>
                </a:solidFill>
              </a:rPr>
              <a:t>geszak@mail.ru</a:t>
            </a:r>
            <a:r>
              <a:rPr lang="ru-RU" altLang="ru-RU" sz="2400" b="1" dirty="0">
                <a:solidFill>
                  <a:srgbClr val="5F5F5F"/>
                </a:solidFill>
              </a:rPr>
              <a:t/>
            </a:r>
            <a:br>
              <a:rPr lang="ru-RU" altLang="ru-RU" sz="2400" b="1" dirty="0">
                <a:solidFill>
                  <a:srgbClr val="5F5F5F"/>
                </a:solidFill>
              </a:rPr>
            </a:br>
            <a:endParaRPr lang="ru-RU" altLang="ru-RU" sz="2400" b="1" dirty="0">
              <a:solidFill>
                <a:srgbClr val="5F5F5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DD93-1BF2-4768-8F04-61695CC316F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7000"/>
            <a:ext cx="9144000" cy="1320800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Условия развития общественной инициативы</a:t>
            </a:r>
          </a:p>
        </p:txBody>
      </p:sp>
      <p:sp>
        <p:nvSpPr>
          <p:cNvPr id="485379" name="AutoShape 3" descr="75%"/>
          <p:cNvSpPr>
            <a:spLocks noChangeArrowheads="1"/>
          </p:cNvSpPr>
          <p:nvPr/>
        </p:nvSpPr>
        <p:spPr bwMode="auto">
          <a:xfrm>
            <a:off x="4267200" y="3429000"/>
            <a:ext cx="4495800" cy="1219200"/>
          </a:xfrm>
          <a:prstGeom prst="rightArrow">
            <a:avLst>
              <a:gd name="adj1" fmla="val 43491"/>
              <a:gd name="adj2" fmla="val 55534"/>
            </a:avLst>
          </a:prstGeom>
          <a:pattFill prst="pct75">
            <a:fgClr>
              <a:srgbClr val="FF6600"/>
            </a:fgClr>
            <a:bgClr>
              <a:schemeClr val="bg1"/>
            </a:bgClr>
          </a:patt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>
                <a:solidFill>
                  <a:srgbClr val="6C3600"/>
                </a:solidFill>
              </a:rPr>
              <a:t>ПРОЕКТ</a:t>
            </a:r>
          </a:p>
        </p:txBody>
      </p:sp>
      <p:sp>
        <p:nvSpPr>
          <p:cNvPr id="485380" name="Oval 4"/>
          <p:cNvSpPr>
            <a:spLocks noChangeArrowheads="1"/>
          </p:cNvSpPr>
          <p:nvPr/>
        </p:nvSpPr>
        <p:spPr bwMode="auto">
          <a:xfrm>
            <a:off x="762000" y="3810000"/>
            <a:ext cx="152400" cy="152400"/>
          </a:xfrm>
          <a:prstGeom prst="ellipse">
            <a:avLst/>
          </a:prstGeom>
          <a:solidFill>
            <a:srgbClr val="FF0000">
              <a:alpha val="53999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8538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8038" y="3578225"/>
              <a:ext cx="160337" cy="274638"/>
            </p14:xfrm>
          </p:contentPart>
        </mc:Choice>
        <mc:Fallback xmlns="">
          <p:pic>
            <p:nvPicPr>
              <p:cNvPr id="48538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0383" y="3560588"/>
                <a:ext cx="195647" cy="309913"/>
              </a:xfrm>
              <a:prstGeom prst="rect">
                <a:avLst/>
              </a:prstGeom>
            </p:spPr>
          </p:pic>
        </mc:Fallback>
      </mc:AlternateContent>
      <p:sp>
        <p:nvSpPr>
          <p:cNvPr id="485382" name="Oval 6"/>
          <p:cNvSpPr>
            <a:spLocks noChangeArrowheads="1"/>
          </p:cNvSpPr>
          <p:nvPr/>
        </p:nvSpPr>
        <p:spPr bwMode="auto">
          <a:xfrm>
            <a:off x="1012825" y="4191000"/>
            <a:ext cx="152400" cy="152400"/>
          </a:xfrm>
          <a:prstGeom prst="ellipse">
            <a:avLst/>
          </a:prstGeom>
          <a:solidFill>
            <a:srgbClr val="FF0000">
              <a:alpha val="53999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8538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58863" y="3959225"/>
              <a:ext cx="160337" cy="274638"/>
            </p14:xfrm>
          </p:contentPart>
        </mc:Choice>
        <mc:Fallback xmlns="">
          <p:pic>
            <p:nvPicPr>
              <p:cNvPr id="48538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1208" y="3941588"/>
                <a:ext cx="195647" cy="309913"/>
              </a:xfrm>
              <a:prstGeom prst="rect">
                <a:avLst/>
              </a:prstGeom>
            </p:spPr>
          </p:pic>
        </mc:Fallback>
      </mc:AlternateContent>
      <p:sp>
        <p:nvSpPr>
          <p:cNvPr id="485384" name="Oval 8"/>
          <p:cNvSpPr>
            <a:spLocks noChangeArrowheads="1"/>
          </p:cNvSpPr>
          <p:nvPr/>
        </p:nvSpPr>
        <p:spPr bwMode="auto">
          <a:xfrm>
            <a:off x="685800" y="4343400"/>
            <a:ext cx="152400" cy="152400"/>
          </a:xfrm>
          <a:prstGeom prst="ellipse">
            <a:avLst/>
          </a:prstGeom>
          <a:solidFill>
            <a:srgbClr val="FF0000">
              <a:alpha val="53999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8538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1838" y="4111625"/>
              <a:ext cx="160337" cy="274638"/>
            </p14:xfrm>
          </p:contentPart>
        </mc:Choice>
        <mc:Fallback xmlns="">
          <p:pic>
            <p:nvPicPr>
              <p:cNvPr id="48538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4183" y="4093988"/>
                <a:ext cx="195647" cy="309913"/>
              </a:xfrm>
              <a:prstGeom prst="rect">
                <a:avLst/>
              </a:prstGeom>
            </p:spPr>
          </p:pic>
        </mc:Fallback>
      </mc:AlternateContent>
      <p:sp>
        <p:nvSpPr>
          <p:cNvPr id="485386" name="Rectangle 10"/>
          <p:cNvSpPr>
            <a:spLocks noChangeArrowheads="1"/>
          </p:cNvSpPr>
          <p:nvPr/>
        </p:nvSpPr>
        <p:spPr bwMode="auto">
          <a:xfrm>
            <a:off x="304800" y="4572000"/>
            <a:ext cx="2362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rgbClr val="6C3600"/>
                </a:solidFill>
              </a:rPr>
              <a:t>высокая гражданская активность</a:t>
            </a:r>
            <a:endParaRPr lang="pl-PL" altLang="ru-RU" sz="2400">
              <a:solidFill>
                <a:srgbClr val="6C3600"/>
              </a:solidFill>
            </a:endParaRPr>
          </a:p>
        </p:txBody>
      </p:sp>
      <p:sp>
        <p:nvSpPr>
          <p:cNvPr id="485387" name="Rectangle 11"/>
          <p:cNvSpPr>
            <a:spLocks noChangeArrowheads="1"/>
          </p:cNvSpPr>
          <p:nvPr/>
        </p:nvSpPr>
        <p:spPr bwMode="auto">
          <a:xfrm>
            <a:off x="304800" y="2133600"/>
            <a:ext cx="281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rgbClr val="6C3600"/>
                </a:solidFill>
              </a:rPr>
              <a:t>свежие, инновационные идеи</a:t>
            </a:r>
            <a:endParaRPr lang="pl-PL" altLang="ru-RU" sz="2400">
              <a:solidFill>
                <a:srgbClr val="6C3600"/>
              </a:solidFill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3810000" y="4648200"/>
            <a:ext cx="0" cy="304800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962400" y="4648200"/>
            <a:ext cx="0" cy="304800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4114800" y="4648200"/>
            <a:ext cx="0" cy="304800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4267200" y="4648200"/>
            <a:ext cx="0" cy="304800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5392" name="Rectangle 16"/>
          <p:cNvSpPr>
            <a:spLocks noChangeArrowheads="1"/>
          </p:cNvSpPr>
          <p:nvPr/>
        </p:nvSpPr>
        <p:spPr bwMode="auto">
          <a:xfrm>
            <a:off x="2743200" y="5181600"/>
            <a:ext cx="2743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rgbClr val="6C3600"/>
                </a:solidFill>
              </a:rPr>
              <a:t>создание организационных основ</a:t>
            </a:r>
            <a:endParaRPr lang="pl-PL" altLang="ru-RU" sz="2400">
              <a:solidFill>
                <a:srgbClr val="6C3600"/>
              </a:solidFill>
            </a:endParaRPr>
          </a:p>
        </p:txBody>
      </p:sp>
      <p:sp>
        <p:nvSpPr>
          <p:cNvPr id="485393" name="Rectangle 17"/>
          <p:cNvSpPr>
            <a:spLocks noChangeArrowheads="1"/>
          </p:cNvSpPr>
          <p:nvPr/>
        </p:nvSpPr>
        <p:spPr bwMode="auto">
          <a:xfrm>
            <a:off x="4343400" y="4495800"/>
            <a:ext cx="2362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>
                <a:solidFill>
                  <a:srgbClr val="6C3600"/>
                </a:solidFill>
              </a:rPr>
              <a:t>правила</a:t>
            </a:r>
          </a:p>
          <a:p>
            <a:r>
              <a:rPr lang="ru-RU" altLang="ru-RU" sz="1600" b="1">
                <a:solidFill>
                  <a:srgbClr val="6C3600"/>
                </a:solidFill>
              </a:rPr>
              <a:t>конкурсы</a:t>
            </a:r>
          </a:p>
          <a:p>
            <a:r>
              <a:rPr lang="ru-RU" altLang="ru-RU" sz="1600" b="1">
                <a:solidFill>
                  <a:srgbClr val="6C3600"/>
                </a:solidFill>
              </a:rPr>
              <a:t>гранты</a:t>
            </a:r>
            <a:endParaRPr lang="pl-PL" altLang="ru-RU" sz="1600" b="1">
              <a:solidFill>
                <a:srgbClr val="6C3600"/>
              </a:solidFill>
            </a:endParaRPr>
          </a:p>
        </p:txBody>
      </p:sp>
      <p:sp>
        <p:nvSpPr>
          <p:cNvPr id="485394" name="Rectangle 18" descr="75%"/>
          <p:cNvSpPr>
            <a:spLocks noChangeArrowheads="1"/>
          </p:cNvSpPr>
          <p:nvPr/>
        </p:nvSpPr>
        <p:spPr bwMode="auto">
          <a:xfrm>
            <a:off x="1447800" y="3810000"/>
            <a:ext cx="2590800" cy="457200"/>
          </a:xfrm>
          <a:prstGeom prst="rect">
            <a:avLst/>
          </a:prstGeom>
          <a:pattFill prst="pct75">
            <a:fgClr>
              <a:srgbClr val="FF6600"/>
            </a:fgClr>
            <a:bgClr>
              <a:schemeClr val="bg1"/>
            </a:bgClr>
          </a:patt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6C3600"/>
                </a:solidFill>
              </a:rPr>
              <a:t>инициатива</a:t>
            </a:r>
          </a:p>
        </p:txBody>
      </p:sp>
      <p:sp>
        <p:nvSpPr>
          <p:cNvPr id="485395" name="Rectangle 19"/>
          <p:cNvSpPr>
            <a:spLocks noChangeArrowheads="1"/>
          </p:cNvSpPr>
          <p:nvPr/>
        </p:nvSpPr>
        <p:spPr bwMode="auto">
          <a:xfrm>
            <a:off x="4191000" y="2895600"/>
            <a:ext cx="1447800" cy="533400"/>
          </a:xfrm>
          <a:prstGeom prst="rect">
            <a:avLst/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6C3600"/>
                </a:solidFill>
              </a:rPr>
              <a:t>ресурсный </a:t>
            </a:r>
          </a:p>
          <a:p>
            <a:pPr algn="ctr"/>
            <a:r>
              <a:rPr lang="ru-RU" altLang="ru-RU">
                <a:solidFill>
                  <a:srgbClr val="6C3600"/>
                </a:solidFill>
              </a:rPr>
              <a:t>центр</a:t>
            </a:r>
          </a:p>
        </p:txBody>
      </p:sp>
      <p:sp>
        <p:nvSpPr>
          <p:cNvPr id="485396" name="Rectangle 20"/>
          <p:cNvSpPr>
            <a:spLocks noChangeArrowheads="1"/>
          </p:cNvSpPr>
          <p:nvPr/>
        </p:nvSpPr>
        <p:spPr bwMode="auto">
          <a:xfrm>
            <a:off x="3352800" y="1920875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rgbClr val="6C3600"/>
                </a:solidFill>
              </a:rPr>
              <a:t>помощь в оформлении</a:t>
            </a:r>
            <a:endParaRPr lang="pl-PL" altLang="ru-RU" sz="2400">
              <a:solidFill>
                <a:srgbClr val="6C3600"/>
              </a:solidFill>
            </a:endParaRPr>
          </a:p>
        </p:txBody>
      </p:sp>
      <p:sp>
        <p:nvSpPr>
          <p:cNvPr id="485397" name="Rectangle 21"/>
          <p:cNvSpPr>
            <a:spLocks noChangeArrowheads="1"/>
          </p:cNvSpPr>
          <p:nvPr/>
        </p:nvSpPr>
        <p:spPr bwMode="auto">
          <a:xfrm>
            <a:off x="5867400" y="5349875"/>
            <a:ext cx="3124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rgbClr val="6C3600"/>
                </a:solidFill>
              </a:rPr>
              <a:t>прозрачность системы поддержки проектов</a:t>
            </a:r>
            <a:endParaRPr lang="pl-PL" altLang="ru-RU" sz="2400">
              <a:solidFill>
                <a:srgbClr val="6C3600"/>
              </a:solidFill>
            </a:endParaRPr>
          </a:p>
        </p:txBody>
      </p:sp>
      <p:sp>
        <p:nvSpPr>
          <p:cNvPr id="485398" name="Rectangle 22"/>
          <p:cNvSpPr>
            <a:spLocks noChangeArrowheads="1"/>
          </p:cNvSpPr>
          <p:nvPr/>
        </p:nvSpPr>
        <p:spPr bwMode="auto">
          <a:xfrm>
            <a:off x="990600" y="3078163"/>
            <a:ext cx="2819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>
                <a:solidFill>
                  <a:srgbClr val="CC3300"/>
                </a:solidFill>
              </a:rPr>
              <a:t>. . .</a:t>
            </a:r>
            <a:endParaRPr lang="pl-PL" altLang="ru-RU" sz="3200">
              <a:solidFill>
                <a:srgbClr val="CC3300"/>
              </a:solidFill>
            </a:endParaRPr>
          </a:p>
        </p:txBody>
      </p:sp>
      <p:sp>
        <p:nvSpPr>
          <p:cNvPr id="485399" name="Line 23"/>
          <p:cNvSpPr>
            <a:spLocks noChangeShapeType="1"/>
          </p:cNvSpPr>
          <p:nvPr/>
        </p:nvSpPr>
        <p:spPr bwMode="auto">
          <a:xfrm>
            <a:off x="5867400" y="5029200"/>
            <a:ext cx="2133600" cy="0"/>
          </a:xfrm>
          <a:prstGeom prst="line">
            <a:avLst/>
          </a:prstGeom>
          <a:noFill/>
          <a:ln w="349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99EE-5416-47AC-A569-7053C05A1393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11200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Факторы создания проекта</a:t>
            </a:r>
          </a:p>
        </p:txBody>
      </p:sp>
      <p:sp>
        <p:nvSpPr>
          <p:cNvPr id="489475" name="Rectangle 3" descr="20%"/>
          <p:cNvSpPr>
            <a:spLocks noChangeArrowheads="1"/>
          </p:cNvSpPr>
          <p:nvPr/>
        </p:nvSpPr>
        <p:spPr bwMode="auto">
          <a:xfrm rot="16200000">
            <a:off x="6858000" y="3124200"/>
            <a:ext cx="2819400" cy="990600"/>
          </a:xfrm>
          <a:prstGeom prst="rect">
            <a:avLst/>
          </a:prstGeom>
          <a:pattFill prst="pct20">
            <a:fgClr>
              <a:srgbClr val="FF6600"/>
            </a:fgClr>
            <a:bgClr>
              <a:schemeClr val="bg1"/>
            </a:bgClr>
          </a:pattFill>
          <a:ln w="635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ru-RU" altLang="ru-RU" sz="2800" b="1">
                <a:solidFill>
                  <a:srgbClr val="CC3300"/>
                </a:solidFill>
              </a:rPr>
              <a:t>НОВЫЙ ПРОЕКТ</a:t>
            </a:r>
          </a:p>
        </p:txBody>
      </p:sp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304800" y="14478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>
                <a:solidFill>
                  <a:srgbClr val="292929"/>
                </a:solidFill>
              </a:rPr>
              <a:t>повседневные неудобства</a:t>
            </a:r>
            <a:endParaRPr lang="pl-PL" altLang="ru-RU" sz="2400" b="1">
              <a:solidFill>
                <a:srgbClr val="292929"/>
              </a:solidFill>
            </a:endParaRPr>
          </a:p>
        </p:txBody>
      </p:sp>
      <p:sp>
        <p:nvSpPr>
          <p:cNvPr id="489477" name="Rectangle 5"/>
          <p:cNvSpPr>
            <a:spLocks noChangeArrowheads="1"/>
          </p:cNvSpPr>
          <p:nvPr/>
        </p:nvSpPr>
        <p:spPr bwMode="auto">
          <a:xfrm>
            <a:off x="304800" y="2286000"/>
            <a:ext cx="449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>
                <a:solidFill>
                  <a:srgbClr val="292929"/>
                </a:solidFill>
              </a:rPr>
              <a:t>впечатления от однажды где-то увиденного</a:t>
            </a:r>
            <a:endParaRPr lang="pl-PL" altLang="ru-RU" sz="2400" b="1">
              <a:solidFill>
                <a:srgbClr val="292929"/>
              </a:solidFill>
            </a:endParaRPr>
          </a:p>
        </p:txBody>
      </p:sp>
      <p:sp>
        <p:nvSpPr>
          <p:cNvPr id="489478" name="Rectangle 6"/>
          <p:cNvSpPr>
            <a:spLocks noChangeArrowheads="1"/>
          </p:cNvSpPr>
          <p:nvPr/>
        </p:nvSpPr>
        <p:spPr bwMode="auto">
          <a:xfrm>
            <a:off x="304800" y="3505200"/>
            <a:ext cx="449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>
                <a:solidFill>
                  <a:srgbClr val="292929"/>
                </a:solidFill>
              </a:rPr>
              <a:t>знакомство с опытом на другой территории</a:t>
            </a:r>
            <a:endParaRPr lang="pl-PL" altLang="ru-RU" sz="2400" b="1">
              <a:solidFill>
                <a:srgbClr val="292929"/>
              </a:solidFill>
            </a:endParaRPr>
          </a:p>
        </p:txBody>
      </p:sp>
      <p:sp>
        <p:nvSpPr>
          <p:cNvPr id="489479" name="Rectangle 7"/>
          <p:cNvSpPr>
            <a:spLocks noChangeArrowheads="1"/>
          </p:cNvSpPr>
          <p:nvPr/>
        </p:nvSpPr>
        <p:spPr bwMode="auto">
          <a:xfrm>
            <a:off x="304800" y="5105400"/>
            <a:ext cx="449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>
                <a:solidFill>
                  <a:srgbClr val="292929"/>
                </a:solidFill>
              </a:rPr>
              <a:t>совет знакомых, рекомендация старших</a:t>
            </a:r>
            <a:endParaRPr lang="pl-PL" altLang="ru-RU" sz="2400" b="1">
              <a:solidFill>
                <a:srgbClr val="292929"/>
              </a:solidFill>
            </a:endParaRPr>
          </a:p>
        </p:txBody>
      </p:sp>
      <p:sp>
        <p:nvSpPr>
          <p:cNvPr id="489480" name="Rectangle 8"/>
          <p:cNvSpPr>
            <a:spLocks noChangeArrowheads="1"/>
          </p:cNvSpPr>
          <p:nvPr/>
        </p:nvSpPr>
        <p:spPr bwMode="auto">
          <a:xfrm>
            <a:off x="3657600" y="17526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chemeClr val="bg2"/>
                </a:solidFill>
              </a:rPr>
              <a:t>Почему бы не исправить?</a:t>
            </a:r>
            <a:endParaRPr lang="pl-PL" altLang="ru-RU" sz="2400">
              <a:solidFill>
                <a:schemeClr val="bg2"/>
              </a:solidFill>
            </a:endParaRPr>
          </a:p>
        </p:txBody>
      </p:sp>
      <p:sp>
        <p:nvSpPr>
          <p:cNvPr id="489481" name="Rectangle 9"/>
          <p:cNvSpPr>
            <a:spLocks noChangeArrowheads="1"/>
          </p:cNvSpPr>
          <p:nvPr/>
        </p:nvSpPr>
        <p:spPr bwMode="auto">
          <a:xfrm>
            <a:off x="3657600" y="2819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chemeClr val="bg2"/>
                </a:solidFill>
              </a:rPr>
              <a:t>Поможем!</a:t>
            </a:r>
            <a:endParaRPr lang="pl-PL" altLang="ru-RU" sz="2400">
              <a:solidFill>
                <a:schemeClr val="bg2"/>
              </a:solidFill>
            </a:endParaRPr>
          </a:p>
        </p:txBody>
      </p:sp>
      <p:sp>
        <p:nvSpPr>
          <p:cNvPr id="489482" name="Rectangle 10"/>
          <p:cNvSpPr>
            <a:spLocks noChangeArrowheads="1"/>
          </p:cNvSpPr>
          <p:nvPr/>
        </p:nvSpPr>
        <p:spPr bwMode="auto">
          <a:xfrm>
            <a:off x="3733800" y="4038600"/>
            <a:ext cx="350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chemeClr val="bg2"/>
                </a:solidFill>
              </a:rPr>
              <a:t>Попробуем сделать также / лучше!</a:t>
            </a:r>
            <a:endParaRPr lang="pl-PL" altLang="ru-RU" sz="2400">
              <a:solidFill>
                <a:schemeClr val="bg2"/>
              </a:solidFill>
            </a:endParaRPr>
          </a:p>
        </p:txBody>
      </p:sp>
      <p:sp>
        <p:nvSpPr>
          <p:cNvPr id="489483" name="Rectangle 11"/>
          <p:cNvSpPr>
            <a:spLocks noChangeArrowheads="1"/>
          </p:cNvSpPr>
          <p:nvPr/>
        </p:nvSpPr>
        <p:spPr bwMode="auto">
          <a:xfrm>
            <a:off x="3657600" y="5867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chemeClr val="bg2"/>
                </a:solidFill>
              </a:rPr>
              <a:t>Почему бы не прислушаться?</a:t>
            </a:r>
            <a:endParaRPr lang="pl-PL" altLang="ru-RU" sz="2400">
              <a:solidFill>
                <a:schemeClr val="bg2"/>
              </a:solidFill>
            </a:endParaRPr>
          </a:p>
        </p:txBody>
      </p:sp>
      <p:sp>
        <p:nvSpPr>
          <p:cNvPr id="489484" name="AutoShape 12" descr="90%"/>
          <p:cNvSpPr>
            <a:spLocks noChangeArrowheads="1"/>
          </p:cNvSpPr>
          <p:nvPr/>
        </p:nvSpPr>
        <p:spPr bwMode="auto">
          <a:xfrm>
            <a:off x="7086600" y="2971800"/>
            <a:ext cx="304800" cy="1143000"/>
          </a:xfrm>
          <a:prstGeom prst="rightArrow">
            <a:avLst>
              <a:gd name="adj1" fmla="val 50000"/>
              <a:gd name="adj2" fmla="val 25000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6648-C272-4DCE-B7BB-9B669892B6D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8438"/>
            <a:ext cx="8305800" cy="1477962"/>
          </a:xfrm>
        </p:spPr>
        <p:txBody>
          <a:bodyPr/>
          <a:lstStyle/>
          <a:p>
            <a:r>
              <a:rPr lang="ru-RU" altLang="ru-RU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Технология подготовки и реализации проекта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724400"/>
          </a:xfrm>
          <a:noFill/>
          <a:ln/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800" b="1">
                <a:solidFill>
                  <a:srgbClr val="660033"/>
                </a:solidFill>
              </a:rPr>
              <a:t>Анализ объективных и субъективных условий реализации проекта.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800" b="1">
                <a:solidFill>
                  <a:srgbClr val="660033"/>
                </a:solidFill>
              </a:rPr>
              <a:t>Составление документации на проект.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800" b="1">
                <a:solidFill>
                  <a:srgbClr val="660033"/>
                </a:solidFill>
              </a:rPr>
              <a:t>Обучение команды и формирование позитивного общественного мнения о проекте.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800" b="1">
                <a:solidFill>
                  <a:srgbClr val="660033"/>
                </a:solidFill>
              </a:rPr>
              <a:t>Внешняя активность.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800" b="1">
                <a:solidFill>
                  <a:srgbClr val="660033"/>
                </a:solidFill>
              </a:rPr>
              <a:t>Содержательная часть.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800" b="1">
                <a:solidFill>
                  <a:srgbClr val="660033"/>
                </a:solidFill>
              </a:rPr>
              <a:t>Оценка и контроль выполнения проекта.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800" b="1">
                <a:solidFill>
                  <a:srgbClr val="660033"/>
                </a:solidFill>
              </a:rPr>
              <a:t>Презентация выполненного проекта.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2696-6CAC-4933-B752-51C080DB968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320800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Орг. механизмы повышения качества проекта</a:t>
            </a:r>
          </a:p>
        </p:txBody>
      </p:sp>
      <p:sp>
        <p:nvSpPr>
          <p:cNvPr id="491523" name="Text Box 3" descr="Диагональный кирпич"/>
          <p:cNvSpPr txBox="1">
            <a:spLocks noChangeArrowheads="1"/>
          </p:cNvSpPr>
          <p:nvPr/>
        </p:nvSpPr>
        <p:spPr bwMode="auto">
          <a:xfrm>
            <a:off x="533400" y="2514600"/>
            <a:ext cx="2895600" cy="831850"/>
          </a:xfrm>
          <a:prstGeom prst="rect">
            <a:avLst/>
          </a:prstGeom>
          <a:pattFill prst="diagBrick">
            <a:fgClr>
              <a:srgbClr val="FFCC99">
                <a:alpha val="49001"/>
              </a:srgbClr>
            </a:fgClr>
            <a:bgClr>
              <a:schemeClr val="bg1">
                <a:alpha val="49001"/>
              </a:schemeClr>
            </a:bgClr>
          </a:patt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6C3600"/>
                </a:solidFill>
              </a:rPr>
              <a:t>информационно-ресурсный центр</a:t>
            </a:r>
          </a:p>
        </p:txBody>
      </p:sp>
      <p:sp>
        <p:nvSpPr>
          <p:cNvPr id="491524" name="AutoShape 4" descr="75%"/>
          <p:cNvSpPr>
            <a:spLocks noChangeArrowheads="1"/>
          </p:cNvSpPr>
          <p:nvPr/>
        </p:nvSpPr>
        <p:spPr bwMode="auto">
          <a:xfrm>
            <a:off x="381000" y="3429000"/>
            <a:ext cx="8610600" cy="1219200"/>
          </a:xfrm>
          <a:prstGeom prst="rightArrow">
            <a:avLst>
              <a:gd name="adj1" fmla="val 53389"/>
              <a:gd name="adj2" fmla="val 58723"/>
            </a:avLst>
          </a:prstGeom>
          <a:pattFill prst="pct75">
            <a:fgClr>
              <a:srgbClr val="FF6600"/>
            </a:fgClr>
            <a:bgClr>
              <a:schemeClr val="bg1"/>
            </a:bgClr>
          </a:patt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>
                <a:solidFill>
                  <a:srgbClr val="6C3600"/>
                </a:solidFill>
              </a:rPr>
              <a:t>ПРОЕКТ</a:t>
            </a:r>
          </a:p>
        </p:txBody>
      </p:sp>
      <p:sp>
        <p:nvSpPr>
          <p:cNvPr id="491525" name="Oval 5" descr="Диагональный кирпич"/>
          <p:cNvSpPr>
            <a:spLocks noChangeArrowheads="1"/>
          </p:cNvSpPr>
          <p:nvPr/>
        </p:nvSpPr>
        <p:spPr bwMode="auto">
          <a:xfrm>
            <a:off x="2057400" y="4648200"/>
            <a:ext cx="1143000" cy="1066800"/>
          </a:xfrm>
          <a:prstGeom prst="ellipse">
            <a:avLst/>
          </a:prstGeom>
          <a:pattFill prst="diagBrick">
            <a:fgClr>
              <a:srgbClr val="FFCC99">
                <a:alpha val="49001"/>
              </a:srgbClr>
            </a:fgClr>
            <a:bgClr>
              <a:schemeClr val="bg1">
                <a:alpha val="49001"/>
              </a:schemeClr>
            </a:bgClr>
          </a:pattFill>
          <a:ln w="9525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91526" name="Oval 6" descr="Диагональный кирпич"/>
          <p:cNvSpPr>
            <a:spLocks noChangeArrowheads="1"/>
          </p:cNvSpPr>
          <p:nvPr/>
        </p:nvSpPr>
        <p:spPr bwMode="auto">
          <a:xfrm>
            <a:off x="2743200" y="4648200"/>
            <a:ext cx="1143000" cy="1066800"/>
          </a:xfrm>
          <a:prstGeom prst="ellipse">
            <a:avLst/>
          </a:prstGeom>
          <a:pattFill prst="diagBrick">
            <a:fgClr>
              <a:srgbClr val="FFCC99">
                <a:alpha val="49001"/>
              </a:srgbClr>
            </a:fgClr>
            <a:bgClr>
              <a:schemeClr val="bg1">
                <a:alpha val="49001"/>
              </a:schemeClr>
            </a:bgClr>
          </a:pattFill>
          <a:ln w="9525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91527" name="Rectangle 7"/>
          <p:cNvSpPr>
            <a:spLocks noChangeArrowheads="1"/>
          </p:cNvSpPr>
          <p:nvPr/>
        </p:nvSpPr>
        <p:spPr bwMode="auto">
          <a:xfrm>
            <a:off x="609600" y="5638800"/>
            <a:ext cx="398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6C3600"/>
                </a:solidFill>
              </a:rPr>
              <a:t>переговорные площадки</a:t>
            </a:r>
          </a:p>
        </p:txBody>
      </p:sp>
      <p:sp>
        <p:nvSpPr>
          <p:cNvPr id="491528" name="Text Box 8" descr="Диагональный кирпич"/>
          <p:cNvSpPr txBox="1">
            <a:spLocks noChangeArrowheads="1"/>
          </p:cNvSpPr>
          <p:nvPr/>
        </p:nvSpPr>
        <p:spPr bwMode="auto">
          <a:xfrm>
            <a:off x="3581400" y="2514600"/>
            <a:ext cx="4191000" cy="466725"/>
          </a:xfrm>
          <a:prstGeom prst="rect">
            <a:avLst/>
          </a:prstGeom>
          <a:pattFill prst="diagBrick">
            <a:fgClr>
              <a:srgbClr val="FFCC99">
                <a:alpha val="49001"/>
              </a:srgbClr>
            </a:fgClr>
            <a:bgClr>
              <a:schemeClr val="bg1">
                <a:alpha val="49001"/>
              </a:schemeClr>
            </a:bgClr>
          </a:patt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6C3600"/>
                </a:solidFill>
              </a:rPr>
              <a:t>образовательный блок</a:t>
            </a:r>
          </a:p>
        </p:txBody>
      </p:sp>
      <p:sp>
        <p:nvSpPr>
          <p:cNvPr id="491529" name="Text Box 9" descr="Диагональный кирпич"/>
          <p:cNvSpPr txBox="1">
            <a:spLocks noChangeArrowheads="1"/>
          </p:cNvSpPr>
          <p:nvPr/>
        </p:nvSpPr>
        <p:spPr bwMode="auto">
          <a:xfrm>
            <a:off x="3581400" y="2962275"/>
            <a:ext cx="4191000" cy="466725"/>
          </a:xfrm>
          <a:prstGeom prst="rect">
            <a:avLst/>
          </a:prstGeom>
          <a:pattFill prst="diagBrick">
            <a:fgClr>
              <a:srgbClr val="FFCC99">
                <a:alpha val="49001"/>
              </a:srgbClr>
            </a:fgClr>
            <a:bgClr>
              <a:schemeClr val="bg1">
                <a:alpha val="49001"/>
              </a:schemeClr>
            </a:bgClr>
          </a:patt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6C3600"/>
                </a:solidFill>
              </a:rPr>
              <a:t>исследовательский блок</a:t>
            </a:r>
          </a:p>
        </p:txBody>
      </p:sp>
      <p:sp>
        <p:nvSpPr>
          <p:cNvPr id="491530" name="Rectangle 10"/>
          <p:cNvSpPr>
            <a:spLocks noChangeArrowheads="1"/>
          </p:cNvSpPr>
          <p:nvPr/>
        </p:nvSpPr>
        <p:spPr bwMode="auto">
          <a:xfrm>
            <a:off x="4724400" y="4953000"/>
            <a:ext cx="3987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solidFill>
                  <a:srgbClr val="6C3600"/>
                </a:solidFill>
              </a:rPr>
              <a:t>информационное сопровождение</a:t>
            </a:r>
          </a:p>
        </p:txBody>
      </p:sp>
      <p:sp>
        <p:nvSpPr>
          <p:cNvPr id="491531" name="Line 11"/>
          <p:cNvSpPr>
            <a:spLocks noChangeShapeType="1"/>
          </p:cNvSpPr>
          <p:nvPr/>
        </p:nvSpPr>
        <p:spPr bwMode="auto">
          <a:xfrm>
            <a:off x="6019800" y="4648200"/>
            <a:ext cx="0" cy="304800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532" name="Line 12"/>
          <p:cNvSpPr>
            <a:spLocks noChangeShapeType="1"/>
          </p:cNvSpPr>
          <p:nvPr/>
        </p:nvSpPr>
        <p:spPr bwMode="auto">
          <a:xfrm>
            <a:off x="6172200" y="4648200"/>
            <a:ext cx="0" cy="304800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533" name="Line 13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534" name="Line 14"/>
          <p:cNvSpPr>
            <a:spLocks noChangeShapeType="1"/>
          </p:cNvSpPr>
          <p:nvPr/>
        </p:nvSpPr>
        <p:spPr bwMode="auto">
          <a:xfrm>
            <a:off x="6477000" y="4648200"/>
            <a:ext cx="0" cy="304800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535" name="Rectangle 15"/>
          <p:cNvSpPr>
            <a:spLocks noChangeArrowheads="1"/>
          </p:cNvSpPr>
          <p:nvPr/>
        </p:nvSpPr>
        <p:spPr bwMode="auto">
          <a:xfrm>
            <a:off x="6245225" y="1905000"/>
            <a:ext cx="244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rgbClr val="6C3600"/>
                </a:solidFill>
              </a:rPr>
              <a:t>связь с теорией</a:t>
            </a:r>
          </a:p>
        </p:txBody>
      </p:sp>
      <p:sp>
        <p:nvSpPr>
          <p:cNvPr id="491536" name="Rectangle 16"/>
          <p:cNvSpPr>
            <a:spLocks noChangeArrowheads="1"/>
          </p:cNvSpPr>
          <p:nvPr/>
        </p:nvSpPr>
        <p:spPr bwMode="auto">
          <a:xfrm>
            <a:off x="228600" y="6019800"/>
            <a:ext cx="2703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rgbClr val="6C3600"/>
                </a:solidFill>
              </a:rPr>
              <a:t>связь с практикой</a:t>
            </a:r>
          </a:p>
        </p:txBody>
      </p:sp>
      <p:sp>
        <p:nvSpPr>
          <p:cNvPr id="491537" name="Rectangle 17"/>
          <p:cNvSpPr>
            <a:spLocks noChangeArrowheads="1"/>
          </p:cNvSpPr>
          <p:nvPr/>
        </p:nvSpPr>
        <p:spPr bwMode="auto">
          <a:xfrm>
            <a:off x="5105400" y="5791200"/>
            <a:ext cx="385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rgbClr val="6C3600"/>
                </a:solidFill>
              </a:rPr>
              <a:t>связь с общественностью</a:t>
            </a:r>
          </a:p>
        </p:txBody>
      </p:sp>
      <p:sp>
        <p:nvSpPr>
          <p:cNvPr id="491538" name="Rectangle 18"/>
          <p:cNvSpPr>
            <a:spLocks noChangeArrowheads="1"/>
          </p:cNvSpPr>
          <p:nvPr/>
        </p:nvSpPr>
        <p:spPr bwMode="auto">
          <a:xfrm>
            <a:off x="0" y="1905000"/>
            <a:ext cx="2617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rgbClr val="6C3600"/>
                </a:solidFill>
              </a:rPr>
              <a:t>связь с «почвой»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6BD2-C430-4B6C-B8E1-2869B35A34E7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0963"/>
            <a:ext cx="9144000" cy="588962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Матрица проектов</a:t>
            </a:r>
          </a:p>
        </p:txBody>
      </p:sp>
      <p:graphicFrame>
        <p:nvGraphicFramePr>
          <p:cNvPr id="495710" name="Group 94"/>
          <p:cNvGraphicFramePr>
            <a:graphicFrameLocks noGrp="1"/>
          </p:cNvGraphicFramePr>
          <p:nvPr>
            <p:ph idx="1"/>
          </p:nvPr>
        </p:nvGraphicFramePr>
        <p:xfrm>
          <a:off x="304800" y="838200"/>
          <a:ext cx="8534400" cy="4450080"/>
        </p:xfrm>
        <a:graphic>
          <a:graphicData uri="http://schemas.openxmlformats.org/drawingml/2006/table">
            <a:tbl>
              <a:tblPr/>
              <a:tblGrid>
                <a:gridCol w="2638425"/>
                <a:gridCol w="698500"/>
                <a:gridCol w="774700"/>
                <a:gridCol w="620713"/>
                <a:gridCol w="698500"/>
                <a:gridCol w="620712"/>
                <a:gridCol w="620713"/>
                <a:gridCol w="620712"/>
                <a:gridCol w="620713"/>
                <a:gridCol w="620712"/>
              </a:tblGrid>
              <a:tr h="723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массовка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беседа, цикл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обучение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23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исследование, реконструкция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23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ресурсная площадка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23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организационный механизм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495709" name="Rectangle 93"/>
          <p:cNvSpPr>
            <a:spLocks noChangeArrowheads="1"/>
          </p:cNvSpPr>
          <p:nvPr/>
        </p:nvSpPr>
        <p:spPr bwMode="auto">
          <a:xfrm>
            <a:off x="304800" y="5410200"/>
            <a:ext cx="861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>
                <a:solidFill>
                  <a:srgbClr val="6C3600"/>
                </a:solidFill>
              </a:rPr>
              <a:t>А – </a:t>
            </a:r>
            <a:r>
              <a:rPr lang="ru-RU" altLang="ru-RU" sz="2400">
                <a:solidFill>
                  <a:srgbClr val="6C3600"/>
                </a:solidFill>
              </a:rPr>
              <a:t>экология</a:t>
            </a:r>
            <a:r>
              <a:rPr lang="ru-RU" altLang="ru-RU" sz="2400" b="1">
                <a:solidFill>
                  <a:srgbClr val="6C3600"/>
                </a:solidFill>
              </a:rPr>
              <a:t>, В – </a:t>
            </a:r>
            <a:r>
              <a:rPr lang="ru-RU" altLang="ru-RU" sz="2400">
                <a:solidFill>
                  <a:srgbClr val="6C3600"/>
                </a:solidFill>
              </a:rPr>
              <a:t>здоровье</a:t>
            </a:r>
            <a:r>
              <a:rPr lang="ru-RU" altLang="ru-RU" sz="2400" b="1">
                <a:solidFill>
                  <a:srgbClr val="6C3600"/>
                </a:solidFill>
              </a:rPr>
              <a:t>, С – </a:t>
            </a:r>
            <a:r>
              <a:rPr lang="ru-RU" altLang="ru-RU" sz="2400">
                <a:solidFill>
                  <a:srgbClr val="6C3600"/>
                </a:solidFill>
              </a:rPr>
              <a:t>соцзащита</a:t>
            </a:r>
            <a:r>
              <a:rPr lang="ru-RU" altLang="ru-RU" sz="2400" b="1">
                <a:solidFill>
                  <a:srgbClr val="6C3600"/>
                </a:solidFill>
              </a:rPr>
              <a:t>, </a:t>
            </a:r>
            <a:r>
              <a:rPr lang="ru-RU" altLang="ru-RU" sz="2400">
                <a:solidFill>
                  <a:srgbClr val="6C3600"/>
                </a:solidFill>
              </a:rPr>
              <a:t>соцподдержка,</a:t>
            </a:r>
          </a:p>
          <a:p>
            <a:r>
              <a:rPr lang="en-US" altLang="ru-RU" sz="2400" b="1">
                <a:solidFill>
                  <a:srgbClr val="6C3600"/>
                </a:solidFill>
              </a:rPr>
              <a:t>D</a:t>
            </a:r>
            <a:r>
              <a:rPr lang="ru-RU" altLang="ru-RU" sz="2400" b="1">
                <a:solidFill>
                  <a:srgbClr val="6C3600"/>
                </a:solidFill>
              </a:rPr>
              <a:t> – </a:t>
            </a:r>
            <a:r>
              <a:rPr lang="ru-RU" altLang="ru-RU" sz="2400">
                <a:solidFill>
                  <a:srgbClr val="6C3600"/>
                </a:solidFill>
              </a:rPr>
              <a:t>политика</a:t>
            </a:r>
            <a:r>
              <a:rPr lang="ru-RU" altLang="ru-RU" sz="2400" b="1">
                <a:solidFill>
                  <a:srgbClr val="6C3600"/>
                </a:solidFill>
              </a:rPr>
              <a:t>, </a:t>
            </a:r>
            <a:r>
              <a:rPr lang="en-US" altLang="ru-RU" sz="2400" b="1">
                <a:solidFill>
                  <a:srgbClr val="6C3600"/>
                </a:solidFill>
              </a:rPr>
              <a:t>E</a:t>
            </a:r>
            <a:r>
              <a:rPr lang="ru-RU" altLang="ru-RU" sz="2400" b="1">
                <a:solidFill>
                  <a:srgbClr val="6C3600"/>
                </a:solidFill>
              </a:rPr>
              <a:t> – </a:t>
            </a:r>
            <a:r>
              <a:rPr lang="ru-RU" altLang="ru-RU" sz="2400">
                <a:solidFill>
                  <a:srgbClr val="6C3600"/>
                </a:solidFill>
              </a:rPr>
              <a:t>профессия, труд</a:t>
            </a:r>
            <a:r>
              <a:rPr lang="ru-RU" altLang="ru-RU" sz="2400" b="1">
                <a:solidFill>
                  <a:srgbClr val="6C3600"/>
                </a:solidFill>
              </a:rPr>
              <a:t>, </a:t>
            </a:r>
            <a:r>
              <a:rPr lang="en-US" altLang="ru-RU" sz="2400" b="1">
                <a:solidFill>
                  <a:srgbClr val="6C3600"/>
                </a:solidFill>
              </a:rPr>
              <a:t>F</a:t>
            </a:r>
            <a:r>
              <a:rPr lang="ru-RU" altLang="ru-RU" sz="2400" b="1">
                <a:solidFill>
                  <a:srgbClr val="6C3600"/>
                </a:solidFill>
              </a:rPr>
              <a:t> – </a:t>
            </a:r>
            <a:r>
              <a:rPr lang="ru-RU" altLang="ru-RU" sz="2400">
                <a:solidFill>
                  <a:srgbClr val="6C3600"/>
                </a:solidFill>
              </a:rPr>
              <a:t>культура</a:t>
            </a:r>
            <a:r>
              <a:rPr lang="ru-RU" altLang="ru-RU" sz="2400" b="1">
                <a:solidFill>
                  <a:srgbClr val="6C3600"/>
                </a:solidFill>
              </a:rPr>
              <a:t>, </a:t>
            </a:r>
            <a:r>
              <a:rPr lang="ru-RU" altLang="ru-RU" sz="2400">
                <a:solidFill>
                  <a:srgbClr val="6C3600"/>
                </a:solidFill>
              </a:rPr>
              <a:t>субкультура</a:t>
            </a:r>
            <a:r>
              <a:rPr lang="ru-RU" altLang="ru-RU" sz="2400" b="1">
                <a:solidFill>
                  <a:srgbClr val="6C3600"/>
                </a:solidFill>
              </a:rPr>
              <a:t>, </a:t>
            </a:r>
            <a:r>
              <a:rPr lang="en-US" altLang="ru-RU" sz="2400" b="1">
                <a:solidFill>
                  <a:srgbClr val="6C3600"/>
                </a:solidFill>
              </a:rPr>
              <a:t>G</a:t>
            </a:r>
            <a:r>
              <a:rPr lang="ru-RU" altLang="ru-RU" sz="2400" b="1">
                <a:solidFill>
                  <a:srgbClr val="6C3600"/>
                </a:solidFill>
              </a:rPr>
              <a:t> – </a:t>
            </a:r>
            <a:r>
              <a:rPr lang="ru-RU" altLang="ru-RU" sz="2400">
                <a:solidFill>
                  <a:srgbClr val="6C3600"/>
                </a:solidFill>
              </a:rPr>
              <a:t>туризм</a:t>
            </a:r>
            <a:r>
              <a:rPr lang="ru-RU" altLang="ru-RU" sz="2400" b="1">
                <a:solidFill>
                  <a:srgbClr val="6C3600"/>
                </a:solidFill>
              </a:rPr>
              <a:t>, Н – </a:t>
            </a:r>
            <a:r>
              <a:rPr lang="ru-RU" altLang="ru-RU" sz="2400">
                <a:solidFill>
                  <a:srgbClr val="6C3600"/>
                </a:solidFill>
              </a:rPr>
              <a:t>безопасность</a:t>
            </a:r>
            <a:r>
              <a:rPr lang="ru-RU" altLang="ru-RU" sz="2400" b="1">
                <a:solidFill>
                  <a:srgbClr val="6C3600"/>
                </a:solidFill>
              </a:rPr>
              <a:t>, </a:t>
            </a:r>
            <a:r>
              <a:rPr lang="en-US" altLang="ru-RU" sz="2400" b="1">
                <a:solidFill>
                  <a:srgbClr val="6C3600"/>
                </a:solidFill>
              </a:rPr>
              <a:t>I </a:t>
            </a:r>
            <a:r>
              <a:rPr lang="ru-RU" altLang="ru-RU" sz="2400" b="1">
                <a:solidFill>
                  <a:srgbClr val="6C3600"/>
                </a:solidFill>
              </a:rPr>
              <a:t>- </a:t>
            </a:r>
            <a:r>
              <a:rPr lang="ru-RU" altLang="ru-RU" sz="2400">
                <a:solidFill>
                  <a:srgbClr val="6C3600"/>
                </a:solidFill>
              </a:rPr>
              <a:t>спорт.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DBD1-B15E-4B5E-8E55-CD3DF9623E10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9144000" cy="711200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Примеры наименований проекта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5562600"/>
          </a:xfrm>
          <a:noFill/>
          <a:ln/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2800" b="1">
                <a:solidFill>
                  <a:srgbClr val="333333"/>
                </a:solidFill>
              </a:rPr>
              <a:t>«Война: великая беда – великая Победа».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800" b="1">
                <a:solidFill>
                  <a:srgbClr val="333333"/>
                </a:solidFill>
              </a:rPr>
              <a:t>Сценарная резиденция: школа для молодых режиссеров.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800" b="1">
                <a:solidFill>
                  <a:srgbClr val="333333"/>
                </a:solidFill>
              </a:rPr>
              <a:t>«Мода на мозги»: приглашение известных ученых в Пермь.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800" b="1">
                <a:solidFill>
                  <a:srgbClr val="333333"/>
                </a:solidFill>
              </a:rPr>
              <a:t>Фестиваль «СловоНова»: </a:t>
            </a:r>
            <a:r>
              <a:rPr lang="ru-RU" altLang="ru-RU" sz="2000" b="1">
                <a:solidFill>
                  <a:srgbClr val="333333"/>
                </a:solidFill>
              </a:rPr>
              <a:t>две премии: «Слово» (поэту, внесшему вклад в российскую поэзию) и «Нова» (молодому поэту, которого выберут сами зрители).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800" b="1">
                <a:solidFill>
                  <a:srgbClr val="333333"/>
                </a:solidFill>
              </a:rPr>
              <a:t>«Театральная неотложка» – </a:t>
            </a:r>
            <a:r>
              <a:rPr lang="ru-RU" altLang="ru-RU" sz="2000" b="1">
                <a:solidFill>
                  <a:srgbClr val="333333"/>
                </a:solidFill>
              </a:rPr>
              <a:t>раскрашенный микроавтобус с мобильными декорациями, на котором группа актеров ездит по районным детским учреждениям</a:t>
            </a:r>
            <a:r>
              <a:rPr lang="ru-RU" altLang="ru-RU" sz="2000" b="1"/>
              <a:t> </a:t>
            </a:r>
            <a:r>
              <a:rPr lang="ru-RU" altLang="ru-RU" sz="2000" b="1">
                <a:hlinkClick r:id="rId3"/>
              </a:rPr>
              <a:t>http://kulturaperm.ru/projects?show_id=183</a:t>
            </a:r>
            <a:r>
              <a:rPr lang="ru-RU" altLang="ru-RU" sz="2000"/>
              <a:t> 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800" b="1"/>
              <a:t>Библиобус.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9EF1-E611-485C-90A3-F8A9C82BFEA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55675"/>
          </a:xfrm>
          <a:solidFill>
            <a:srgbClr val="CCFFFF"/>
          </a:solidFill>
          <a:ln cap="flat" algn="ctr">
            <a:solidFill>
              <a:srgbClr val="3333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Типы инновационных проектов в сфере культуры (1)</a:t>
            </a:r>
          </a:p>
        </p:txBody>
      </p:sp>
      <p:graphicFrame>
        <p:nvGraphicFramePr>
          <p:cNvPr id="580661" name="Group 5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760720"/>
        </p:xfrm>
        <a:graphic>
          <a:graphicData uri="http://schemas.openxmlformats.org/drawingml/2006/table">
            <a:tbl>
              <a:tblPr/>
              <a:tblGrid>
                <a:gridCol w="3276600"/>
                <a:gridCol w="4953000"/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Просветительский проект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Привнесение известного содержания в новые условия, популяризация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Образовательный проект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Организация обучения а) по новым направлениям; б) среди вновь выделенных целевых групп; в) в нестандартных условиях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Исследовательский проект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Выполнение исследовательских работ в интересах развития сферы культуры, в частности проведение мониторингов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4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Ресурсный проект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Поиск, создание, накопление, инвентаризация, сохранение и обеспечение использования ресурсов, как правило информационных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Презентационный (имиджевый) проект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Создание позитивного имиджа некоторой структуры либо деятельности, брендинг, обеспечение узнаваемости во внешней среде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16963</TotalTime>
  <Words>1214</Words>
  <Application>Microsoft Office PowerPoint</Application>
  <PresentationFormat>Экран (4:3)</PresentationFormat>
  <Paragraphs>227</Paragraphs>
  <Slides>20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Социальное проектирование</vt:lpstr>
      <vt:lpstr>Социальное проектирование</vt:lpstr>
      <vt:lpstr>Условия развития общественной инициативы</vt:lpstr>
      <vt:lpstr>Факторы создания проекта</vt:lpstr>
      <vt:lpstr>Технология подготовки и реализации проекта</vt:lpstr>
      <vt:lpstr>Орг. механизмы повышения качества проекта</vt:lpstr>
      <vt:lpstr>Матрица проектов</vt:lpstr>
      <vt:lpstr>Примеры наименований проекта</vt:lpstr>
      <vt:lpstr>Типы инновационных проектов в сфере культуры (1)</vt:lpstr>
      <vt:lpstr>Типы инновационных проектов в сфере культуры (2)</vt:lpstr>
      <vt:lpstr>Схема оргдеятельностного проектирования - 1</vt:lpstr>
      <vt:lpstr>Схема оргдеятельностного проектирования - 2</vt:lpstr>
      <vt:lpstr>Примеры проектов</vt:lpstr>
      <vt:lpstr>Примеры проектов (2)</vt:lpstr>
      <vt:lpstr>Примеры проектов (3)</vt:lpstr>
      <vt:lpstr>Проекты из Екатеринбурга</vt:lpstr>
      <vt:lpstr>Эффекты от реализации проектов</vt:lpstr>
      <vt:lpstr>Аргументы в пользу одобрения проекта</vt:lpstr>
      <vt:lpstr>Аргументы в пользу отклонения заявок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RePack by Diakov</cp:lastModifiedBy>
  <cp:revision>373</cp:revision>
  <cp:lastPrinted>1601-01-01T00:00:00Z</cp:lastPrinted>
  <dcterms:created xsi:type="dcterms:W3CDTF">1601-01-01T00:00:00Z</dcterms:created>
  <dcterms:modified xsi:type="dcterms:W3CDTF">2015-08-08T08:49:59Z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