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44" r:id="rId3"/>
    <p:sldId id="450" r:id="rId4"/>
    <p:sldId id="452" r:id="rId5"/>
    <p:sldId id="453" r:id="rId6"/>
    <p:sldId id="406" r:id="rId7"/>
    <p:sldId id="448" r:id="rId8"/>
    <p:sldId id="420" r:id="rId9"/>
    <p:sldId id="413" r:id="rId10"/>
    <p:sldId id="454" r:id="rId11"/>
    <p:sldId id="417" r:id="rId12"/>
    <p:sldId id="391" r:id="rId13"/>
    <p:sldId id="455" r:id="rId14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65200"/>
    <a:srgbClr val="666633"/>
    <a:srgbClr val="5F5F5F"/>
    <a:srgbClr val="6600FF"/>
    <a:srgbClr val="D7AE85"/>
    <a:srgbClr val="73808B"/>
    <a:srgbClr val="66FF33"/>
    <a:srgbClr val="CC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4B66CD5F-6B4A-4C80-9F06-0A90F5028C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781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B8417C10-5E49-4179-8DDB-3143CD5E6A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947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4CC0C86-DA63-4A1D-9427-77803FD6CD63}" type="slidenum">
              <a:rPr kumimoji="0" lang="ru-RU" altLang="ru-RU" sz="1300"/>
              <a:pPr/>
              <a:t>1</a:t>
            </a:fld>
            <a:endParaRPr kumimoji="0" lang="ru-RU" altLang="ru-RU" sz="1300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2ACC1F1-C2E6-4FDB-81C3-F34D54932511}" type="slidenum">
              <a:rPr kumimoji="0" lang="ru-RU" altLang="ru-RU" sz="1300"/>
              <a:pPr/>
              <a:t>2</a:t>
            </a:fld>
            <a:endParaRPr kumimoji="0" lang="ru-RU" altLang="ru-RU" sz="1300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50F6F3-8C1D-401B-8C45-9E44AE483873}" type="slidenum">
              <a:rPr kumimoji="0" lang="ru-RU" altLang="ru-RU" sz="1300"/>
              <a:pPr/>
              <a:t>6</a:t>
            </a:fld>
            <a:endParaRPr kumimoji="0" lang="ru-RU" altLang="ru-RU" sz="1300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2ACC1F1-C2E6-4FDB-81C3-F34D54932511}" type="slidenum">
              <a:rPr kumimoji="0" lang="ru-RU" altLang="ru-RU" sz="1300"/>
              <a:pPr/>
              <a:t>7</a:t>
            </a:fld>
            <a:endParaRPr kumimoji="0" lang="ru-RU" altLang="ru-RU" sz="1300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541C6C-6602-4AA8-96DE-359D052E6F66}" type="slidenum">
              <a:rPr kumimoji="0" lang="ru-RU" altLang="ru-RU" sz="1300"/>
              <a:pPr/>
              <a:t>8</a:t>
            </a:fld>
            <a:endParaRPr kumimoji="0" lang="ru-RU" altLang="ru-RU" sz="130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89013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89013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5E4F8E7-365E-42F2-BEEA-5786CB91651C}" type="slidenum">
              <a:rPr kumimoji="0" lang="ru-RU" altLang="ru-RU" sz="1300"/>
              <a:pPr/>
              <a:t>12</a:t>
            </a:fld>
            <a:endParaRPr kumimoji="0" lang="ru-RU" altLang="ru-RU" sz="1300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</p:spPr>
        <p:txBody>
          <a:bodyPr/>
          <a:lstStyle/>
          <a:p>
            <a:endParaRPr kumimoji="0"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23EA0-47A7-468B-B403-E581FC3A44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62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F6730-AEE7-4C56-ABDB-13E64069F3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72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8C5DA-99FB-41EA-81EA-A2EC8F1B8A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46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36732-63D1-489C-BF3A-A015EE3638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9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23317-6E1C-4640-BF0B-0D34E02F20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18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28020-E3CD-463C-8A65-E143D5C05F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2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A946E-625F-439C-B3E4-CA7F240F3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49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8757A-7EB3-45BD-969E-CE21B984D2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2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C58A2-88C4-46CB-9E3B-0B05F1B06F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78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35CBA-941D-48D9-BFC9-158032C3FC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5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1055C-AB78-4884-80F6-83985A7F63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281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7FFEE-5028-4E6B-8A8B-93C3AEDED1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09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0BCFC0-7F6C-4BB6-AC01-5BBDF7EA4A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E9560A-29CF-4F67-B5E0-5CCD782AA0DF}" type="slidenum">
              <a:rPr kumimoji="0" lang="ru-RU" altLang="ru-RU" sz="1400"/>
              <a:pPr/>
              <a:t>1</a:t>
            </a:fld>
            <a:endParaRPr kumimoji="0" lang="ru-RU" altLang="ru-RU" sz="1400"/>
          </a:p>
        </p:txBody>
      </p:sp>
      <p:sp>
        <p:nvSpPr>
          <p:cNvPr id="4104" name="Rectangle 8" descr="Светлый диагональный 2"/>
          <p:cNvSpPr>
            <a:spLocks noChangeArrowheads="1"/>
          </p:cNvSpPr>
          <p:nvPr/>
        </p:nvSpPr>
        <p:spPr bwMode="auto">
          <a:xfrm>
            <a:off x="533400" y="609600"/>
            <a:ext cx="8153400" cy="5486400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6350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ru-RU" sz="2400" b="1">
              <a:solidFill>
                <a:srgbClr val="626131"/>
              </a:solidFill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</a:t>
            </a:r>
            <a:b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стратегическом планировании в Российской Федерации»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</a:rPr>
              <a:t>проблемные моменты и направления совершенствования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kumimoji="0" lang="ru-RU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0" lang="ru-RU" altLang="ru-RU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ru-RU" altLang="ru-RU" sz="3200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Харченко Константин Владимирович</a:t>
            </a:r>
            <a:endParaRPr kumimoji="0" lang="pl-PL" alt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Недостатки понятий Закона (2)</a:t>
            </a:r>
            <a:endParaRPr kumimoji="0" lang="ru-RU" alt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304800" y="1225689"/>
            <a:ext cx="8458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Прогнозирование </a:t>
            </a:r>
            <a:r>
              <a:rPr kumimoji="0" lang="ru-RU" altLang="ru-RU" sz="2000" b="1" dirty="0">
                <a:solidFill>
                  <a:srgbClr val="760000"/>
                </a:solidFill>
              </a:rPr>
              <a:t>определяется как деятельность по определению рисков, направлений, результатов и показателей социально-экономического </a:t>
            </a:r>
            <a:r>
              <a:rPr kumimoji="0" lang="ru-RU" altLang="ru-RU" sz="2000" b="1" dirty="0" smtClean="0">
                <a:solidFill>
                  <a:srgbClr val="760000"/>
                </a:solidFill>
              </a:rPr>
              <a:t>развития.</a:t>
            </a: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Понятие «программирование» вне практического использования.</a:t>
            </a: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В понятии документа стратегического планирования не выведен качественный признак, отличие от нормативного акта и ведомственной документации: концепция…, </a:t>
            </a:r>
            <a:r>
              <a:rPr kumimoji="0" lang="ru-RU" altLang="ru-RU" sz="2000" b="1" dirty="0" err="1" smtClean="0">
                <a:solidFill>
                  <a:srgbClr val="760000"/>
                </a:solidFill>
              </a:rPr>
              <a:t>взаимоувязка</a:t>
            </a:r>
            <a:r>
              <a:rPr kumimoji="0" lang="ru-RU" altLang="ru-RU" sz="2000" b="1" dirty="0" smtClean="0">
                <a:solidFill>
                  <a:srgbClr val="760000"/>
                </a:solidFill>
              </a:rPr>
              <a:t>… Сам термин несколько громоздкий.</a:t>
            </a: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Хотелось бы определения понятия актуализации.</a:t>
            </a: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Понятие экспертизы фигурирует только применительно к документам сферы безопасности.</a:t>
            </a: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r>
              <a:rPr kumimoji="0" lang="ru-RU" altLang="ru-RU" sz="2000" b="1" dirty="0" smtClean="0">
                <a:solidFill>
                  <a:srgbClr val="760000"/>
                </a:solidFill>
              </a:rPr>
              <a:t>Стратегия социально-экономического развития </a:t>
            </a:r>
            <a:r>
              <a:rPr kumimoji="0" lang="ru-RU" altLang="ru-RU" sz="2000" b="1" dirty="0" smtClean="0">
                <a:solidFill>
                  <a:srgbClr val="760000"/>
                </a:solidFill>
                <a:sym typeface="Wingdings" panose="05000000000000000000" pitchFamily="2" charset="2"/>
              </a:rPr>
              <a:t></a:t>
            </a:r>
            <a:r>
              <a:rPr kumimoji="0" lang="en-US" altLang="ru-RU" sz="2000" b="1" dirty="0" smtClean="0">
                <a:solidFill>
                  <a:srgbClr val="760000"/>
                </a:solidFill>
                <a:sym typeface="Wingdings" panose="05000000000000000000" pitchFamily="2" charset="2"/>
              </a:rPr>
              <a:t> </a:t>
            </a:r>
            <a:r>
              <a:rPr kumimoji="0" lang="ru-RU" altLang="ru-RU" sz="2000" b="1" dirty="0" smtClean="0">
                <a:solidFill>
                  <a:srgbClr val="760000"/>
                </a:solidFill>
                <a:sym typeface="Wingdings" panose="05000000000000000000" pitchFamily="2" charset="2"/>
              </a:rPr>
              <a:t>стратегия развития</a:t>
            </a:r>
            <a:endParaRPr kumimoji="0" lang="ru-RU" altLang="ru-RU" sz="2000" b="1" dirty="0" smtClean="0">
              <a:solidFill>
                <a:srgbClr val="760000"/>
              </a:solidFill>
            </a:endParaRPr>
          </a:p>
          <a:p>
            <a:pPr marL="636588" lvl="1" indent="-457200">
              <a:spcBef>
                <a:spcPct val="50000"/>
              </a:spcBef>
              <a:buFont typeface="+mj-lt"/>
              <a:buAutoNum type="arabicPeriod" startAt="6"/>
            </a:pPr>
            <a:endParaRPr kumimoji="0" lang="ru-RU" altLang="ru-RU" sz="2000" b="1" dirty="0">
              <a:solidFill>
                <a:srgbClr val="7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08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ru-RU" alt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Соотношение между документами и уровнями стратегического планирования</a:t>
            </a:r>
            <a:endParaRPr kumimoji="0" lang="ru-RU" alt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>
            <a:off x="0" y="1303377"/>
            <a:ext cx="91440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Сократить перечень документов стратегического планирования.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Указать на </a:t>
            </a:r>
            <a:r>
              <a:rPr kumimoji="0" lang="ru-RU" altLang="ru-RU" sz="2000" b="1" dirty="0">
                <a:solidFill>
                  <a:srgbClr val="666633"/>
                </a:solidFill>
              </a:rPr>
              <a:t>необходимость соответствия между планом мероприятий по реализации стратегии и государственными (муниципальными) </a:t>
            </a:r>
            <a:r>
              <a:rPr kumimoji="0" lang="ru-RU" altLang="ru-RU" sz="2000" b="1" dirty="0" smtClean="0">
                <a:solidFill>
                  <a:srgbClr val="666633"/>
                </a:solidFill>
              </a:rPr>
              <a:t>программами. Полезность Плана мероприятий?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Определить место и роль Ежегодного послания Президента РФ Федеральному Собранию как документа стратегического планирования.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Установить соотношение между региональными и муниципальными стратегиями.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Уточнить, что такое согласованность по целям документов различного уровня.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000" b="1" dirty="0" smtClean="0">
                <a:solidFill>
                  <a:srgbClr val="666633"/>
                </a:solidFill>
              </a:rPr>
              <a:t>Выделить общее и особенное при описании каждой разновидности документа стратегического планирования на каждом уровне</a:t>
            </a:r>
            <a:endParaRPr kumimoji="0" lang="ru-RU" altLang="ru-RU" sz="2000" b="1" dirty="0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58000" y="6534150"/>
            <a:ext cx="2133600" cy="4762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CD93EE-460D-4100-A34D-F88763EE00E1}" type="slidenum">
              <a:rPr kumimoji="0" lang="ru-RU" altLang="ru-RU" sz="1400"/>
              <a:pPr/>
              <a:t>12</a:t>
            </a:fld>
            <a:endParaRPr kumimoji="0" lang="ru-RU" altLang="ru-RU" sz="140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304800" y="1915180"/>
            <a:ext cx="6705600" cy="461665"/>
          </a:xfrm>
          <a:prstGeom prst="rect">
            <a:avLst/>
          </a:prstGeom>
          <a:solidFill>
            <a:srgbClr val="FFCC00">
              <a:alpha val="3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altLang="ru-RU" sz="2400" b="1" dirty="0" smtClean="0">
                <a:solidFill>
                  <a:srgbClr val="000066"/>
                </a:solidFill>
              </a:rPr>
              <a:t>Бюджет развития</a:t>
            </a:r>
            <a:endParaRPr kumimoji="0" lang="ru-RU" altLang="ru-RU" sz="2400" b="1" dirty="0">
              <a:solidFill>
                <a:srgbClr val="000066"/>
              </a:solidFill>
            </a:endParaRPr>
          </a:p>
        </p:txBody>
      </p:sp>
      <p:sp>
        <p:nvSpPr>
          <p:cNvPr id="26010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kumimoji="0" lang="ru-RU" alt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Инструменты обеспечения реализации стратегий</a:t>
            </a:r>
            <a:endParaRPr kumimoji="0" lang="ru-RU" altLang="ru-RU" sz="4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6705600" cy="1200329"/>
          </a:xfrm>
          <a:prstGeom prst="rect">
            <a:avLst/>
          </a:prstGeom>
          <a:solidFill>
            <a:srgbClr val="FFCC00">
              <a:alpha val="3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altLang="ru-RU" sz="2400" b="1" dirty="0" smtClean="0">
                <a:solidFill>
                  <a:srgbClr val="000066"/>
                </a:solidFill>
              </a:rPr>
              <a:t>Введение </a:t>
            </a:r>
            <a:r>
              <a:rPr kumimoji="0" lang="ru-RU" altLang="ru-RU" sz="2400" b="1" dirty="0">
                <a:solidFill>
                  <a:srgbClr val="000066"/>
                </a:solidFill>
              </a:rPr>
              <a:t>понятия «организационно-технологический механизм» либо, как вариант, «стратегическое мероприятие»</a:t>
            </a:r>
            <a:endParaRPr kumimoji="0" lang="ru-RU" altLang="ru-RU" sz="2400" b="1" dirty="0">
              <a:solidFill>
                <a:srgbClr val="000066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4800" y="4177605"/>
            <a:ext cx="6705600" cy="830997"/>
          </a:xfrm>
          <a:prstGeom prst="rect">
            <a:avLst/>
          </a:prstGeom>
          <a:solidFill>
            <a:srgbClr val="FFCC00">
              <a:alpha val="3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altLang="ru-RU" sz="2400" b="1" dirty="0" smtClean="0">
                <a:solidFill>
                  <a:srgbClr val="000066"/>
                </a:solidFill>
              </a:rPr>
              <a:t>Разработка общих принципов корректировки (актуализации) стратегии</a:t>
            </a:r>
            <a:endParaRPr kumimoji="0" lang="ru-RU" altLang="ru-RU" sz="2400" b="1" dirty="0">
              <a:solidFill>
                <a:srgbClr val="000066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04800" y="5294293"/>
            <a:ext cx="6705600" cy="830997"/>
          </a:xfrm>
          <a:prstGeom prst="rect">
            <a:avLst/>
          </a:prstGeom>
          <a:solidFill>
            <a:srgbClr val="FFCC00">
              <a:alpha val="3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altLang="ru-RU" sz="2400" b="1" dirty="0" smtClean="0">
                <a:solidFill>
                  <a:srgbClr val="000066"/>
                </a:solidFill>
              </a:rPr>
              <a:t>Разработка понятия стратегического управления</a:t>
            </a:r>
            <a:endParaRPr kumimoji="0" lang="ru-RU" altLang="ru-RU" sz="2400" b="1" dirty="0">
              <a:solidFill>
                <a:srgbClr val="000066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 rot="5400000">
            <a:off x="5996464" y="3699303"/>
            <a:ext cx="502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Инновационное развитие</a:t>
            </a:r>
          </a:p>
          <a:p>
            <a:pPr algn="ctr" eaLnBrk="1" hangingPunct="1"/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муниципальных образований</a:t>
            </a:r>
            <a:endParaRPr lang="pl-PL" alt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 bwMode="auto">
          <a:xfrm>
            <a:off x="7315200" y="2971800"/>
            <a:ext cx="609600" cy="1817638"/>
          </a:xfrm>
          <a:prstGeom prst="rightArrow">
            <a:avLst/>
          </a:prstGeom>
          <a:solidFill>
            <a:srgbClr val="F65200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571E-376D-4C1A-A9E1-55C155BA6EE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81634" name="Rectangle 2"/>
          <p:cNvSpPr>
            <a:spLocks noChangeArrowheads="1"/>
          </p:cNvSpPr>
          <p:nvPr/>
        </p:nvSpPr>
        <p:spPr bwMode="auto">
          <a:xfrm>
            <a:off x="381000" y="1752600"/>
            <a:ext cx="8458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ru-RU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r>
              <a:rPr lang="en-US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800" dirty="0">
                <a:solidFill>
                  <a:srgbClr val="333300"/>
                </a:solidFill>
              </a:rPr>
              <a:t>Константин Владимирович Харченко,</a:t>
            </a:r>
            <a:br>
              <a:rPr lang="ru-RU" altLang="ru-RU" sz="2800" dirty="0">
                <a:solidFill>
                  <a:srgbClr val="333300"/>
                </a:solidFill>
              </a:rPr>
            </a:br>
            <a:r>
              <a:rPr lang="ru-RU" altLang="ru-RU" sz="2800" dirty="0">
                <a:solidFill>
                  <a:srgbClr val="333300"/>
                </a:solidFill>
              </a:rPr>
              <a:t/>
            </a:r>
            <a:br>
              <a:rPr lang="ru-RU" altLang="ru-RU" sz="2800" dirty="0">
                <a:solidFill>
                  <a:srgbClr val="333300"/>
                </a:solidFill>
              </a:rPr>
            </a:br>
            <a:r>
              <a:rPr lang="ru-RU" altLang="ru-RU" sz="2800" dirty="0">
                <a:solidFill>
                  <a:srgbClr val="333300"/>
                </a:solidFill>
              </a:rPr>
              <a:t> </a:t>
            </a:r>
            <a:r>
              <a:rPr lang="ru-RU" altLang="ru-RU" sz="2400" dirty="0" err="1">
                <a:solidFill>
                  <a:srgbClr val="5F5F5F"/>
                </a:solidFill>
              </a:rPr>
              <a:t>к.с.н</a:t>
            </a:r>
            <a:r>
              <a:rPr lang="ru-RU" altLang="ru-RU" sz="2400" dirty="0">
                <a:solidFill>
                  <a:srgbClr val="5F5F5F"/>
                </a:solidFill>
              </a:rPr>
              <a:t>., доцент, </a:t>
            </a:r>
            <a:r>
              <a:rPr lang="ru-RU" altLang="ru-RU" sz="2400" dirty="0">
                <a:solidFill>
                  <a:srgbClr val="5F5F5F"/>
                </a:solidFill>
              </a:rPr>
              <a:t>член Экспертно-консультационного совета при Комитете Государственной Думы ФС РФ по региональной политике и проблемам Севера и Дальнего Востока,</a:t>
            </a:r>
            <a:r>
              <a:rPr lang="ru-RU" altLang="ru-RU" sz="2800" dirty="0" smtClean="0">
                <a:solidFill>
                  <a:srgbClr val="333300"/>
                </a:solidFill>
              </a:rPr>
              <a:t> </a:t>
            </a:r>
            <a:r>
              <a:rPr lang="ru-RU" altLang="ru-RU" sz="2400" dirty="0" smtClean="0">
                <a:solidFill>
                  <a:srgbClr val="5F5F5F"/>
                </a:solidFill>
              </a:rPr>
              <a:t>руководитель Центра государственных и муниципальных программ НП «Национальная Гильдия </a:t>
            </a:r>
            <a:r>
              <a:rPr lang="ru-RU" altLang="ru-RU" sz="2400" dirty="0">
                <a:solidFill>
                  <a:srgbClr val="5F5F5F"/>
                </a:solidFill>
              </a:rPr>
              <a:t>Профессиональных </a:t>
            </a:r>
            <a:r>
              <a:rPr lang="ru-RU" altLang="ru-RU" sz="2400" dirty="0" smtClean="0">
                <a:solidFill>
                  <a:srgbClr val="5F5F5F"/>
                </a:solidFill>
              </a:rPr>
              <a:t>Консультантов»</a:t>
            </a:r>
            <a:r>
              <a:rPr lang="ru-RU" altLang="ru-RU" sz="2400" dirty="0">
                <a:solidFill>
                  <a:srgbClr val="5F5F5F"/>
                </a:solidFill>
              </a:rPr>
              <a:t/>
            </a:r>
            <a:br>
              <a:rPr lang="ru-RU" altLang="ru-RU" sz="2400" dirty="0">
                <a:solidFill>
                  <a:srgbClr val="5F5F5F"/>
                </a:solidFill>
              </a:rPr>
            </a:br>
            <a:endParaRPr lang="ru-RU" altLang="ru-RU" sz="2400" dirty="0" smtClean="0">
              <a:solidFill>
                <a:srgbClr val="5F5F5F"/>
              </a:solidFill>
            </a:endParaRP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ru-RU" sz="2400" dirty="0" smtClean="0">
                <a:solidFill>
                  <a:srgbClr val="006600"/>
                </a:solidFill>
              </a:rPr>
              <a:t>E-mail</a:t>
            </a:r>
            <a:r>
              <a:rPr lang="en-US" altLang="ru-RU" sz="2400" dirty="0">
                <a:solidFill>
                  <a:srgbClr val="006600"/>
                </a:solidFill>
              </a:rPr>
              <a:t>: geszak@mail.ru</a:t>
            </a:r>
            <a: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800" dirty="0" smtClean="0">
                <a:solidFill>
                  <a:srgbClr val="000066"/>
                </a:solidFill>
              </a:rPr>
              <a:t>8 905 671 71 04</a:t>
            </a:r>
            <a: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ru-RU" sz="2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CCA93C-FEE5-4226-B59F-0AD0B9B76FD9}" type="slidenum">
              <a:rPr kumimoji="0" lang="ru-RU" altLang="ru-RU" sz="1400"/>
              <a:pPr/>
              <a:t>2</a:t>
            </a:fld>
            <a:endParaRPr kumimoji="0" lang="ru-RU" altLang="ru-RU" sz="140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kumimoji="0" lang="ru-RU" alt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Ожидания от Закона</a:t>
            </a:r>
            <a:endParaRPr kumimoji="0" lang="ru-RU" alt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8458200" cy="536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5F5F5F"/>
                </a:solidFill>
                <a:latin typeface="+mn-lt"/>
                <a:ea typeface="Batang"/>
                <a:cs typeface="Times New Roman"/>
              </a:rPr>
              <a:t>Преодоление понятийной разноголосицы за счет утверждения четких определений и толкований понятий, единого понятийного каркаса документа.</a:t>
            </a:r>
            <a:endParaRPr lang="ru-RU" sz="1600" b="1" dirty="0">
              <a:solidFill>
                <a:srgbClr val="5F5F5F"/>
              </a:solidFill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70C0"/>
                </a:solidFill>
                <a:latin typeface="+mn-lt"/>
                <a:ea typeface="Batang"/>
                <a:cs typeface="Times New Roman"/>
              </a:rPr>
              <a:t>Установление закрытого перечня документов стратегического планирования на каждом уровне управления и обеспечение </a:t>
            </a:r>
            <a:r>
              <a:rPr lang="ru-RU" sz="2000" b="1" dirty="0" err="1">
                <a:solidFill>
                  <a:srgbClr val="0070C0"/>
                </a:solidFill>
                <a:latin typeface="+mn-lt"/>
                <a:ea typeface="Batang"/>
                <a:cs typeface="Times New Roman"/>
              </a:rPr>
              <a:t>взаимоувязки</a:t>
            </a:r>
            <a:r>
              <a:rPr lang="ru-RU" sz="2000" b="1" dirty="0">
                <a:solidFill>
                  <a:srgbClr val="0070C0"/>
                </a:solidFill>
                <a:latin typeface="+mn-lt"/>
                <a:ea typeface="Batang"/>
                <a:cs typeface="Times New Roman"/>
              </a:rPr>
              <a:t> между этими документами.</a:t>
            </a:r>
            <a:endParaRPr lang="ru-RU" sz="1600" b="1" dirty="0">
              <a:solidFill>
                <a:srgbClr val="0070C0"/>
              </a:solidFill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7030A0"/>
                </a:solidFill>
                <a:latin typeface="+mn-lt"/>
                <a:ea typeface="Batang"/>
                <a:cs typeface="Times New Roman"/>
              </a:rPr>
              <a:t>Обеспечение взаимосвязи между стратегическим планированием и бюджетным процессом.</a:t>
            </a:r>
            <a:endParaRPr lang="ru-RU" sz="1600" b="1" dirty="0">
              <a:solidFill>
                <a:srgbClr val="7030A0"/>
              </a:solidFill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996633"/>
                </a:solidFill>
                <a:latin typeface="+mn-lt"/>
                <a:ea typeface="Batang"/>
                <a:cs typeface="Times New Roman"/>
              </a:rPr>
              <a:t>Четкое распределение полномочий между участниками стратегического планирования.</a:t>
            </a:r>
            <a:endParaRPr lang="ru-RU" sz="1600" b="1" dirty="0">
              <a:solidFill>
                <a:srgbClr val="996633"/>
              </a:solidFill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Batang"/>
                <a:cs typeface="Times New Roman"/>
              </a:rPr>
              <a:t>Внедрение инструмента достижения общественного согласия по поводу развития территорий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  <a:ea typeface="Batang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solidFill>
                  <a:srgbClr val="666633"/>
                </a:solidFill>
                <a:latin typeface="+mn-lt"/>
                <a:ea typeface="Batang"/>
              </a:rPr>
              <a:t>В целом – создание интегрированной системы стратегического </a:t>
            </a:r>
            <a:r>
              <a:rPr lang="ru-RU" sz="1800" b="1" dirty="0" smtClean="0">
                <a:solidFill>
                  <a:srgbClr val="666633"/>
                </a:solidFill>
                <a:latin typeface="+mn-lt"/>
                <a:ea typeface="Batang"/>
              </a:rPr>
              <a:t>планирования</a:t>
            </a:r>
            <a:r>
              <a:rPr lang="ru-RU" sz="1600" b="1" dirty="0" smtClean="0">
                <a:solidFill>
                  <a:srgbClr val="666633"/>
                </a:solidFill>
                <a:latin typeface="+mn-lt"/>
                <a:ea typeface="Batang"/>
                <a:cs typeface="Times New Roman"/>
              </a:rPr>
              <a:t>.</a:t>
            </a:r>
            <a:endParaRPr kumimoji="0" lang="ru-RU" altLang="ru-RU" sz="1800" b="1" dirty="0">
              <a:solidFill>
                <a:srgbClr val="666633"/>
              </a:solidFill>
              <a:latin typeface="+mn-lt"/>
            </a:endParaRPr>
          </a:p>
        </p:txBody>
      </p:sp>
      <p:sp>
        <p:nvSpPr>
          <p:cNvPr id="18436" name="AutoShape 8" descr="ANd9GcRYur1Oa2yob9nrLc5HpVTlhYaO7P2Qf4H_Xhh2HwC_7a04v5c7"/>
          <p:cNvSpPr>
            <a:spLocks noChangeAspect="1" noChangeArrowheads="1"/>
          </p:cNvSpPr>
          <p:nvPr/>
        </p:nvSpPr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kumimoji="0" lang="ru-RU" altLang="ru-RU"/>
          </a:p>
        </p:txBody>
      </p:sp>
    </p:spTree>
    <p:extLst>
      <p:ext uri="{BB962C8B-B14F-4D97-AF65-F5344CB8AC3E}">
        <p14:creationId xmlns:p14="http://schemas.microsoft.com/office/powerpoint/2010/main" val="35506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Преимущества Закона</a:t>
            </a:r>
            <a:endParaRPr kumimoji="0" lang="ru-RU" alt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289" name="Text Box 65"/>
          <p:cNvSpPr txBox="1">
            <a:spLocks noChangeArrowheads="1"/>
          </p:cNvSpPr>
          <p:nvPr/>
        </p:nvSpPr>
        <p:spPr bwMode="auto">
          <a:xfrm>
            <a:off x="838200" y="962561"/>
            <a:ext cx="7924800" cy="1323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Попытка обобщить многолетнюю практику разработки различных стратегических документов на всех уровнях управления – от федерального центра до муниципальных образований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0" name="Text Box 65"/>
          <p:cNvSpPr txBox="1">
            <a:spLocks noChangeArrowheads="1"/>
          </p:cNvSpPr>
          <p:nvPr/>
        </p:nvSpPr>
        <p:spPr bwMode="auto">
          <a:xfrm>
            <a:off x="838200" y="2514600"/>
            <a:ext cx="7924800" cy="10156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Расширение </a:t>
            </a:r>
            <a:r>
              <a:rPr lang="ru-RU" sz="2000" b="1" dirty="0">
                <a:solidFill>
                  <a:srgbClr val="C00000"/>
                </a:solidFill>
              </a:rPr>
              <a:t>спектра возможных уровней стратегического планирования, включая макрорегиональный </a:t>
            </a:r>
            <a:r>
              <a:rPr lang="ru-RU" sz="2000" b="1" dirty="0" smtClean="0">
                <a:solidFill>
                  <a:srgbClr val="C00000"/>
                </a:solidFill>
              </a:rPr>
              <a:t>и </a:t>
            </a:r>
            <a:r>
              <a:rPr lang="ru-RU" sz="2000" b="1" dirty="0">
                <a:solidFill>
                  <a:srgbClr val="C00000"/>
                </a:solidFill>
              </a:rPr>
              <a:t>межмуниципальный </a:t>
            </a:r>
            <a:r>
              <a:rPr lang="ru-RU" sz="2000" b="1" dirty="0" smtClean="0">
                <a:solidFill>
                  <a:srgbClr val="C00000"/>
                </a:solidFill>
              </a:rPr>
              <a:t>уровни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1" name="Text Box 65"/>
          <p:cNvSpPr txBox="1">
            <a:spLocks noChangeArrowheads="1"/>
          </p:cNvSpPr>
          <p:nvPr/>
        </p:nvSpPr>
        <p:spPr bwMode="auto">
          <a:xfrm>
            <a:off x="838200" y="3657600"/>
            <a:ext cx="7924800" cy="70788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Обязательность общественного обсуждения документов стратегического планирования 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2" name="Text Box 65"/>
          <p:cNvSpPr txBox="1">
            <a:spLocks noChangeArrowheads="1"/>
          </p:cNvSpPr>
          <p:nvPr/>
        </p:nvSpPr>
        <p:spPr bwMode="auto">
          <a:xfrm>
            <a:off x="838200" y="4495800"/>
            <a:ext cx="7924800" cy="10156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Федеральный государственный реестр </a:t>
            </a:r>
            <a:r>
              <a:rPr lang="ru-RU" sz="2000" b="1" dirty="0">
                <a:solidFill>
                  <a:srgbClr val="C00000"/>
                </a:solidFill>
              </a:rPr>
              <a:t>документов стратегического </a:t>
            </a:r>
            <a:r>
              <a:rPr lang="ru-RU" sz="2000" b="1" dirty="0" smtClean="0">
                <a:solidFill>
                  <a:srgbClr val="C00000"/>
                </a:solidFill>
              </a:rPr>
              <a:t>планирования, федеральная информационная система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23" name="Text Box 65"/>
          <p:cNvSpPr txBox="1">
            <a:spLocks noChangeArrowheads="1"/>
          </p:cNvSpPr>
          <p:nvPr/>
        </p:nvSpPr>
        <p:spPr bwMode="auto">
          <a:xfrm>
            <a:off x="838200" y="5638800"/>
            <a:ext cx="7924800" cy="70788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Ряд полезных принципов</a:t>
            </a:r>
            <a:r>
              <a:rPr lang="ru-RU" sz="2000" b="1" dirty="0">
                <a:solidFill>
                  <a:srgbClr val="C00000"/>
                </a:solidFill>
              </a:rPr>
              <a:t>: </a:t>
            </a:r>
            <a:r>
              <a:rPr lang="ru-RU" sz="2000" b="1" dirty="0" err="1">
                <a:solidFill>
                  <a:srgbClr val="C00000"/>
                </a:solidFill>
              </a:rPr>
              <a:t>измеряемости</a:t>
            </a:r>
            <a:r>
              <a:rPr lang="ru-RU" sz="2000" b="1" dirty="0">
                <a:solidFill>
                  <a:srgbClr val="C00000"/>
                </a:solidFill>
              </a:rPr>
              <a:t> целей, соответствия между целями и показателями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" name="Прямая соединительная линия 2"/>
          <p:cNvCxnSpPr>
            <a:endCxn id="308289" idx="1"/>
          </p:cNvCxnSpPr>
          <p:nvPr/>
        </p:nvCxnSpPr>
        <p:spPr bwMode="auto">
          <a:xfrm flipV="1">
            <a:off x="304800" y="1624281"/>
            <a:ext cx="533400" cy="20333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Прямая соединительная линия 26"/>
          <p:cNvCxnSpPr>
            <a:endCxn id="22" idx="1"/>
          </p:cNvCxnSpPr>
          <p:nvPr/>
        </p:nvCxnSpPr>
        <p:spPr bwMode="auto">
          <a:xfrm>
            <a:off x="342900" y="3657601"/>
            <a:ext cx="495300" cy="13460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>
            <a:endCxn id="20" idx="1"/>
          </p:cNvCxnSpPr>
          <p:nvPr/>
        </p:nvCxnSpPr>
        <p:spPr bwMode="auto">
          <a:xfrm flipV="1">
            <a:off x="304800" y="3022432"/>
            <a:ext cx="533400" cy="652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>
            <a:endCxn id="21" idx="1"/>
          </p:cNvCxnSpPr>
          <p:nvPr/>
        </p:nvCxnSpPr>
        <p:spPr bwMode="auto">
          <a:xfrm>
            <a:off x="323850" y="3657601"/>
            <a:ext cx="514350" cy="353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>
            <a:endCxn id="23" idx="1"/>
          </p:cNvCxnSpPr>
          <p:nvPr/>
        </p:nvCxnSpPr>
        <p:spPr bwMode="auto">
          <a:xfrm>
            <a:off x="304800" y="3657600"/>
            <a:ext cx="533400" cy="2335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4552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Заявленные, но недоработанные преимущества Закона</a:t>
            </a:r>
            <a:endParaRPr kumimoji="0" lang="ru-RU" alt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275" name="Text Box 27"/>
          <p:cNvSpPr txBox="1">
            <a:spLocks noChangeArrowheads="1"/>
          </p:cNvSpPr>
          <p:nvPr/>
        </p:nvSpPr>
        <p:spPr bwMode="auto">
          <a:xfrm>
            <a:off x="346074" y="1879600"/>
            <a:ext cx="3540125" cy="1754326"/>
          </a:xfrm>
          <a:prstGeom prst="rect">
            <a:avLst/>
          </a:prstGeom>
          <a:solidFill>
            <a:srgbClr val="F9EACB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ru-RU" altLang="ru-RU" sz="1800" b="1" dirty="0" smtClean="0">
                <a:solidFill>
                  <a:srgbClr val="CC3300"/>
                </a:solidFill>
              </a:rPr>
              <a:t>Координация </a:t>
            </a:r>
            <a:r>
              <a:rPr kumimoji="0" lang="ru-RU" altLang="ru-RU" sz="1800" b="1" dirty="0">
                <a:solidFill>
                  <a:srgbClr val="CC3300"/>
                </a:solidFill>
              </a:rPr>
              <a:t>государственного и муниципального стратегического планирования и </a:t>
            </a:r>
            <a:r>
              <a:rPr kumimoji="0" lang="ru-RU" altLang="ru-RU" sz="1800" b="1" u="sng" dirty="0">
                <a:solidFill>
                  <a:srgbClr val="CC3300"/>
                </a:solidFill>
              </a:rPr>
              <a:t>бюджетной политики </a:t>
            </a:r>
            <a:endParaRPr kumimoji="0" lang="ru-RU" altLang="ru-RU" sz="1800" b="1" u="sng" dirty="0">
              <a:solidFill>
                <a:srgbClr val="CC3300"/>
              </a:solidFill>
            </a:endParaRPr>
          </a:p>
        </p:txBody>
      </p:sp>
      <p:sp>
        <p:nvSpPr>
          <p:cNvPr id="40968" name="AutoShape 29" descr="ANd9GcRYur1Oa2yob9nrLc5HpVTlhYaO7P2Qf4H_Xhh2HwC_7a04v5c7"/>
          <p:cNvSpPr>
            <a:spLocks noChangeAspect="1" noChangeArrowheads="1"/>
          </p:cNvSpPr>
          <p:nvPr/>
        </p:nvSpPr>
        <p:spPr bwMode="auto">
          <a:xfrm>
            <a:off x="155575" y="46038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kumimoji="0" lang="ru-RU" altLang="ru-RU"/>
          </a:p>
        </p:txBody>
      </p:sp>
      <p:sp>
        <p:nvSpPr>
          <p:cNvPr id="309280" name="Text Box 32"/>
          <p:cNvSpPr txBox="1">
            <a:spLocks noChangeArrowheads="1"/>
          </p:cNvSpPr>
          <p:nvPr/>
        </p:nvSpPr>
        <p:spPr bwMode="auto">
          <a:xfrm>
            <a:off x="4224866" y="1879600"/>
            <a:ext cx="4385734" cy="1754326"/>
          </a:xfrm>
          <a:prstGeom prst="rect">
            <a:avLst/>
          </a:prstGeom>
          <a:solidFill>
            <a:srgbClr val="F9EACB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C00000"/>
                </a:solidFill>
              </a:rPr>
              <a:t>Создание </a:t>
            </a:r>
            <a:r>
              <a:rPr lang="ru-RU" sz="1800" b="1" u="sng" dirty="0">
                <a:solidFill>
                  <a:srgbClr val="C00000"/>
                </a:solidFill>
              </a:rPr>
              <a:t>системы стратегического планирования</a:t>
            </a:r>
            <a:r>
              <a:rPr lang="ru-RU" sz="1800" b="1" dirty="0">
                <a:solidFill>
                  <a:srgbClr val="C00000"/>
                </a:solidFill>
              </a:rPr>
              <a:t>, реализация единой государственной политики в сфере стратегического планирования </a:t>
            </a:r>
            <a:endParaRPr kumimoji="0" lang="ru-RU" altLang="ru-RU" sz="1800" b="1" dirty="0">
              <a:solidFill>
                <a:srgbClr val="C00000"/>
              </a:solidFill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346074" y="3886200"/>
            <a:ext cx="8264525" cy="923330"/>
          </a:xfrm>
          <a:prstGeom prst="rect">
            <a:avLst/>
          </a:prstGeom>
          <a:solidFill>
            <a:srgbClr val="F9EACB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ru-RU" altLang="ru-RU" sz="1800" b="1" u="sng" dirty="0" smtClean="0">
                <a:solidFill>
                  <a:srgbClr val="CC3300"/>
                </a:solidFill>
              </a:rPr>
              <a:t>Координация </a:t>
            </a:r>
            <a:r>
              <a:rPr kumimoji="0" lang="ru-RU" altLang="ru-RU" sz="1800" b="1" u="sng" dirty="0">
                <a:solidFill>
                  <a:srgbClr val="CC3300"/>
                </a:solidFill>
              </a:rPr>
              <a:t>деятельности </a:t>
            </a:r>
            <a:r>
              <a:rPr kumimoji="0" lang="ru-RU" altLang="ru-RU" sz="1800" b="1" dirty="0">
                <a:solidFill>
                  <a:srgbClr val="CC3300"/>
                </a:solidFill>
              </a:rPr>
              <a:t>федеральных, региональных органов власти и органов местного самоуправления в сфере стратегического планирования</a:t>
            </a:r>
            <a:endParaRPr kumimoji="0" lang="ru-RU" altLang="ru-RU" sz="1800" b="1" dirty="0">
              <a:solidFill>
                <a:srgbClr val="CC3300"/>
              </a:solidFill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346074" y="5041332"/>
            <a:ext cx="3768726" cy="1200329"/>
          </a:xfrm>
          <a:prstGeom prst="rect">
            <a:avLst/>
          </a:prstGeom>
          <a:solidFill>
            <a:srgbClr val="F9EACB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C00000"/>
                </a:solidFill>
              </a:rPr>
              <a:t>Интеграция </a:t>
            </a:r>
            <a:r>
              <a:rPr lang="ru-RU" sz="1800" b="1" dirty="0">
                <a:solidFill>
                  <a:srgbClr val="C00000"/>
                </a:solidFill>
              </a:rPr>
              <a:t>стратегий с государственными (муниципальными) </a:t>
            </a:r>
            <a:r>
              <a:rPr lang="ru-RU" sz="1800" b="1" u="sng" dirty="0">
                <a:solidFill>
                  <a:srgbClr val="C00000"/>
                </a:solidFill>
              </a:rPr>
              <a:t>программами</a:t>
            </a:r>
            <a:endParaRPr kumimoji="0" lang="ru-RU" altLang="ru-RU" sz="1800" b="1" u="sng" dirty="0">
              <a:solidFill>
                <a:srgbClr val="C00000"/>
              </a:solidFill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5029200" y="5059740"/>
            <a:ext cx="3810000" cy="1200329"/>
          </a:xfrm>
          <a:prstGeom prst="rect">
            <a:avLst/>
          </a:prstGeom>
          <a:solidFill>
            <a:srgbClr val="F9EACB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C00000"/>
                </a:solidFill>
              </a:rPr>
              <a:t>Установление </a:t>
            </a:r>
            <a:r>
              <a:rPr lang="ru-RU" sz="1800" b="1" u="sng" dirty="0">
                <a:solidFill>
                  <a:srgbClr val="C00000"/>
                </a:solidFill>
              </a:rPr>
              <a:t>общих требований</a:t>
            </a:r>
            <a:r>
              <a:rPr lang="ru-RU" sz="1800" b="1" dirty="0">
                <a:solidFill>
                  <a:srgbClr val="C00000"/>
                </a:solidFill>
              </a:rPr>
              <a:t> к содержанию документов стратегического планирования</a:t>
            </a:r>
            <a:endParaRPr kumimoji="0" lang="ru-RU" alt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7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интеграции</a:t>
            </a:r>
            <a:endParaRPr lang="pl-PL" altLang="ru-RU" sz="4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Rectangle 3" descr="Светлый диагональный 2"/>
          <p:cNvSpPr>
            <a:spLocks noChangeArrowheads="1"/>
          </p:cNvSpPr>
          <p:nvPr/>
        </p:nvSpPr>
        <p:spPr bwMode="auto">
          <a:xfrm>
            <a:off x="304800" y="1066800"/>
            <a:ext cx="6096000" cy="533400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rgbClr val="660066"/>
                </a:solidFill>
              </a:rPr>
              <a:t>Процессная интеграция</a:t>
            </a:r>
            <a:endParaRPr lang="ru-RU" altLang="ru-RU" sz="2400" b="1" dirty="0">
              <a:solidFill>
                <a:srgbClr val="660066"/>
              </a:solidFill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482600" y="1600200"/>
            <a:ext cx="8001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 smtClean="0"/>
              <a:t>Установление зависимостей </a:t>
            </a:r>
            <a:r>
              <a:rPr lang="ru-RU" sz="1800" dirty="0"/>
              <a:t>между процессами: один процесс не начнется, пока другой не закончится и т.д. Например, региональная стратегия в части развития территорий региона принимается после обсуждения </a:t>
            </a:r>
            <a:r>
              <a:rPr lang="ru-RU" sz="1800" dirty="0" smtClean="0"/>
              <a:t>в муниципальных образованиях, </a:t>
            </a:r>
            <a:r>
              <a:rPr lang="ru-RU" sz="1800" dirty="0"/>
              <a:t>отраслевые стратегии принимаются </a:t>
            </a:r>
            <a:r>
              <a:rPr lang="ru-RU" sz="1800" dirty="0" smtClean="0"/>
              <a:t>вслед за стратегией </a:t>
            </a:r>
            <a:r>
              <a:rPr lang="ru-RU" sz="1800" dirty="0"/>
              <a:t>развития территории</a:t>
            </a:r>
            <a:endParaRPr lang="pl-PL" altLang="ru-RU" sz="1800" dirty="0">
              <a:solidFill>
                <a:srgbClr val="292929"/>
              </a:solidFill>
            </a:endParaRPr>
          </a:p>
        </p:txBody>
      </p:sp>
      <p:sp>
        <p:nvSpPr>
          <p:cNvPr id="24" name="Rectangle 3" descr="Светлый диагональный 2"/>
          <p:cNvSpPr>
            <a:spLocks noChangeArrowheads="1"/>
          </p:cNvSpPr>
          <p:nvPr/>
        </p:nvSpPr>
        <p:spPr bwMode="auto">
          <a:xfrm>
            <a:off x="304800" y="3200400"/>
            <a:ext cx="6096000" cy="533400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rgbClr val="660066"/>
                </a:solidFill>
              </a:rPr>
              <a:t>Процедурная интеграция</a:t>
            </a:r>
            <a:endParaRPr lang="ru-RU" altLang="ru-RU" sz="2400" b="1" dirty="0">
              <a:solidFill>
                <a:srgbClr val="660066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33400" y="3733800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 smtClean="0"/>
              <a:t>Введение определенных </a:t>
            </a:r>
            <a:r>
              <a:rPr lang="ru-RU" sz="1800" dirty="0"/>
              <a:t>процедур, как например, общественное </a:t>
            </a:r>
            <a:r>
              <a:rPr lang="ru-RU" sz="1800" dirty="0" smtClean="0"/>
              <a:t>обсуждение, </a:t>
            </a:r>
            <a:r>
              <a:rPr lang="ru-RU" sz="1800" dirty="0"/>
              <a:t>актуализация </a:t>
            </a:r>
            <a:r>
              <a:rPr lang="ru-RU" sz="1800" dirty="0" smtClean="0"/>
              <a:t>стратегии, </a:t>
            </a:r>
            <a:r>
              <a:rPr lang="ru-RU" sz="1800" dirty="0"/>
              <a:t>учет пожеланий делегатов от муниципальных образований в ходе разработки региональной стратегии</a:t>
            </a:r>
            <a:endParaRPr lang="pl-PL" altLang="ru-RU" sz="1800" dirty="0">
              <a:solidFill>
                <a:srgbClr val="292929"/>
              </a:solidFill>
            </a:endParaRPr>
          </a:p>
        </p:txBody>
      </p:sp>
      <p:sp>
        <p:nvSpPr>
          <p:cNvPr id="26" name="Rectangle 3" descr="Светлый диагональный 2"/>
          <p:cNvSpPr>
            <a:spLocks noChangeArrowheads="1"/>
          </p:cNvSpPr>
          <p:nvPr/>
        </p:nvSpPr>
        <p:spPr bwMode="auto">
          <a:xfrm>
            <a:off x="304800" y="4971871"/>
            <a:ext cx="6096000" cy="533400"/>
          </a:xfrm>
          <a:prstGeom prst="rect">
            <a:avLst/>
          </a:prstGeom>
          <a:pattFill prst="ltUpDiag">
            <a:fgClr>
              <a:srgbClr val="FFCC99"/>
            </a:fgClr>
            <a:bgClr>
              <a:schemeClr val="bg1"/>
            </a:bgClr>
          </a:patt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rgbClr val="660066"/>
                </a:solidFill>
              </a:rPr>
              <a:t>Институциональная интеграция</a:t>
            </a:r>
            <a:endParaRPr lang="ru-RU" altLang="ru-RU" sz="2400" b="1" dirty="0">
              <a:solidFill>
                <a:srgbClr val="660066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33400" y="5505271"/>
            <a:ext cx="800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 err="1" smtClean="0"/>
              <a:t>Легитимизация</a:t>
            </a:r>
            <a:r>
              <a:rPr lang="ru-RU" sz="1800" dirty="0" smtClean="0"/>
              <a:t> институтов развития, а также наделение органов гос. власти и местного самоуправления полномочиями в части реализации стратегии</a:t>
            </a:r>
            <a:endParaRPr lang="pl-PL" altLang="ru-RU" sz="18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5" name="Cloud"/>
          <p:cNvSpPr>
            <a:spLocks noChangeAspect="1" noEditPoints="1" noChangeArrowheads="1"/>
          </p:cNvSpPr>
          <p:nvPr/>
        </p:nvSpPr>
        <p:spPr bwMode="auto">
          <a:xfrm>
            <a:off x="685800" y="1447800"/>
            <a:ext cx="7848600" cy="3962400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92D05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1676400" y="2438400"/>
            <a:ext cx="6172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kumimoji="0" lang="ru-RU" altLang="ru-RU" b="1" i="1" dirty="0" smtClean="0">
                <a:solidFill>
                  <a:srgbClr val="000066"/>
                </a:solidFill>
              </a:rPr>
              <a:t>Коренная перестройка системы стратегического планирования или сохранение статус-кво?</a:t>
            </a:r>
            <a:endParaRPr kumimoji="0" lang="ru-RU" altLang="ru-RU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84900"/>
            <a:ext cx="2133600" cy="4762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CCA93C-FEE5-4226-B59F-0AD0B9B76FD9}" type="slidenum">
              <a:rPr kumimoji="0" lang="ru-RU" altLang="ru-RU" sz="1400"/>
              <a:pPr/>
              <a:t>7</a:t>
            </a:fld>
            <a:endParaRPr kumimoji="0" lang="ru-RU" altLang="ru-RU" sz="140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kumimoji="0" lang="ru-RU" alt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Назначение концепции</a:t>
            </a:r>
            <a:endParaRPr kumimoji="0" lang="ru-RU" altLang="ru-RU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739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Наличие идеи, отличающейся креативностью, нестандартным подходом, и ее детальное обоснование. </a:t>
            </a:r>
            <a:endParaRPr kumimoji="0" lang="ru-RU" alt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2581612"/>
            <a:ext cx="739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Стройное</a:t>
            </a:r>
            <a:r>
              <a:rPr lang="ru-RU" sz="2000" b="1" dirty="0">
                <a:solidFill>
                  <a:srgbClr val="C00000"/>
                </a:solidFill>
              </a:rPr>
              <a:t>, логичное, красивое изложение материала, демонстрация системного взгляда на развитие территории либо отрасли</a:t>
            </a:r>
            <a:endParaRPr kumimoji="0" lang="ru-RU" alt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9600" y="3800812"/>
            <a:ext cx="7391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666633"/>
                </a:solidFill>
              </a:rPr>
              <a:t>Демонстрация </a:t>
            </a:r>
            <a:r>
              <a:rPr lang="ru-RU" sz="2000" b="1" dirty="0" err="1">
                <a:solidFill>
                  <a:srgbClr val="666633"/>
                </a:solidFill>
              </a:rPr>
              <a:t>взаимоувязки</a:t>
            </a:r>
            <a:r>
              <a:rPr lang="ru-RU" sz="2000" b="1" dirty="0">
                <a:solidFill>
                  <a:srgbClr val="666633"/>
                </a:solidFill>
              </a:rPr>
              <a:t> между стратегическими задачами и способами их решения</a:t>
            </a:r>
            <a:endParaRPr kumimoji="0" lang="ru-RU" altLang="ru-RU" sz="2000" b="1" dirty="0">
              <a:solidFill>
                <a:srgbClr val="666633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9600" y="4718189"/>
            <a:ext cx="739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996633"/>
                </a:solidFill>
              </a:rPr>
              <a:t>Прикладное значение – интеграция интересов разных сил, обоснование необходимости выделения  бюджетных средств либо увеличения финансирования</a:t>
            </a:r>
            <a:endParaRPr kumimoji="0" lang="ru-RU" altLang="ru-RU" sz="2000" b="1" dirty="0">
              <a:solidFill>
                <a:srgbClr val="9966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6168965"/>
            <a:ext cx="7278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>
                <a:solidFill>
                  <a:srgbClr val="000066"/>
                </a:solidFill>
              </a:rPr>
              <a:t>Переход на госпрограммы –</a:t>
            </a:r>
            <a:r>
              <a:rPr lang="en-US" altLang="ru-RU" sz="2000" b="1" dirty="0" smtClean="0">
                <a:solidFill>
                  <a:srgbClr val="000066"/>
                </a:solidFill>
              </a:rPr>
              <a:t>&gt;</a:t>
            </a:r>
            <a:r>
              <a:rPr lang="ru-RU" altLang="ru-RU" sz="2000" b="1" dirty="0" smtClean="0">
                <a:solidFill>
                  <a:srgbClr val="000066"/>
                </a:solidFill>
              </a:rPr>
              <a:t> утрата концептуальности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25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9AF85A7-7CE9-4513-9862-60B731F0DC48}" type="slidenum">
              <a:rPr kumimoji="0" lang="ru-RU" altLang="ru-RU" sz="1400"/>
              <a:pPr/>
              <a:t>8</a:t>
            </a:fld>
            <a:endParaRPr kumimoji="0" lang="ru-RU" altLang="ru-RU" sz="1400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kumimoji="0" lang="ru-RU" alt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Требования к понятиям Закона</a:t>
            </a:r>
            <a:endParaRPr kumimoji="0" lang="ru-RU" altLang="ru-RU" sz="4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848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kumimoji="0" lang="ru-RU" altLang="ru-RU" sz="2800" b="1" dirty="0" smtClean="0">
                <a:solidFill>
                  <a:srgbClr val="000066"/>
                </a:solidFill>
              </a:rPr>
              <a:t>Понятие </a:t>
            </a:r>
            <a:r>
              <a:rPr kumimoji="0" lang="ru-RU" altLang="ru-RU" sz="2800" b="1" dirty="0">
                <a:solidFill>
                  <a:srgbClr val="000066"/>
                </a:solidFill>
              </a:rPr>
              <a:t>должно играть ключевую роль для документа в целом, а не для одной или нескольких его </a:t>
            </a:r>
            <a:r>
              <a:rPr kumimoji="0" lang="ru-RU" altLang="ru-RU" sz="2800" b="1" dirty="0" smtClean="0">
                <a:solidFill>
                  <a:srgbClr val="000066"/>
                </a:solidFill>
              </a:rPr>
              <a:t>статей.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kumimoji="0" lang="ru-RU" sz="2800" b="1" dirty="0">
                <a:solidFill>
                  <a:srgbClr val="000066"/>
                </a:solidFill>
              </a:rPr>
              <a:t>Понятие не должно параллельно определяться в других нормативных </a:t>
            </a:r>
            <a:r>
              <a:rPr kumimoji="0" lang="ru-RU" sz="2800" b="1" dirty="0">
                <a:solidFill>
                  <a:srgbClr val="000066"/>
                </a:solidFill>
              </a:rPr>
              <a:t>актах.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kumimoji="0" lang="ru-RU" sz="2800" b="1" dirty="0">
                <a:solidFill>
                  <a:srgbClr val="000066"/>
                </a:solidFill>
              </a:rPr>
              <a:t>Определение понятия должно раскрывать смысл объекта, неочевидный из формулировки термина, иначе оно будет </a:t>
            </a:r>
            <a:r>
              <a:rPr kumimoji="0" lang="ru-RU" sz="2800" b="1" dirty="0">
                <a:solidFill>
                  <a:srgbClr val="000066"/>
                </a:solidFill>
              </a:rPr>
              <a:t>бесполезным.</a:t>
            </a:r>
            <a:endParaRPr kumimoji="0" lang="ru-RU" altLang="ru-RU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ru-RU" alt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Недостатки понятий Закона (1)</a:t>
            </a:r>
            <a:endParaRPr kumimoji="0" lang="ru-RU" alt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0" y="1137821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indent="-3429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400" b="1" dirty="0" smtClean="0">
                <a:solidFill>
                  <a:srgbClr val="760000"/>
                </a:solidFill>
              </a:rPr>
              <a:t>Понятие стратегического планирования. А = А + В + С.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400" b="1" dirty="0" smtClean="0">
                <a:solidFill>
                  <a:srgbClr val="760000"/>
                </a:solidFill>
              </a:rPr>
              <a:t>Перепутываются смыслы понятий стратегического планирования и стратегического управления. Планирование не есть деятельность по реализации целей. 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400" b="1" dirty="0" smtClean="0">
                <a:solidFill>
                  <a:srgbClr val="760000"/>
                </a:solidFill>
              </a:rPr>
              <a:t>«Стратегическое управление» встречается в тексте, но не выведено в понятийный блок.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400" b="1" dirty="0" smtClean="0">
                <a:solidFill>
                  <a:srgbClr val="760000"/>
                </a:solidFill>
              </a:rPr>
              <a:t>Понятие государственного управления упрощается – как деятельность по реализации полномочий.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kumimoji="0" lang="ru-RU" altLang="ru-RU" sz="2400" b="1" dirty="0" smtClean="0">
                <a:solidFill>
                  <a:srgbClr val="760000"/>
                </a:solidFill>
              </a:rPr>
              <a:t>В </a:t>
            </a:r>
            <a:r>
              <a:rPr kumimoji="0" lang="ru-RU" altLang="ru-RU" sz="2400" b="1" dirty="0">
                <a:solidFill>
                  <a:srgbClr val="760000"/>
                </a:solidFill>
              </a:rPr>
              <a:t>определении понятия целеполагания фигурирует слово «приоритет» наряду с направлениями и </a:t>
            </a:r>
            <a:r>
              <a:rPr kumimoji="0" lang="ru-RU" altLang="ru-RU" sz="2400" b="1" dirty="0" smtClean="0">
                <a:solidFill>
                  <a:srgbClr val="760000"/>
                </a:solidFill>
              </a:rPr>
              <a:t>целями. Но нигде не разъясняется, что такое приоритет.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20399</TotalTime>
  <Words>710</Words>
  <Application>Microsoft Office PowerPoint</Application>
  <PresentationFormat>Экран (4:3)</PresentationFormat>
  <Paragraphs>79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Федеральный закон  «О стратегическом планировании в Российской Федерации»   проблемные моменты и направления совершенствования  Харченко Константин Владимирович</vt:lpstr>
      <vt:lpstr>Ожидания от Закона</vt:lpstr>
      <vt:lpstr>Презентация PowerPoint</vt:lpstr>
      <vt:lpstr>Презентация PowerPoint</vt:lpstr>
      <vt:lpstr>Признаки интеграции</vt:lpstr>
      <vt:lpstr>Презентация PowerPoint</vt:lpstr>
      <vt:lpstr>Назначение концепции</vt:lpstr>
      <vt:lpstr>Требования к понятиям Закона</vt:lpstr>
      <vt:lpstr>Презентация PowerPoint</vt:lpstr>
      <vt:lpstr>Презентация PowerPoint</vt:lpstr>
      <vt:lpstr>Презентация PowerPoint</vt:lpstr>
      <vt:lpstr>Инструменты обеспечения реализации стратегий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348</cp:revision>
  <cp:lastPrinted>1601-01-01T00:00:00Z</cp:lastPrinted>
  <dcterms:created xsi:type="dcterms:W3CDTF">1601-01-01T00:00:00Z</dcterms:created>
  <dcterms:modified xsi:type="dcterms:W3CDTF">2015-08-21T03:18:54Z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