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87" r:id="rId3"/>
    <p:sldId id="292" r:id="rId4"/>
    <p:sldId id="286" r:id="rId5"/>
    <p:sldId id="294" r:id="rId6"/>
    <p:sldId id="295" r:id="rId7"/>
    <p:sldId id="288" r:id="rId8"/>
    <p:sldId id="278" r:id="rId9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99"/>
    <a:srgbClr val="FF5050"/>
    <a:srgbClr val="F5E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3" autoAdjust="0"/>
    <p:restoredTop sz="94086" autoAdjust="0"/>
  </p:normalViewPr>
  <p:slideViewPr>
    <p:cSldViewPr snapToGrid="0">
      <p:cViewPr>
        <p:scale>
          <a:sx n="110" d="100"/>
          <a:sy n="110" d="100"/>
        </p:scale>
        <p:origin x="78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340508-C286-4DD4-8CE4-4D1F7677923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17" y="2996953"/>
            <a:ext cx="109876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3A3E-8A53-40D6-AA46-FB8A46530005}" type="datetimeFigureOut">
              <a:rPr lang="ru-RU"/>
              <a:pPr>
                <a:defRPr/>
              </a:pPr>
              <a:t>27.09.2016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828DBD-ECE0-4BA8-93CB-8B892C114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59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1606"/>
            <a:ext cx="12192000" cy="1853391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734" y="1431074"/>
            <a:ext cx="6472514" cy="2442186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подход 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формированию квалификационных требований для замещения должностей </a:t>
            </a: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77636"/>
            <a:ext cx="5892311" cy="10684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отдела политики в сфере государственной службы и методологии развития муниципальной службы   Департамента государственной политики в сфере государственной и муниципальной службы, противодействия коррупции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 Сидорова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90" y="0"/>
            <a:ext cx="3752850" cy="1619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47683" y="4934620"/>
            <a:ext cx="5892311" cy="106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85234" y="-2043113"/>
            <a:ext cx="12962467" cy="3240088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10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33" y="107951"/>
            <a:ext cx="115146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73100" y="6240463"/>
            <a:ext cx="2135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B6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Минтруд России</a:t>
            </a:r>
          </a:p>
        </p:txBody>
      </p:sp>
      <p:sp>
        <p:nvSpPr>
          <p:cNvPr id="30724" name="Rectangle 1"/>
          <p:cNvSpPr>
            <a:spLocks/>
          </p:cNvSpPr>
          <p:nvPr/>
        </p:nvSpPr>
        <p:spPr bwMode="auto">
          <a:xfrm>
            <a:off x="1488018" y="274639"/>
            <a:ext cx="1007956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solidFill>
                  <a:srgbClr val="125C39"/>
                </a:solidFill>
              </a:rPr>
              <a:t>Нормативное развитие квалификационных требований</a:t>
            </a:r>
            <a:endParaRPr lang="ru-RU" sz="2400" b="1" dirty="0">
              <a:solidFill>
                <a:srgbClr val="125C39"/>
              </a:solidFill>
            </a:endParaRPr>
          </a:p>
        </p:txBody>
      </p:sp>
      <p:cxnSp>
        <p:nvCxnSpPr>
          <p:cNvPr id="2" name="Прямая соединительная линия 3"/>
          <p:cNvCxnSpPr/>
          <p:nvPr/>
        </p:nvCxnSpPr>
        <p:spPr>
          <a:xfrm>
            <a:off x="719667" y="1125538"/>
            <a:ext cx="1094528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3933" y="107951"/>
            <a:ext cx="1151467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4996" y="2101357"/>
            <a:ext cx="107717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Федеральный закон от 30 июня 2016 г. № 224-ФЗ </a:t>
            </a:r>
          </a:p>
          <a:p>
            <a:pPr algn="ctr"/>
            <a:r>
              <a:rPr lang="ru-RU" sz="2000" b="1" dirty="0" smtClean="0"/>
              <a:t>«О </a:t>
            </a:r>
            <a:r>
              <a:rPr lang="ru-RU" sz="2000" b="1" dirty="0"/>
              <a:t>внесении изменений в Федеральный закон</a:t>
            </a:r>
            <a:endParaRPr lang="ru-RU" sz="2000" dirty="0"/>
          </a:p>
          <a:p>
            <a:pPr algn="ctr"/>
            <a:r>
              <a:rPr lang="ru-RU" sz="2000" b="1" dirty="0" smtClean="0"/>
              <a:t>«О </a:t>
            </a:r>
            <a:r>
              <a:rPr lang="ru-RU" sz="2000" b="1" dirty="0"/>
              <a:t>государственной гражданской службе Российской </a:t>
            </a:r>
            <a:r>
              <a:rPr lang="ru-RU" sz="2000" b="1" dirty="0" smtClean="0"/>
              <a:t>Федерации»</a:t>
            </a:r>
            <a:endParaRPr lang="ru-RU" sz="2000" dirty="0"/>
          </a:p>
          <a:p>
            <a:pPr algn="ctr"/>
            <a:r>
              <a:rPr lang="ru-RU" sz="2000" b="1" dirty="0" smtClean="0"/>
              <a:t>и Федеральный закон «О </a:t>
            </a:r>
            <a:r>
              <a:rPr lang="ru-RU" sz="2000" b="1" dirty="0"/>
              <a:t>муниципальной службе </a:t>
            </a:r>
            <a:endParaRPr lang="ru-RU" sz="2000" dirty="0"/>
          </a:p>
          <a:p>
            <a:pPr algn="ctr"/>
            <a:r>
              <a:rPr lang="ru-RU" sz="2000" b="1" dirty="0"/>
              <a:t>в Российской </a:t>
            </a:r>
            <a:r>
              <a:rPr lang="ru-RU" sz="2000" b="1" dirty="0" smtClean="0"/>
              <a:t>Федерации»</a:t>
            </a:r>
            <a:r>
              <a:rPr lang="ru-RU" sz="2000" dirty="0"/>
              <a:t> 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699889" y="1196975"/>
            <a:ext cx="13441493" cy="1403822"/>
            <a:chOff x="3287059" y="875990"/>
            <a:chExt cx="2673196" cy="99085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472571" y="875990"/>
              <a:ext cx="2312773" cy="5589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800" b="1" dirty="0" smtClean="0"/>
            </a:p>
            <a:p>
              <a:pPr algn="ctr"/>
              <a:r>
                <a:rPr lang="ru-RU" sz="2000" b="1" dirty="0" smtClean="0"/>
                <a:t>Изменения в Федеральный закон от 2 марта 2007 г. № 25-ФЗ</a:t>
              </a:r>
              <a:endParaRPr lang="ru-RU" sz="2000" b="1" dirty="0"/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3287059" y="1002975"/>
              <a:ext cx="2673196" cy="86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32122" y="3933644"/>
            <a:ext cx="2124000" cy="2277375"/>
          </a:xfrm>
          <a:prstGeom prst="roundRect">
            <a:avLst>
              <a:gd name="adj" fmla="val 8576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Однозначность формулировки квалификационные требования для замещения должностей муниципальной службы</a:t>
            </a:r>
            <a:endParaRPr lang="ru-RU" sz="800" b="1" dirty="0" smtClean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72929" y="3968151"/>
            <a:ext cx="2044461" cy="2239043"/>
          </a:xfrm>
          <a:prstGeom prst="roundRect">
            <a:avLst>
              <a:gd name="adj" fmla="val 8576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Замена навыков на умения, необходимые для исполнения должностных обязанностей </a:t>
            </a:r>
            <a:endParaRPr lang="ru-RU" sz="800" b="1" dirty="0" smtClean="0">
              <a:solidFill>
                <a:schemeClr val="tx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95758" y="3950898"/>
            <a:ext cx="2294627" cy="2277374"/>
          </a:xfrm>
          <a:prstGeom prst="roundRect">
            <a:avLst>
              <a:gd name="adj" fmla="val 8576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Предоставление представителю нанимателя права устанавливать квалификационные требования к специальности, направлению подготовки</a:t>
            </a:r>
            <a:endParaRPr lang="ru-RU" sz="800" b="1" dirty="0" smtClean="0">
              <a:solidFill>
                <a:schemeClr val="tx2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6348" y="3985404"/>
            <a:ext cx="2881222" cy="2253419"/>
          </a:xfrm>
          <a:prstGeom prst="roundRect">
            <a:avLst>
              <a:gd name="adj" fmla="val 8576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Квалификационные требования к знаниям и умениям устанавливаются в зависимости от области и вида профессиональной служебной деятельности муниципального служащего его должностной инструкцией (часть 2 статьи 9 Федерального закона от 2 марта 2007 г. № 25-ФЗ)</a:t>
            </a:r>
          </a:p>
        </p:txBody>
      </p:sp>
    </p:spTree>
    <p:extLst>
      <p:ext uri="{BB962C8B-B14F-4D97-AF65-F5344CB8AC3E}">
        <p14:creationId xmlns:p14="http://schemas.microsoft.com/office/powerpoint/2010/main" val="61094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0987" y="143908"/>
            <a:ext cx="201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Российской Федерации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103367" y="0"/>
            <a:ext cx="12295367" cy="1471172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Объект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02" y="-19668"/>
            <a:ext cx="1052019" cy="12722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07" y="246221"/>
            <a:ext cx="750150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квалификационных требований для замещения должностей муниципальной службы с учетом специальностей, направлений подготовки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51804" y="3370996"/>
            <a:ext cx="86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1804" y="3836410"/>
            <a:ext cx="85717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51804" y="4335354"/>
            <a:ext cx="928049" cy="136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 rot="5400000">
            <a:off x="10182859" y="1697711"/>
            <a:ext cx="923330" cy="24031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СПЕЦИАЛЬНОСТЬ,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7638" y="1898619"/>
            <a:ext cx="9210075" cy="4921444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9418476" y="1928479"/>
            <a:ext cx="2659246" cy="4813749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46692" y="2383629"/>
            <a:ext cx="2466910" cy="13662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6691" y="3842058"/>
            <a:ext cx="2466910" cy="14073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646691" y="5327665"/>
            <a:ext cx="2473641" cy="13065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38910" y="2437627"/>
            <a:ext cx="22824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Специальности, направлению подготовки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38910" y="3989239"/>
            <a:ext cx="2376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униципальной службы или работы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специальности, направлению подготовки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ертикальный свиток 24"/>
          <p:cNvSpPr/>
          <p:nvPr/>
        </p:nvSpPr>
        <p:spPr>
          <a:xfrm>
            <a:off x="-274075" y="2170430"/>
            <a:ext cx="2986574" cy="4402383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 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ст. 9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замещения должности муниципальной службы требуется соответствие квалификационным требованиям к уровню профессионального образования, стажу муниципальной службы или работы по специальности, направлению подготовки, знаниям и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умениям,</a:t>
            </a:r>
            <a:r>
              <a:rPr lang="ru-RU" sz="1400" dirty="0"/>
              <a:t>  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исполнения должностных обязанностей</a:t>
            </a:r>
            <a:endParaRPr lang="ru-RU" sz="1400" dirty="0">
              <a:ln w="11430"/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322498" y="5812401"/>
            <a:ext cx="4200862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322498" y="4371622"/>
            <a:ext cx="1050589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8335396" y="4296452"/>
            <a:ext cx="1104345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17708" y="1482722"/>
            <a:ext cx="3589573" cy="83179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25-ФЗ</a:t>
            </a:r>
            <a:endParaRPr lang="ru-RU" sz="2800" b="1" dirty="0"/>
          </a:p>
        </p:txBody>
      </p:sp>
      <p:sp>
        <p:nvSpPr>
          <p:cNvPr id="34" name="Овал 33"/>
          <p:cNvSpPr/>
          <p:nvPr/>
        </p:nvSpPr>
        <p:spPr>
          <a:xfrm>
            <a:off x="9401523" y="1574583"/>
            <a:ext cx="2742921" cy="648072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Должностная инструкция</a:t>
            </a:r>
            <a:endParaRPr lang="ru-RU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5322498" y="2887420"/>
            <a:ext cx="1021170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10326" y="1497218"/>
            <a:ext cx="2643195" cy="83687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6720689" y="2897235"/>
            <a:ext cx="1156216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 rot="5400000">
            <a:off x="10121248" y="4662927"/>
            <a:ext cx="1169551" cy="27433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ПРОФЕССИОНАЛЬНОЙ СЛУЖЕБНОЙ ДЕЯТЕЛЬНОСТИ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47426" y="3720862"/>
            <a:ext cx="2717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ПРОДОЛЖИТЕЛЬНОСТЬ,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СПЕЦИАЛЬНОСТИ, НАПРАВЛЕНИЯ ПОДГОТОВКИ</a:t>
            </a:r>
          </a:p>
        </p:txBody>
      </p:sp>
      <p:sp>
        <p:nvSpPr>
          <p:cNvPr id="3" name="Овал 2"/>
          <p:cNvSpPr/>
          <p:nvPr/>
        </p:nvSpPr>
        <p:spPr>
          <a:xfrm>
            <a:off x="2748018" y="303764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2499" y="3233683"/>
            <a:ext cx="108000" cy="10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52461" y="3504987"/>
            <a:ext cx="1776508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субъекта Российской Федерации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8596" y="3494261"/>
            <a:ext cx="1629118" cy="78483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правовой акт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8335397" y="2927567"/>
            <a:ext cx="1156216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6817373" y="4349002"/>
            <a:ext cx="1156216" cy="4444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10706023" y="3195383"/>
            <a:ext cx="4554" cy="5254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11577195" y="5449849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1631195" y="4013262"/>
            <a:ext cx="108000" cy="10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577195" y="2507474"/>
            <a:ext cx="108000" cy="10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0737239" y="4901153"/>
            <a:ext cx="4554" cy="5254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295367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84" y="0"/>
            <a:ext cx="7820428" cy="13255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Детализация квалификационных требований в соответствии с областями и видами профессиональной служебной деятельности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01" y="0"/>
            <a:ext cx="1052019" cy="1272209"/>
          </a:xfrm>
        </p:spPr>
      </p:pic>
      <p:sp>
        <p:nvSpPr>
          <p:cNvPr id="13" name="TextBox 12"/>
          <p:cNvSpPr txBox="1"/>
          <p:nvPr/>
        </p:nvSpPr>
        <p:spPr>
          <a:xfrm>
            <a:off x="8830985" y="278932"/>
            <a:ext cx="201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Российской Федерации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4"/>
          <a:srcRect l="36000" t="10923" r="15418" b="35637"/>
          <a:stretch>
            <a:fillRect/>
          </a:stretch>
        </p:blipFill>
        <p:spPr bwMode="auto">
          <a:xfrm>
            <a:off x="0" y="1268084"/>
            <a:ext cx="6323161" cy="55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/>
          <a:srcRect l="50678" t="21633" r="18078" b="61224"/>
          <a:stretch>
            <a:fillRect/>
          </a:stretch>
        </p:blipFill>
        <p:spPr bwMode="auto">
          <a:xfrm>
            <a:off x="2654895" y="5089585"/>
            <a:ext cx="4108216" cy="10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 l="38112" t="10191" r="26075" b="23379"/>
          <a:stretch>
            <a:fillRect/>
          </a:stretch>
        </p:blipFill>
        <p:spPr bwMode="auto">
          <a:xfrm>
            <a:off x="6288657" y="1259457"/>
            <a:ext cx="5903343" cy="55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295367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01" y="0"/>
            <a:ext cx="1052019" cy="1272209"/>
          </a:xfrm>
        </p:spPr>
      </p:pic>
      <p:sp>
        <p:nvSpPr>
          <p:cNvPr id="13" name="TextBox 12"/>
          <p:cNvSpPr txBox="1"/>
          <p:nvPr/>
        </p:nvSpPr>
        <p:spPr>
          <a:xfrm>
            <a:off x="8830985" y="278932"/>
            <a:ext cx="201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Российской Федерации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4"/>
          <a:srcRect l="15301" t="9592" r="16242" b="4225"/>
          <a:stretch>
            <a:fillRect/>
          </a:stretch>
        </p:blipFill>
        <p:spPr bwMode="auto">
          <a:xfrm>
            <a:off x="0" y="1"/>
            <a:ext cx="6328587" cy="46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/>
          <a:srcRect l="15526" t="11429" r="16127" b="9592"/>
          <a:stretch>
            <a:fillRect/>
          </a:stretch>
        </p:blipFill>
        <p:spPr bwMode="auto">
          <a:xfrm>
            <a:off x="5753819" y="1199071"/>
            <a:ext cx="6438181" cy="41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/>
          <a:srcRect l="39755" t="16879" r="14982" b="32803"/>
          <a:stretch>
            <a:fillRect/>
          </a:stretch>
        </p:blipFill>
        <p:spPr bwMode="auto">
          <a:xfrm>
            <a:off x="6547449" y="3295291"/>
            <a:ext cx="5644551" cy="35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/>
          <a:srcRect l="18643" t="13057" r="15698" b="9540"/>
          <a:stretch>
            <a:fillRect/>
          </a:stretch>
        </p:blipFill>
        <p:spPr bwMode="auto">
          <a:xfrm>
            <a:off x="0" y="3295291"/>
            <a:ext cx="6627963" cy="356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295367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84" y="0"/>
            <a:ext cx="7820428" cy="1325563"/>
          </a:xfrm>
        </p:spPr>
        <p:txBody>
          <a:bodyPr>
            <a:normAutofit/>
          </a:bodyPr>
          <a:lstStyle/>
          <a:p>
            <a:r>
              <a:rPr lang="x-none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РЕКОМЕНДУЕМАЯ ФОРМА ДОЛЖНОСТНОЙ ИНСТРУКЦИИ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96" y="0"/>
            <a:ext cx="1052019" cy="1272209"/>
          </a:xfrm>
        </p:spPr>
      </p:pic>
      <p:sp>
        <p:nvSpPr>
          <p:cNvPr id="13" name="TextBox 12"/>
          <p:cNvSpPr txBox="1"/>
          <p:nvPr/>
        </p:nvSpPr>
        <p:spPr>
          <a:xfrm>
            <a:off x="8830985" y="278932"/>
            <a:ext cx="201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Российской Федерации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/>
          <p:nvPr/>
        </p:nvPicPr>
        <p:blipFill>
          <a:blip r:embed="rId4"/>
          <a:srcRect l="31167" t="16561" r="25181" b="12102"/>
          <a:stretch>
            <a:fillRect/>
          </a:stretch>
        </p:blipFill>
        <p:spPr bwMode="auto">
          <a:xfrm>
            <a:off x="0" y="1207699"/>
            <a:ext cx="4796287" cy="56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/>
          <a:srcRect l="31394" t="15287" r="25380" b="60761"/>
          <a:stretch>
            <a:fillRect/>
          </a:stretch>
        </p:blipFill>
        <p:spPr bwMode="auto">
          <a:xfrm>
            <a:off x="4862049" y="1207698"/>
            <a:ext cx="5989981" cy="150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/>
          <a:srcRect l="30797" t="17516" r="24823" b="16242"/>
          <a:stretch>
            <a:fillRect/>
          </a:stretch>
        </p:blipFill>
        <p:spPr bwMode="auto">
          <a:xfrm>
            <a:off x="4839419" y="2553418"/>
            <a:ext cx="6219645" cy="344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/>
          <a:srcRect l="31167" t="35350" r="25181" b="26115"/>
          <a:stretch>
            <a:fillRect/>
          </a:stretch>
        </p:blipFill>
        <p:spPr bwMode="auto">
          <a:xfrm>
            <a:off x="6245525" y="4865298"/>
            <a:ext cx="5946475" cy="19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>
          <a:xfrm>
            <a:off x="239349" y="1268760"/>
            <a:ext cx="6144683" cy="554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787231" y="1268760"/>
            <a:ext cx="5088565" cy="9625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787231" y="2492896"/>
            <a:ext cx="5088565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31371" y="1304190"/>
          <a:ext cx="4608512" cy="192786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3.1. Обобщенная трудовая функция</a:t>
                      </a:r>
                      <a:endParaRPr lang="ru-RU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31371" y="2780928"/>
          <a:ext cx="4608512" cy="192786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Дополнительные характеристики</a:t>
                      </a:r>
                      <a:endParaRPr lang="ru-RU" sz="11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31371" y="5108422"/>
          <a:ext cx="4512501" cy="192786"/>
        </p:xfrm>
        <a:graphic>
          <a:graphicData uri="http://schemas.openxmlformats.org/drawingml/2006/table">
            <a:tbl>
              <a:tblPr/>
              <a:tblGrid>
                <a:gridCol w="4512501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3.1.1. Трудовая функция</a:t>
                      </a:r>
                      <a:endParaRPr lang="ru-RU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7171273" y="5589240"/>
            <a:ext cx="4275667" cy="864096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Функциональные знания и умения , связанные с областью и видом профессиональной служебной деятельности 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6096000" y="3501008"/>
            <a:ext cx="1056117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079" idx="1"/>
          </p:cNvCxnSpPr>
          <p:nvPr/>
        </p:nvCxnSpPr>
        <p:spPr>
          <a:xfrm>
            <a:off x="6096001" y="5949280"/>
            <a:ext cx="1075273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2079" idx="1"/>
          </p:cNvCxnSpPr>
          <p:nvPr/>
        </p:nvCxnSpPr>
        <p:spPr>
          <a:xfrm flipV="1">
            <a:off x="6096001" y="6021288"/>
            <a:ext cx="1075273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171273" y="4201064"/>
            <a:ext cx="4275667" cy="812112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Стаж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муниципальной службы, работы по специальности, направлению подготовки</a:t>
            </a:r>
          </a:p>
          <a:p>
            <a:pPr algn="ctr">
              <a:spcAft>
                <a:spcPts val="0"/>
              </a:spcAft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6096000" y="2060848"/>
            <a:ext cx="1056117" cy="2304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7171273" y="2907102"/>
            <a:ext cx="4275667" cy="69874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Специальность, направление подготовки 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образования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7171273" y="1628800"/>
            <a:ext cx="4320480" cy="36004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Уровень образования 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6096000" y="1772816"/>
            <a:ext cx="1056117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7004886" y="2231287"/>
            <a:ext cx="3710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Функциональные квалификационные требования</a:t>
            </a:r>
            <a:endParaRPr lang="ru-RU" sz="12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7267285" y="1295183"/>
            <a:ext cx="4224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Базовые квалификационные требования</a:t>
            </a:r>
            <a:endParaRPr lang="ru-RU" sz="12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096000" y="1772816"/>
            <a:ext cx="105611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90841"/>
              </p:ext>
            </p:extLst>
          </p:nvPr>
        </p:nvGraphicFramePr>
        <p:xfrm>
          <a:off x="431371" y="1484785"/>
          <a:ext cx="5664630" cy="1224137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759691"/>
                <a:gridCol w="2904939"/>
              </a:tblGrid>
              <a:tr h="379339">
                <a:tc>
                  <a:txBody>
                    <a:bodyPr/>
                    <a:lstStyle/>
                    <a:p>
                      <a:pPr marL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Требования к образованию и обучению</a:t>
                      </a:r>
                      <a:endParaRPr lang="ru-RU" sz="11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07" marR="2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077">
                <a:tc>
                  <a:txBody>
                    <a:bodyPr/>
                    <a:lstStyle/>
                    <a:p>
                      <a:pPr marL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Требования к опыту практической работы</a:t>
                      </a:r>
                      <a:endParaRPr lang="ru-RU" sz="11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07" marR="2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077">
                <a:tc>
                  <a:txBody>
                    <a:bodyPr/>
                    <a:lstStyle/>
                    <a:p>
                      <a:pPr marL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Особые условия допуска к работе</a:t>
                      </a:r>
                      <a:endParaRPr lang="ru-RU" sz="11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07" marR="237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8644">
                <a:tc>
                  <a:txBody>
                    <a:bodyPr/>
                    <a:lstStyle/>
                    <a:p>
                      <a:pPr marL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Другие характеристики</a:t>
                      </a:r>
                      <a:endParaRPr lang="ru-RU" sz="11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07" marR="2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31371" y="2996953"/>
          <a:ext cx="5664630" cy="177089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187247"/>
                <a:gridCol w="546812"/>
                <a:gridCol w="2930571"/>
              </a:tblGrid>
              <a:tr h="242208"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документа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базовой группы,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должности (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профессии) или специальности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104">
                <a:tc rowSpan="2"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ОКЗ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104"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ЕТКС  или ЕКС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1788"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Направления </a:t>
                      </a:r>
                      <a:r>
                        <a:rPr lang="ru-RU" sz="1100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подготовки (специальности ) образования</a:t>
                      </a:r>
                    </a:p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ОКПДТР </a:t>
                      </a:r>
                      <a:endParaRPr lang="ru-RU" sz="1100" b="0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871"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ОКСО, ОКСВНК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381" marR="163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31371" y="5327478"/>
          <a:ext cx="5664630" cy="125501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549083"/>
                <a:gridCol w="3115547"/>
              </a:tblGrid>
              <a:tr h="122488">
                <a:tc rowSpan="3"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Трудовые действия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88">
                <a:tc rowSpan="2"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Необходимые </a:t>
                      </a:r>
                      <a:r>
                        <a:rPr lang="ru-RU" sz="1100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умения </a:t>
                      </a:r>
                      <a:endParaRPr lang="ru-RU" sz="1100" b="0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88">
                <a:tc rowSpan="2"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Необходимые знания</a:t>
                      </a:r>
                      <a:endParaRPr lang="ru-RU" sz="1100" b="0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88">
                <a:tc rowSpan="2"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Другие характеристики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6568" marR="16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4" name="Прямоугольник 113"/>
          <p:cNvSpPr/>
          <p:nvPr/>
        </p:nvSpPr>
        <p:spPr>
          <a:xfrm>
            <a:off x="137728" y="909299"/>
            <a:ext cx="5856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Система разработки и утверждения профессиональных стандартов</a:t>
            </a:r>
            <a:endParaRPr lang="ru-RU" sz="14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6499199" y="878521"/>
            <a:ext cx="53765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Система квалификационных требований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60384" y="0"/>
            <a:ext cx="12295367" cy="91598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18532" y="0"/>
            <a:ext cx="7641511" cy="81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 квалификационных требований и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стандартов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80" y="2"/>
            <a:ext cx="757451" cy="91598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78392" y="148195"/>
            <a:ext cx="201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Российской Федерации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076022" y="42656"/>
            <a:ext cx="9525" cy="8306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59024" y="139857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87" y="0"/>
            <a:ext cx="1052019" cy="1272209"/>
          </a:xfrm>
        </p:spPr>
      </p:pic>
      <p:sp>
        <p:nvSpPr>
          <p:cNvPr id="13" name="TextBox 12"/>
          <p:cNvSpPr txBox="1"/>
          <p:nvPr/>
        </p:nvSpPr>
        <p:spPr>
          <a:xfrm>
            <a:off x="8863886" y="271118"/>
            <a:ext cx="201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Российской Федерации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1065457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1362985" y="2726662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408</Words>
  <Application>Microsoft Office PowerPoint</Application>
  <PresentationFormat>Произвольный</PresentationFormat>
  <Paragraphs>94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Новый подход к формированию квалификационных требований для замещения должностей муниципальной службы</vt:lpstr>
      <vt:lpstr>Презентация PowerPoint</vt:lpstr>
      <vt:lpstr>Презентация PowerPoint</vt:lpstr>
      <vt:lpstr>Детализация квалификационных требований в соответствии с областями и видами профессиональной служебной деятельности</vt:lpstr>
      <vt:lpstr>Презентация PowerPoint</vt:lpstr>
      <vt:lpstr>РЕКОМЕНДУЕМАЯ ФОРМА ДОЛЖНОСТНОЙ ИНСТРУКЦИИ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Svetlana Yurkova</cp:lastModifiedBy>
  <cp:revision>196</cp:revision>
  <cp:lastPrinted>2016-05-31T12:06:05Z</cp:lastPrinted>
  <dcterms:created xsi:type="dcterms:W3CDTF">2015-10-24T19:54:13Z</dcterms:created>
  <dcterms:modified xsi:type="dcterms:W3CDTF">2016-09-27T13:42:17Z</dcterms:modified>
</cp:coreProperties>
</file>