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48" r:id="rId2"/>
    <p:sldId id="357" r:id="rId3"/>
    <p:sldId id="366" r:id="rId4"/>
    <p:sldId id="308" r:id="rId5"/>
    <p:sldId id="287" r:id="rId6"/>
    <p:sldId id="288" r:id="rId7"/>
    <p:sldId id="402" r:id="rId8"/>
    <p:sldId id="432" r:id="rId9"/>
    <p:sldId id="356" r:id="rId10"/>
    <p:sldId id="349" r:id="rId11"/>
    <p:sldId id="290" r:id="rId12"/>
    <p:sldId id="341" r:id="rId13"/>
    <p:sldId id="311" r:id="rId14"/>
    <p:sldId id="310" r:id="rId15"/>
    <p:sldId id="406" r:id="rId16"/>
    <p:sldId id="435" r:id="rId17"/>
    <p:sldId id="425" r:id="rId18"/>
    <p:sldId id="335" r:id="rId19"/>
    <p:sldId id="336" r:id="rId20"/>
    <p:sldId id="411" r:id="rId21"/>
    <p:sldId id="410" r:id="rId22"/>
    <p:sldId id="436" r:id="rId23"/>
    <p:sldId id="325" r:id="rId24"/>
    <p:sldId id="437" r:id="rId25"/>
    <p:sldId id="417" r:id="rId26"/>
    <p:sldId id="294" r:id="rId27"/>
    <p:sldId id="298" r:id="rId28"/>
    <p:sldId id="388" r:id="rId29"/>
    <p:sldId id="313" r:id="rId30"/>
    <p:sldId id="389" r:id="rId31"/>
    <p:sldId id="295" r:id="rId32"/>
    <p:sldId id="441" r:id="rId33"/>
  </p:sldIdLst>
  <p:sldSz cx="9144000" cy="6858000" type="screen4x3"/>
  <p:notesSz cx="6797675" cy="9928225"/>
  <p:embeddedFontLst>
    <p:embeddedFont>
      <p:font typeface="Times New Roman Cyr" panose="02020603050405020304" pitchFamily="18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Wingdings 3" panose="05040102010807070707" pitchFamily="18" charset="2"/>
      <p:regular r:id="rId48"/>
    </p:embeddedFont>
    <p:embeddedFont>
      <p:font typeface="Georgia" panose="02040502050405020303" pitchFamily="18" charset="0"/>
      <p:regular r:id="rId49"/>
      <p:bold r:id="rId50"/>
      <p:italic r:id="rId51"/>
      <p:boldItalic r:id="rId5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2DA"/>
    <a:srgbClr val="B8DD9F"/>
    <a:srgbClr val="FFE181"/>
    <a:srgbClr val="FF9F9F"/>
    <a:srgbClr val="D3EAC4"/>
    <a:srgbClr val="FFFFCC"/>
    <a:srgbClr val="3795AF"/>
    <a:srgbClr val="728E3A"/>
    <a:srgbClr val="A9C571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8" autoAdjust="0"/>
    <p:restoredTop sz="94660"/>
  </p:normalViewPr>
  <p:slideViewPr>
    <p:cSldViewPr>
      <p:cViewPr>
        <p:scale>
          <a:sx n="106" d="100"/>
          <a:sy n="106" d="100"/>
        </p:scale>
        <p:origin x="-1512" y="-1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1102\Desktop\&#1086;&#1087;&#1077;&#1088;&#1072;&#1090;&#1080;&#1074;&#1085;&#1099;&#1077;%20&#1076;&#1072;&#1085;&#1085;&#1099;&#1077;\01.01.2015\&#1044;&#1080;&#1072;&#1075;&#1088;&#1072;&#1084;&#1084;&#1072;%20&#1076;&#1083;&#1103;%20&#1084;&#1086;&#1085;&#1080;&#1090;&#1086;&#1088;&#1080;&#1085;&#1075;&#1072;%20&#1086;&#1087;&#1077;&#1088;&#1072;&#1090;&#1080;&#1074;&#1085;&#1086;&#1075;&#1086;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102\Desktop\&#1086;&#1087;&#1077;&#1088;&#1072;&#1090;&#1080;&#1074;&#1085;&#1099;&#1077;%20&#1076;&#1072;&#1085;&#1085;&#1099;&#1077;\01.01.2015\&#1044;&#1080;&#1072;&#1075;&#1088;&#1072;&#1084;&#1084;&#1072;%20&#1076;&#1083;&#1103;%20&#1084;&#1086;&#1085;&#1080;&#1090;&#1086;&#1088;&#1080;&#1085;&#1075;&#1072;%20&#1086;&#1087;&#1077;&#1088;&#1072;&#1090;&#1080;&#1074;&#1085;&#1086;&#1075;&#1086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видов муниципальных </a:t>
            </a:r>
            <a:r>
              <a:rPr lang="ru-RU" sz="14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</a:p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 01.01.2015)</a:t>
            </a:r>
            <a:endParaRPr lang="ru-RU" sz="14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4380491646454229"/>
          <c:y val="7.168565888384201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7844344728658472E-2"/>
          <c:y val="0.16955036257869152"/>
          <c:w val="0.26698582163437101"/>
          <c:h val="0.72131843174754962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4989756215856543E-2"/>
                  <c:y val="-0.152782094190772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7037037037037035E-2"/>
                  <c:y val="-0.122761711317588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Лист1!$A$1:$E$1</c:f>
              <c:strCache>
                <c:ptCount val="5"/>
                <c:pt idx="0">
                  <c:v>Городские округа</c:v>
                </c:pt>
                <c:pt idx="1">
                  <c:v>Муниципальные районы</c:v>
                </c:pt>
                <c:pt idx="2">
                  <c:v>Городские поселения</c:v>
                </c:pt>
                <c:pt idx="3">
                  <c:v>Сельские поселения</c:v>
                </c:pt>
                <c:pt idx="4">
                  <c:v>Внутригородские муниципальные образования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519</c:v>
                </c:pt>
                <c:pt idx="1">
                  <c:v>1816</c:v>
                </c:pt>
                <c:pt idx="2">
                  <c:v>1645</c:v>
                </c:pt>
                <c:pt idx="3">
                  <c:v>18497</c:v>
                </c:pt>
                <c:pt idx="4">
                  <c:v>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0313411587503065"/>
          <c:y val="0.28589993890615456"/>
          <c:w val="0.46930441848644144"/>
          <c:h val="0.6685662204159693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91501798945418E-2"/>
          <c:y val="3.116649319666236E-2"/>
          <c:w val="0.9320986770700691"/>
          <c:h val="0.68919541347257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rgbClr val="B3CC82"/>
            </a:solidFill>
            <a:scene3d>
              <a:camera prst="orthographicFront"/>
              <a:lightRig rig="threePt" dir="t"/>
            </a:scene3d>
            <a:sp3d>
              <a:bevelT w="196850"/>
            </a:sp3d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 (оценка)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#,##0.00">
                  <c:v>1512.4</c:v>
                </c:pt>
                <c:pt idx="1">
                  <c:v>1940.9</c:v>
                </c:pt>
                <c:pt idx="2">
                  <c:v>2411.6999999999998</c:v>
                </c:pt>
                <c:pt idx="3">
                  <c:v>2387.6</c:v>
                </c:pt>
                <c:pt idx="4">
                  <c:v>2600.4</c:v>
                </c:pt>
                <c:pt idx="5">
                  <c:v>2961.1</c:v>
                </c:pt>
                <c:pt idx="6">
                  <c:v>3138.4</c:v>
                </c:pt>
                <c:pt idx="7">
                  <c:v>3386.7</c:v>
                </c:pt>
                <c:pt idx="8">
                  <c:v>3508.7</c:v>
                </c:pt>
                <c:pt idx="9">
                  <c:v>3379.6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52400"/>
            </a:sp3d>
          </c:spPr>
          <c:invertIfNegative val="0"/>
          <c:dLbls>
            <c:dLbl>
              <c:idx val="0"/>
              <c:layout>
                <c:manualLayout>
                  <c:x val="1.0374664252991512E-2"/>
                  <c:y val="5.2836355406448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92569359706998E-3"/>
                  <c:y val="2.6418177703224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03043826129498E-2"/>
                  <c:y val="2.6418177703224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104744664224981E-3"/>
                  <c:y val="1.0567271081289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820948932844996E-2"/>
                  <c:y val="1.0567271081289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8209489328449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3388540395604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338854039560496E-2"/>
                  <c:y val="5.28363554064486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856759146276106E-2"/>
                  <c:y val="1.0567271081289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77851387194139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 (оценка)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1075.5</c:v>
                </c:pt>
                <c:pt idx="1">
                  <c:v>1526.3</c:v>
                </c:pt>
                <c:pt idx="2">
                  <c:v>1880.1</c:v>
                </c:pt>
                <c:pt idx="3">
                  <c:v>1804.9</c:v>
                </c:pt>
                <c:pt idx="4">
                  <c:v>1973.2</c:v>
                </c:pt>
                <c:pt idx="5">
                  <c:v>2249.8000000000002</c:v>
                </c:pt>
                <c:pt idx="6">
                  <c:v>2244.8000000000002</c:v>
                </c:pt>
                <c:pt idx="7">
                  <c:v>2442.9</c:v>
                </c:pt>
                <c:pt idx="8">
                  <c:v>2305.1999999999998</c:v>
                </c:pt>
                <c:pt idx="9">
                  <c:v>2215.4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83168"/>
        <c:axId val="37761024"/>
      </c:barChart>
      <c:catAx>
        <c:axId val="3178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7761024"/>
        <c:crosses val="autoZero"/>
        <c:auto val="1"/>
        <c:lblAlgn val="ctr"/>
        <c:lblOffset val="100"/>
        <c:noMultiLvlLbl val="0"/>
      </c:catAx>
      <c:valAx>
        <c:axId val="377610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17831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 u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4.1422747899805983E-2"/>
          <c:y val="0.86779868026359641"/>
          <c:w val="0.55484322937040609"/>
          <c:h val="0.10447742648477655"/>
        </c:manualLayout>
      </c:layout>
      <c:overlay val="0"/>
      <c:txPr>
        <a:bodyPr/>
        <a:lstStyle/>
        <a:p>
          <a:pPr>
            <a:defRPr sz="1200" u="none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91501798945418E-2"/>
          <c:y val="3.116649319666236E-2"/>
          <c:w val="0.9320986770700691"/>
          <c:h val="0.68919541347257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6850"/>
            </a:sp3d>
          </c:spPr>
          <c:invertIfNegative val="0"/>
          <c:dLbls>
            <c:numFmt formatCode="#,##0.0" sourceLinked="0"/>
            <c:txPr>
              <a:bodyPr rot="0" vert="horz"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 (оценка)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 formatCode="#,##0.00">
                  <c:v>1502.8</c:v>
                </c:pt>
                <c:pt idx="1">
                  <c:v>1925.9</c:v>
                </c:pt>
                <c:pt idx="2">
                  <c:v>2422.1999999999998</c:v>
                </c:pt>
                <c:pt idx="3">
                  <c:v>2440</c:v>
                </c:pt>
                <c:pt idx="4">
                  <c:v>2612.4</c:v>
                </c:pt>
                <c:pt idx="5">
                  <c:v>2975.8</c:v>
                </c:pt>
                <c:pt idx="6">
                  <c:v>3165.9</c:v>
                </c:pt>
                <c:pt idx="7">
                  <c:v>3428.9</c:v>
                </c:pt>
                <c:pt idx="8">
                  <c:v>3563.4</c:v>
                </c:pt>
                <c:pt idx="9">
                  <c:v>3581.6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решение вопросов местного значения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52400"/>
            </a:sp3d>
          </c:spPr>
          <c:invertIfNegative val="0"/>
          <c:dLbls>
            <c:dLbl>
              <c:idx val="0"/>
              <c:layout>
                <c:manualLayout>
                  <c:x val="1.0374664252991498E-2"/>
                  <c:y val="2.1134542162579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92569359706998E-3"/>
                  <c:y val="1.0567271081289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92569359706998E-3"/>
                  <c:y val="5.2836355406448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4104744664224981E-3"/>
                  <c:y val="5.2836355406448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4104744664224981E-3"/>
                  <c:y val="5.2832195063503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338854039560496E-2"/>
                  <c:y val="1.0567271081289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338854039560496E-2"/>
                  <c:y val="1.0567271081289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856759146275998E-2"/>
                  <c:y val="1.585090662193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856759146276106E-2"/>
                  <c:y val="1.0567271081289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856759146275998E-2"/>
                  <c:y val="5.2836355406448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txPr>
              <a:bodyPr rot="0" vert="horz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 (оценка)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1065.9000000000001</c:v>
                </c:pt>
                <c:pt idx="1">
                  <c:v>1511.3</c:v>
                </c:pt>
                <c:pt idx="2">
                  <c:v>1890.5</c:v>
                </c:pt>
                <c:pt idx="3">
                  <c:v>1857.3</c:v>
                </c:pt>
                <c:pt idx="4">
                  <c:v>1985.1</c:v>
                </c:pt>
                <c:pt idx="5">
                  <c:v>2264.5</c:v>
                </c:pt>
                <c:pt idx="6">
                  <c:v>2272.3000000000002</c:v>
                </c:pt>
                <c:pt idx="7">
                  <c:v>2485.1</c:v>
                </c:pt>
                <c:pt idx="8">
                  <c:v>2359.8000000000002</c:v>
                </c:pt>
                <c:pt idx="9">
                  <c:v>2417.4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77632"/>
        <c:axId val="37879168"/>
      </c:barChart>
      <c:catAx>
        <c:axId val="37877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37879168"/>
        <c:crosses val="autoZero"/>
        <c:auto val="1"/>
        <c:lblAlgn val="ctr"/>
        <c:lblOffset val="100"/>
        <c:noMultiLvlLbl val="0"/>
      </c:catAx>
      <c:valAx>
        <c:axId val="378791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78776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 u="none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4028889413781288E-2"/>
          <c:y val="0.86779868026359641"/>
          <c:w val="0.69860643401900258"/>
          <c:h val="0.10447742648477655"/>
        </c:manualLayout>
      </c:layout>
      <c:overlay val="0"/>
      <c:txPr>
        <a:bodyPr/>
        <a:lstStyle/>
        <a:p>
          <a:pPr>
            <a:defRPr sz="1200" u="none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039479440069989E-2"/>
          <c:y val="2.9688412779097027E-2"/>
          <c:w val="0.92268274278215223"/>
          <c:h val="0.67062985076891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 - факт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279400"/>
            </a:sp3d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</c:v>
                </c:pt>
                <c:pt idx="1">
                  <c:v>Межбюджетные трансферты (без субвенций)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1317.7</c:v>
                </c:pt>
                <c:pt idx="1">
                  <c:v>1125.2</c:v>
                </c:pt>
                <c:pt idx="2">
                  <c:v>943.8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 - факт</c:v>
                </c:pt>
              </c:strCache>
            </c:strRef>
          </c:tx>
          <c:spPr>
            <a:solidFill>
              <a:srgbClr val="A9C571"/>
            </a:solidFill>
            <a:scene3d>
              <a:camera prst="orthographicFront"/>
              <a:lightRig rig="threePt" dir="t"/>
            </a:scene3d>
            <a:sp3d>
              <a:bevelT w="279400"/>
            </a:sp3d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</c:v>
                </c:pt>
                <c:pt idx="1">
                  <c:v>Межбюджетные трансферты (без субвенций)</c:v>
                </c:pt>
                <c:pt idx="2">
                  <c:v>Субвенции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1270.6999999999998</c:v>
                </c:pt>
                <c:pt idx="1">
                  <c:v>1034.5</c:v>
                </c:pt>
                <c:pt idx="2">
                  <c:v>1203.5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год - оценка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279400"/>
            </a:sp3d>
          </c:spPr>
          <c:invertIfNegative val="0"/>
          <c:dLbls>
            <c:dLbl>
              <c:idx val="0"/>
              <c:layout>
                <c:manualLayout>
                  <c:x val="5.5555555555555809E-3"/>
                  <c:y val="2.5853364601654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1E-3"/>
                  <c:y val="2.5853364601654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2309E-3"/>
                  <c:y val="2.5853364601654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>
                    <a:effectLst>
                      <a:outerShdw blurRad="63500" sx="102000" sy="102000" algn="ctr" rotWithShape="0">
                        <a:srgbClr val="FF0000">
                          <a:alpha val="40000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</c:v>
                </c:pt>
                <c:pt idx="1">
                  <c:v>Межбюджетные трансферты (без субвенций)</c:v>
                </c:pt>
                <c:pt idx="2">
                  <c:v>Субвенции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1266.4000000000001</c:v>
                </c:pt>
                <c:pt idx="1">
                  <c:v>948.9</c:v>
                </c:pt>
                <c:pt idx="2">
                  <c:v>1164.2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0357248"/>
        <c:axId val="40363136"/>
      </c:barChart>
      <c:catAx>
        <c:axId val="40357248"/>
        <c:scaling>
          <c:orientation val="minMax"/>
        </c:scaling>
        <c:delete val="0"/>
        <c:axPos val="b"/>
        <c:numFmt formatCode="#,##0.00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400"/>
            </a:pPr>
            <a:endParaRPr lang="ru-RU"/>
          </a:p>
        </c:txPr>
        <c:crossAx val="40363136"/>
        <c:crosses val="autoZero"/>
        <c:auto val="1"/>
        <c:lblAlgn val="ctr"/>
        <c:lblOffset val="100"/>
        <c:noMultiLvlLbl val="0"/>
      </c:catAx>
      <c:valAx>
        <c:axId val="40363136"/>
        <c:scaling>
          <c:orientation val="minMax"/>
          <c:max val="2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0357248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2.1796369203849527E-2"/>
          <c:y val="0.906062715783988"/>
          <c:w val="0.85779615048118985"/>
          <c:h val="6.5498583154191908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64067475940507435"/>
          <c:y val="0.22521282371834181"/>
          <c:w val="0.25619958442694662"/>
          <c:h val="0.420068905466749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dLbl>
              <c:idx val="3"/>
              <c:layout>
                <c:manualLayout>
                  <c:x val="-8.639545056867891E-4"/>
                  <c:y val="5.1725900121142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3.8838582677165356E-3"/>
                  <c:y val="-3.705273667381757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293,1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400,2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Лист1!$B$3:$B$11</c:f>
              <c:strCache>
                <c:ptCount val="9"/>
                <c:pt idx="0">
                  <c:v>Управление </c:v>
                </c:pt>
                <c:pt idx="1">
                  <c:v>Образование</c:v>
                </c:pt>
                <c:pt idx="2">
                  <c:v>ЖКХ</c:v>
                </c:pt>
                <c:pt idx="3">
                  <c:v>Здравоохранение</c:v>
                </c:pt>
                <c:pt idx="4">
                  <c:v>Физическая культура и спорт</c:v>
                </c:pt>
                <c:pt idx="5">
                  <c:v>Культура,кинематография,СМИ</c:v>
                </c:pt>
                <c:pt idx="6">
                  <c:v>Социальная политика</c:v>
                </c:pt>
                <c:pt idx="7">
                  <c:v>межбюджетные трансферты</c:v>
                </c:pt>
                <c:pt idx="8">
                  <c:v>другие расходы</c:v>
                </c:pt>
              </c:strCache>
            </c:strRef>
          </c:cat>
          <c:val>
            <c:numRef>
              <c:f>Лист1!$D$3:$D$11</c:f>
              <c:numCache>
                <c:formatCode>General</c:formatCode>
                <c:ptCount val="9"/>
                <c:pt idx="0">
                  <c:v>321.2</c:v>
                </c:pt>
                <c:pt idx="1">
                  <c:v>1677.8</c:v>
                </c:pt>
                <c:pt idx="2">
                  <c:v>504.2</c:v>
                </c:pt>
                <c:pt idx="3">
                  <c:v>31.9</c:v>
                </c:pt>
                <c:pt idx="4">
                  <c:v>64</c:v>
                </c:pt>
                <c:pt idx="5">
                  <c:v>186.6</c:v>
                </c:pt>
                <c:pt idx="6">
                  <c:v>321.2</c:v>
                </c:pt>
                <c:pt idx="7">
                  <c:v>84.5</c:v>
                </c:pt>
                <c:pt idx="8">
                  <c:v>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5.3997594050743655E-2"/>
          <c:y val="0.84487573418713857"/>
          <c:w val="0.85033814523184603"/>
          <c:h val="0.15142186111463754"/>
        </c:manualLayout>
      </c:layout>
      <c:overlay val="0"/>
      <c:txPr>
        <a:bodyPr/>
        <a:lstStyle/>
        <a:p>
          <a:pPr>
            <a:defRPr sz="1400">
              <a:latin typeface="Times New Roman Cyr" pitchFamily="18" charset="-52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049288277933229"/>
          <c:y val="7.5701500315489334E-2"/>
          <c:w val="0.52158918784161001"/>
          <c:h val="0.8133924787759360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dLbl>
              <c:idx val="3"/>
              <c:layout>
                <c:manualLayout>
                  <c:x val="-3.4144728115126928E-2"/>
                  <c:y val="8.35327736415161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2.3773359021971252E-2"/>
                  <c:y val="-9.066550057467221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1.7023647930270058E-2"/>
                  <c:y val="-3.5191353547981578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168,</a:t>
                    </a:r>
                    <a:r>
                      <a:rPr lang="ru-RU" sz="11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</a:t>
                    </a:r>
                    <a:r>
                      <a:rPr lang="en-US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5%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0.10691306843166067"/>
                  <c:y val="7.05545716846853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289,3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8"/>
              <c:tx>
                <c:rich>
                  <a:bodyPr/>
                  <a:lstStyle/>
                  <a:p>
                    <a:r>
                      <a:rPr lang="ru-RU" smtClean="0"/>
                      <a:t>406,8</a:t>
                    </a:r>
                    <a:r>
                      <a:rPr lang="en-US"/>
                      <a:t>
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Лист1!$B$3:$B$11</c:f>
              <c:strCache>
                <c:ptCount val="9"/>
                <c:pt idx="0">
                  <c:v>Управление </c:v>
                </c:pt>
                <c:pt idx="1">
                  <c:v>Образование</c:v>
                </c:pt>
                <c:pt idx="2">
                  <c:v>ЖКХ</c:v>
                </c:pt>
                <c:pt idx="3">
                  <c:v>Здравоохранение</c:v>
                </c:pt>
                <c:pt idx="4">
                  <c:v>Физическая культура и спорт</c:v>
                </c:pt>
                <c:pt idx="5">
                  <c:v>Культура,кинематография,Сми</c:v>
                </c:pt>
                <c:pt idx="6">
                  <c:v>Социальная политика</c:v>
                </c:pt>
                <c:pt idx="7">
                  <c:v>межбюджетные трансферты</c:v>
                </c:pt>
                <c:pt idx="8">
                  <c:v>другие расходы</c:v>
                </c:pt>
              </c:strCache>
            </c:strRef>
          </c:cat>
          <c:val>
            <c:numRef>
              <c:f>Лист1!$C$3:$C$11</c:f>
              <c:numCache>
                <c:formatCode>General</c:formatCode>
                <c:ptCount val="9"/>
                <c:pt idx="0">
                  <c:v>307.2</c:v>
                </c:pt>
                <c:pt idx="1">
                  <c:v>1570.3</c:v>
                </c:pt>
                <c:pt idx="2">
                  <c:v>481.1</c:v>
                </c:pt>
                <c:pt idx="3">
                  <c:v>60.2</c:v>
                </c:pt>
                <c:pt idx="4">
                  <c:v>58.5</c:v>
                </c:pt>
                <c:pt idx="5">
                  <c:v>168.6</c:v>
                </c:pt>
                <c:pt idx="6">
                  <c:v>307.2</c:v>
                </c:pt>
                <c:pt idx="7">
                  <c:v>86.9</c:v>
                </c:pt>
                <c:pt idx="8">
                  <c:v>388.8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380F36-726A-4343-951E-09A1E25AE0CE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8D24A61C-9EA3-44E0-BD13-183F28132900}" type="pres">
      <dgm:prSet presAssocID="{AE380F36-726A-4343-951E-09A1E25AE0C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CB646AB-7503-4F9E-A7CF-6D11B07C5A8B}" type="presOf" srcId="{AE380F36-726A-4343-951E-09A1E25AE0CE}" destId="{8D24A61C-9EA3-44E0-BD13-183F2813290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380F36-726A-4343-951E-09A1E25AE0CE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8D24A61C-9EA3-44E0-BD13-183F28132900}" type="pres">
      <dgm:prSet presAssocID="{AE380F36-726A-4343-951E-09A1E25AE0C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7E5FCDA-B5B6-435E-9B5E-848EA74178B4}" type="presOf" srcId="{AE380F36-726A-4343-951E-09A1E25AE0CE}" destId="{8D24A61C-9EA3-44E0-BD13-183F2813290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0.16127</cdr:x>
      <cdr:y>0.092</cdr:y>
    </cdr:from>
    <cdr:to>
      <cdr:x>0.42114</cdr:x>
      <cdr:y>0.17694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74639" y="513086"/>
          <a:ext cx="2376251" cy="473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 Cyr" pitchFamily="18" charset="-52"/>
            </a:rPr>
            <a:t>2013 год (факт)</a:t>
          </a:r>
          <a:endParaRPr lang="ru-RU" sz="2000" b="1" dirty="0">
            <a:latin typeface="Times New Roman Cyr" pitchFamily="18" charset="-52"/>
          </a:endParaRPr>
        </a:p>
      </cdr:txBody>
    </cdr:sp>
  </cdr:relSizeAnchor>
  <cdr:relSizeAnchor xmlns:cdr="http://schemas.openxmlformats.org/drawingml/2006/chartDrawing">
    <cdr:from>
      <cdr:x>0.61025</cdr:x>
      <cdr:y>0.09312</cdr:y>
    </cdr:from>
    <cdr:to>
      <cdr:x>0.87799</cdr:x>
      <cdr:y>0.17807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80112" y="519332"/>
          <a:ext cx="2448214" cy="473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 Cyr" pitchFamily="18" charset="-52"/>
            </a:rPr>
            <a:t>2014 год (факт)</a:t>
          </a:r>
          <a:endParaRPr lang="ru-RU" sz="2000" b="1" dirty="0">
            <a:latin typeface="Times New Roman Cyr" pitchFamily="18" charset="-52"/>
          </a:endParaRPr>
        </a:p>
      </cdr:txBody>
    </cdr:sp>
  </cdr:relSizeAnchor>
  <cdr:relSizeAnchor xmlns:cdr="http://schemas.openxmlformats.org/drawingml/2006/chartDrawing">
    <cdr:from>
      <cdr:x>0.10626</cdr:x>
      <cdr:y>0.75254</cdr:y>
    </cdr:from>
    <cdr:to>
      <cdr:x>0.46063</cdr:x>
      <cdr:y>0.80418</cdr:y>
    </cdr:to>
    <cdr:sp macro="" textlink="">
      <cdr:nvSpPr>
        <cdr:cNvPr id="5" name="TextBox 15"/>
        <cdr:cNvSpPr txBox="1"/>
      </cdr:nvSpPr>
      <cdr:spPr>
        <a:xfrm xmlns:a="http://schemas.openxmlformats.org/drawingml/2006/main">
          <a:off x="971641" y="4196829"/>
          <a:ext cx="3240360" cy="2880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/>
            <a:t>Всего расходов : </a:t>
          </a:r>
          <a:r>
            <a:rPr lang="ru-RU" sz="1400" b="1" dirty="0" smtClean="0"/>
            <a:t>3 428,9</a:t>
          </a:r>
          <a:r>
            <a:rPr lang="ru-RU" sz="1200" b="1" dirty="0" smtClean="0"/>
            <a:t> млрд.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0.58838</cdr:x>
      <cdr:y>0.75468</cdr:y>
    </cdr:from>
    <cdr:to>
      <cdr:x>0.94275</cdr:x>
      <cdr:y>0.80632</cdr:y>
    </cdr:to>
    <cdr:sp macro="" textlink="">
      <cdr:nvSpPr>
        <cdr:cNvPr id="6" name="TextBox 15"/>
        <cdr:cNvSpPr txBox="1"/>
      </cdr:nvSpPr>
      <cdr:spPr>
        <a:xfrm xmlns:a="http://schemas.openxmlformats.org/drawingml/2006/main">
          <a:off x="5380147" y="4208764"/>
          <a:ext cx="3240359" cy="2880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/>
            <a:t>Всего расходов : </a:t>
          </a:r>
          <a:r>
            <a:rPr lang="ru-RU" sz="1400" b="1" dirty="0" smtClean="0"/>
            <a:t>3 563,4 </a:t>
          </a:r>
          <a:r>
            <a:rPr lang="ru-RU" sz="1200" b="1" dirty="0" smtClean="0"/>
            <a:t>млрд. рублей</a:t>
          </a:r>
          <a:endParaRPr lang="ru-RU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4D3E0-CD27-43CD-8858-B48A1A77859B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CD8D5-AF12-43B6-A037-4DBBD74D5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136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12CC4C-1F53-46BB-994F-CA3C7694BF26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705"/>
            <a:ext cx="5438775" cy="4467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19"/>
            <a:ext cx="2946400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0219"/>
            <a:ext cx="2946400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34488D-52D3-491D-885C-D81FB7065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21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ED49-4E78-4FDA-9F11-E69867A5D3A4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3BE8-FDEF-4C27-8220-A4271E3B3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904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25EF-612C-4BDC-9DFB-D43B8F2063B0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F87D-7D61-4050-B219-33338E6D0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3526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A832D-DA5D-4F38-8FE7-45879AAA8E12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6AE3-B30E-4EA4-8D93-6ABC7AB3B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7844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FB37-1A11-458A-9654-FADA881414E1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3DD9-C7EB-4E36-9C2E-34F0D2079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6961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5B19F-58F1-4680-8775-5CB3E52C4692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A3FA-E586-4885-B4B2-F45F6B081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87338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A8706-02E4-4B21-B93C-5ABF9A751590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D7A2D-18DB-409E-89E3-EB37FCE70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2493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0E97-F44B-434D-84B2-5CB1E1857CC0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B009A-D2E3-46CE-A756-28CAE7B2D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6153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37A0-517A-437D-833A-8919A5B76329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9694-F8A1-4D0C-A354-64DB52B0E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855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E4C0A-E260-4873-827E-EB97CB4E7AD7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6E1EE-B79D-48A1-B0B5-0492E59D5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84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69C0-2AFE-4117-9810-3200547BCC47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BE1E-FD9B-46FC-BE87-20071E839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0207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C408-7F6E-4B2F-B7CF-6AAE2E23C254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5E18C-F28D-41B8-8C0E-7D25B0518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5131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2309C2-E5BA-4082-91E7-825B9DF59319}" type="datetime1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350" y="0"/>
            <a:ext cx="622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FA3EE50-9C2E-47E8-9412-6C739BC9B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01622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32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:</a:t>
            </a:r>
            <a:br>
              <a:rPr lang="ru-RU" sz="32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Актуальные вопросы финансового обеспечения местного самоуправления</a:t>
            </a:r>
            <a:endParaRPr lang="ru-RU" sz="3200" b="1" dirty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7808" y="5877272"/>
            <a:ext cx="712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800" dirty="0" smtClean="0">
                <a:solidFill>
                  <a:srgbClr val="339966"/>
                </a:solidFill>
                <a:latin typeface="+mn-lt"/>
                <a:ea typeface="+mj-ea"/>
                <a:cs typeface="Times New Roman" pitchFamily="18" charset="0"/>
              </a:rPr>
              <a:t>Начальник отдела муниципальных образований </a:t>
            </a:r>
          </a:p>
          <a:p>
            <a:pPr lvl="0" eaLnBrk="0" hangingPunct="0"/>
            <a:r>
              <a:rPr lang="ru-RU" sz="1800" dirty="0" smtClean="0">
                <a:solidFill>
                  <a:srgbClr val="339966"/>
                </a:solidFill>
                <a:latin typeface="+mn-lt"/>
                <a:ea typeface="+mj-ea"/>
                <a:cs typeface="Times New Roman" pitchFamily="18" charset="0"/>
              </a:rPr>
              <a:t>Департамента межбюджетных отношений – </a:t>
            </a:r>
            <a:r>
              <a:rPr lang="ru-RU" sz="1800" b="1" dirty="0" err="1" smtClean="0">
                <a:solidFill>
                  <a:srgbClr val="339966"/>
                </a:solidFill>
                <a:latin typeface="+mn-lt"/>
                <a:ea typeface="+mj-ea"/>
                <a:cs typeface="Times New Roman" pitchFamily="18" charset="0"/>
              </a:rPr>
              <a:t>В.А</a:t>
            </a:r>
            <a:r>
              <a:rPr lang="ru-RU" sz="1800" b="1" dirty="0" smtClean="0">
                <a:solidFill>
                  <a:srgbClr val="339966"/>
                </a:solidFill>
                <a:latin typeface="+mn-lt"/>
                <a:ea typeface="+mj-ea"/>
                <a:cs typeface="Times New Roman" pitchFamily="18" charset="0"/>
              </a:rPr>
              <a:t>. Саратов</a:t>
            </a:r>
            <a:endParaRPr lang="ru-RU" sz="5400" b="1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259632" y="404664"/>
            <a:ext cx="7776863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XV</a:t>
            </a:r>
            <a:r>
              <a:rPr lang="ru-RU" sz="20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Российский муниципальный форум</a:t>
            </a:r>
            <a:endParaRPr lang="ru-RU" sz="20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631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6E1EE-B79D-48A1-B0B5-0492E59D5F9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21256"/>
              </p:ext>
            </p:extLst>
          </p:nvPr>
        </p:nvGraphicFramePr>
        <p:xfrm>
          <a:off x="62384" y="1196752"/>
          <a:ext cx="9009695" cy="52430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5320"/>
                <a:gridCol w="676875"/>
                <a:gridCol w="676875"/>
                <a:gridCol w="676875"/>
                <a:gridCol w="676875"/>
                <a:gridCol w="676875"/>
                <a:gridCol w="756000"/>
                <a:gridCol w="756000"/>
                <a:gridCol w="756000"/>
                <a:gridCol w="756000"/>
                <a:gridCol w="756000"/>
              </a:tblGrid>
              <a:tr h="4680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группа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6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Доля соответствующих МО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общем их количестве,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Доля соответствующих МО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в общем их количестве, 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/>
                </a:tc>
              </a:tr>
              <a:tr h="432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МР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ГП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ГО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МР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ГП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СП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меньше 10%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6,4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8,8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0,9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11,5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5,6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10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24,6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347345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51510" algn="l"/>
                        </a:tabLst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3,2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 smtClean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19,9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9,4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563">
                <a:tc>
                  <a:txBody>
                    <a:bodyPr/>
                    <a:lstStyle/>
                    <a:p>
                      <a:pPr marL="90488" marR="0" lvl="1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 МО, не получающие МБТ (без субвенций) </a:t>
                      </a:r>
                    </a:p>
                    <a:p>
                      <a:pPr marL="90488" marR="0" lvl="1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 доходы, переданные по доп. нормативам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1,3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0,0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0,0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1,3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0,6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0,5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4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0,0</a:t>
                      </a:r>
                      <a:endParaRPr lang="ru-RU" sz="1400" kern="1200" dirty="0">
                        <a:solidFill>
                          <a:srgbClr val="009E4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0,0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1,3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0,3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10% - 30%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9,3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21,8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7,6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18,5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8,4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11,5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16,2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5,7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20,7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11,0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30% - 70%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34,6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50,5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39,8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48,5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32,5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41,1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40,9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34,3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43,1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41,6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свыше 70%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49,7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18,9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51,7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21,5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53,5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37,4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18,3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56,8</a:t>
                      </a:r>
                      <a:r>
                        <a:rPr lang="ru-RU" sz="160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600" kern="12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347345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51510" algn="l"/>
                        </a:tabLst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16,5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347345" algn="ctr" defTabSz="914400" rtl="0" eaLnBrk="1" fontAlgn="t" latinLnBrk="0" hangingPunct="1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400" kern="1200" dirty="0" smtClean="0">
                          <a:effectLst/>
                        </a:rPr>
                        <a:t>38,0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600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19050" marR="1905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8112" y="404664"/>
            <a:ext cx="8172400" cy="430887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lvl="0" algn="ctr" eaLnBrk="0" fontAlgn="b" hangingPunct="0"/>
            <a:r>
              <a:rPr lang="ru-RU" sz="1400" b="1" spc="-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charset="0"/>
              </a:rPr>
              <a:t>Структура муниципальных </a:t>
            </a:r>
            <a:r>
              <a:rPr lang="ru-RU" sz="1400" b="1" spc="-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charset="0"/>
              </a:rPr>
              <a:t>образований в зависимости от доли </a:t>
            </a:r>
            <a:r>
              <a:rPr lang="ru-RU" sz="1400" b="1" spc="-3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charset="0"/>
              </a:rPr>
              <a:t>МБТ</a:t>
            </a:r>
            <a:r>
              <a:rPr lang="ru-RU" sz="1400" b="1" spc="-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charset="0"/>
              </a:rPr>
              <a:t> (без субвенций</a:t>
            </a:r>
            <a:r>
              <a:rPr lang="ru-RU" sz="1400" b="1" spc="-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charset="0"/>
              </a:rPr>
              <a:t>) и </a:t>
            </a:r>
          </a:p>
          <a:p>
            <a:pPr lvl="0" algn="ctr" eaLnBrk="0" fontAlgn="b" hangingPunct="0"/>
            <a:r>
              <a:rPr lang="ru-RU" sz="1400" b="1" spc="-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ru-RU" sz="1400" b="1" spc="-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переданных по дополнительным нормативам, в собственных доходах местных бюджетов</a:t>
            </a:r>
            <a:endParaRPr lang="ru-RU" sz="1400" b="1" spc="-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4638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CBBBE4-A7C6-494F-A19F-58176054B675}" type="slidenum">
              <a:rPr lang="ru-RU" altLang="ru-RU" sz="1400" smtClean="0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1187624" y="404664"/>
            <a:ext cx="684076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Структура расходов местных бюджетов в Российской Федерации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65539"/>
              </p:ext>
            </p:extLst>
          </p:nvPr>
        </p:nvGraphicFramePr>
        <p:xfrm>
          <a:off x="0" y="948428"/>
          <a:ext cx="9144000" cy="557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545200"/>
              </p:ext>
            </p:extLst>
          </p:nvPr>
        </p:nvGraphicFramePr>
        <p:xfrm>
          <a:off x="347207" y="1938816"/>
          <a:ext cx="4500563" cy="288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7675712" y="1098428"/>
            <a:ext cx="1468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ru-RU" sz="1800" dirty="0">
                <a:latin typeface="Times New Roman" pitchFamily="18" charset="0"/>
              </a:rPr>
              <a:t>млрд</a:t>
            </a:r>
            <a:r>
              <a:rPr lang="ru-RU" sz="1800" dirty="0" smtClean="0">
                <a:latin typeface="Times New Roman" pitchFamily="18" charset="0"/>
              </a:rPr>
              <a:t>. рублей</a:t>
            </a:r>
            <a:endParaRPr lang="ru-RU" sz="1800" dirty="0">
              <a:latin typeface="Times New Roman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3996120" y="5347256"/>
            <a:ext cx="1656000" cy="0"/>
          </a:xfrm>
          <a:custGeom>
            <a:avLst/>
            <a:gdLst>
              <a:gd name="connsiteX0" fmla="*/ 0 w 1656784"/>
              <a:gd name="connsiteY0" fmla="*/ 407406 h 407406"/>
              <a:gd name="connsiteX1" fmla="*/ 1023041 w 1656784"/>
              <a:gd name="connsiteY1" fmla="*/ 407406 h 407406"/>
              <a:gd name="connsiteX2" fmla="*/ 1656784 w 1656784"/>
              <a:gd name="connsiteY2" fmla="*/ 0 h 407406"/>
              <a:gd name="connsiteX0" fmla="*/ 0 w 1537752"/>
              <a:gd name="connsiteY0" fmla="*/ 636374 h 636374"/>
              <a:gd name="connsiteX1" fmla="*/ 1023041 w 1537752"/>
              <a:gd name="connsiteY1" fmla="*/ 636374 h 636374"/>
              <a:gd name="connsiteX2" fmla="*/ 1537752 w 1537752"/>
              <a:gd name="connsiteY2" fmla="*/ 0 h 636374"/>
              <a:gd name="connsiteX0" fmla="*/ 0 w 1023041"/>
              <a:gd name="connsiteY0" fmla="*/ 0 h 0"/>
              <a:gd name="connsiteX1" fmla="*/ 1023041 w 102304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3041">
                <a:moveTo>
                  <a:pt x="0" y="0"/>
                </a:moveTo>
                <a:lnTo>
                  <a:pt x="1023041" y="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  <a:headEnd type="none" w="med" len="med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4502729" y="4653136"/>
            <a:ext cx="713768" cy="328435"/>
          </a:xfrm>
          <a:prstGeom prst="wedgeRectCallout">
            <a:avLst>
              <a:gd name="adj1" fmla="val -39520"/>
              <a:gd name="adj2" fmla="val 148595"/>
            </a:avLst>
          </a:prstGeom>
          <a:solidFill>
            <a:srgbClr val="FFFFCC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hangingPunct="0"/>
            <a:r>
              <a:rPr lang="ru-RU" sz="1400" b="1" dirty="0" smtClean="0">
                <a:latin typeface="Times New Roman" pitchFamily="18" charset="0"/>
              </a:rPr>
              <a:t>+3,9%</a:t>
            </a:r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344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27720" y="2672925"/>
            <a:ext cx="4804320" cy="1224000"/>
          </a:xfrm>
          <a:prstGeom prst="roundRect">
            <a:avLst/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8" name="Скругленный прямоугольник 17"/>
          <p:cNvSpPr/>
          <p:nvPr/>
        </p:nvSpPr>
        <p:spPr>
          <a:xfrm>
            <a:off x="127720" y="4005083"/>
            <a:ext cx="4804320" cy="1224000"/>
          </a:xfrm>
          <a:prstGeom prst="roundRect">
            <a:avLst/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127720" y="5337240"/>
            <a:ext cx="4804320" cy="1224000"/>
          </a:xfrm>
          <a:prstGeom prst="roundRect">
            <a:avLst/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127720" y="1340767"/>
            <a:ext cx="4804320" cy="1224000"/>
          </a:xfrm>
          <a:prstGeom prst="roundRect">
            <a:avLst/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87624" y="404664"/>
            <a:ext cx="7956376" cy="4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Отдельные тенденции по исполнению местных бюджетов в 2014 году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9592" y="4321285"/>
            <a:ext cx="720000" cy="7200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179592" y="1484784"/>
            <a:ext cx="720000" cy="7200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524903"/>
            <a:ext cx="38165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поступления по </a:t>
            </a:r>
            <a:r>
              <a:rPr lang="ru-RU" sz="1500" dirty="0"/>
              <a:t>местным налогам:</a:t>
            </a:r>
          </a:p>
          <a:p>
            <a:pPr marL="363538" indent="-188913" algn="just">
              <a:buFont typeface="Arial" panose="020B0604020202020204" pitchFamily="34" charset="0"/>
              <a:buChar char="•"/>
            </a:pPr>
            <a:r>
              <a:rPr lang="ru-RU" sz="1500" dirty="0"/>
              <a:t>по налогу на имущество </a:t>
            </a:r>
            <a:r>
              <a:rPr lang="ru-RU" sz="1500" dirty="0" err="1" smtClean="0"/>
              <a:t>ф.л</a:t>
            </a:r>
            <a:r>
              <a:rPr lang="ru-RU" sz="1500" dirty="0" smtClean="0"/>
              <a:t>.– </a:t>
            </a:r>
            <a:r>
              <a:rPr lang="ru-RU" sz="1500" dirty="0"/>
              <a:t>на </a:t>
            </a:r>
            <a:r>
              <a:rPr lang="ru-RU" sz="1500" dirty="0" smtClean="0"/>
              <a:t>17,3 %;</a:t>
            </a:r>
            <a:endParaRPr lang="ru-RU" sz="1500" dirty="0"/>
          </a:p>
          <a:p>
            <a:pPr marL="363538" indent="-188913" algn="just">
              <a:buFont typeface="Arial" panose="020B0604020202020204" pitchFamily="34" charset="0"/>
              <a:buChar char="•"/>
            </a:pPr>
            <a:r>
              <a:rPr lang="ru-RU" sz="1500" dirty="0"/>
              <a:t>по земельному налогу – на </a:t>
            </a:r>
            <a:r>
              <a:rPr lang="ru-RU" sz="1500" dirty="0" smtClean="0"/>
              <a:t>12,7 %.</a:t>
            </a:r>
            <a:endParaRPr lang="ru-RU" sz="1500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179592" y="2897982"/>
            <a:ext cx="720000" cy="7200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780928"/>
            <a:ext cx="3303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поступления по:</a:t>
            </a:r>
            <a:endParaRPr lang="ru-RU" sz="1500" dirty="0"/>
          </a:p>
          <a:p>
            <a:pPr marL="363538" indent="-276225" algn="just"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ru-RU" sz="1500" dirty="0" err="1"/>
              <a:t>ЕНВД</a:t>
            </a:r>
            <a:r>
              <a:rPr lang="ru-RU" sz="1500" dirty="0"/>
              <a:t> – на </a:t>
            </a:r>
            <a:r>
              <a:rPr lang="ru-RU" sz="1500" dirty="0" smtClean="0"/>
              <a:t>3,3 %;</a:t>
            </a:r>
            <a:endParaRPr lang="ru-RU" sz="1500" dirty="0"/>
          </a:p>
          <a:p>
            <a:pPr marL="363538" indent="-276225" algn="just"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ru-RU" sz="1500" dirty="0"/>
              <a:t>Патент – на </a:t>
            </a:r>
            <a:r>
              <a:rPr lang="ru-RU" sz="1500" dirty="0" smtClean="0"/>
              <a:t>54,9 %;</a:t>
            </a:r>
            <a:endParaRPr lang="ru-RU" sz="1500" dirty="0"/>
          </a:p>
          <a:p>
            <a:pPr marL="363538" indent="-276225" algn="just"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lang="ru-RU" sz="1500" dirty="0" err="1"/>
              <a:t>ЕСХН</a:t>
            </a:r>
            <a:r>
              <a:rPr lang="ru-RU" sz="1500" dirty="0"/>
              <a:t> – на </a:t>
            </a:r>
            <a:r>
              <a:rPr lang="ru-RU" sz="1500" dirty="0" smtClean="0"/>
              <a:t>17,7 %.</a:t>
            </a:r>
            <a:endParaRPr lang="ru-RU" sz="1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293096"/>
            <a:ext cx="3303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просроченная кредиторская задолженность  – на 10,8 %</a:t>
            </a:r>
            <a:endParaRPr lang="ru-RU" sz="1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5568664"/>
            <a:ext cx="33039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дефицит МБ по сравнению </a:t>
            </a:r>
          </a:p>
          <a:p>
            <a:r>
              <a:rPr lang="ru-RU" sz="1500" dirty="0" smtClean="0"/>
              <a:t>с плановым значением </a:t>
            </a:r>
          </a:p>
          <a:p>
            <a:r>
              <a:rPr lang="ru-RU" sz="1500" dirty="0" smtClean="0"/>
              <a:t>(с 205,9 млрд. руб. до 54,7 млрд. руб.)</a:t>
            </a:r>
            <a:endParaRPr lang="ru-RU" sz="150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79592" y="5603271"/>
            <a:ext cx="720000" cy="7200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28321" y="2672925"/>
            <a:ext cx="3836167" cy="12240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2" name="Скругленный прямоугольник 21"/>
          <p:cNvSpPr/>
          <p:nvPr/>
        </p:nvSpPr>
        <p:spPr>
          <a:xfrm>
            <a:off x="5128321" y="4005083"/>
            <a:ext cx="3836167" cy="12240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4" name="Скругленный прямоугольник 23"/>
          <p:cNvSpPr/>
          <p:nvPr/>
        </p:nvSpPr>
        <p:spPr>
          <a:xfrm>
            <a:off x="5128321" y="1340767"/>
            <a:ext cx="3836167" cy="12240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5" name="Стрелка вниз 24"/>
          <p:cNvSpPr/>
          <p:nvPr/>
        </p:nvSpPr>
        <p:spPr>
          <a:xfrm>
            <a:off x="5180193" y="4428174"/>
            <a:ext cx="720000" cy="6480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6" name="Стрелка вверх 25"/>
          <p:cNvSpPr/>
          <p:nvPr/>
        </p:nvSpPr>
        <p:spPr>
          <a:xfrm>
            <a:off x="5180193" y="1538841"/>
            <a:ext cx="720000" cy="6480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7" name="Прямоугольник 26"/>
          <p:cNvSpPr/>
          <p:nvPr/>
        </p:nvSpPr>
        <p:spPr>
          <a:xfrm>
            <a:off x="5972201" y="1556792"/>
            <a:ext cx="29922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дефицит МБ вырос </a:t>
            </a:r>
          </a:p>
          <a:p>
            <a:r>
              <a:rPr lang="ru-RU" sz="1500" dirty="0" smtClean="0"/>
              <a:t>до 54,7 млрд. руб. </a:t>
            </a:r>
          </a:p>
          <a:p>
            <a:r>
              <a:rPr lang="ru-RU" sz="1500" dirty="0" smtClean="0"/>
              <a:t>(увеличение на 12,5 млрд. руб.)</a:t>
            </a:r>
            <a:endParaRPr lang="ru-RU" sz="1500" dirty="0"/>
          </a:p>
        </p:txBody>
      </p:sp>
      <p:sp>
        <p:nvSpPr>
          <p:cNvPr id="28" name="Стрелка вверх 27"/>
          <p:cNvSpPr/>
          <p:nvPr/>
        </p:nvSpPr>
        <p:spPr>
          <a:xfrm>
            <a:off x="5180193" y="2853008"/>
            <a:ext cx="720000" cy="6480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9" name="Прямоугольник 28"/>
          <p:cNvSpPr/>
          <p:nvPr/>
        </p:nvSpPr>
        <p:spPr>
          <a:xfrm>
            <a:off x="5972201" y="3033128"/>
            <a:ext cx="29922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муниципальный долг  – на 8,4 %</a:t>
            </a:r>
            <a:endParaRPr lang="ru-RU" sz="15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972201" y="4509120"/>
            <a:ext cx="29922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налоговые доходы МБ  – на 7 %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5841051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944202"/>
              </p:ext>
            </p:extLst>
          </p:nvPr>
        </p:nvGraphicFramePr>
        <p:xfrm>
          <a:off x="1403648" y="4464917"/>
          <a:ext cx="612542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584"/>
                <a:gridCol w="437653"/>
                <a:gridCol w="437653"/>
                <a:gridCol w="437653"/>
                <a:gridCol w="437653"/>
                <a:gridCol w="437653"/>
                <a:gridCol w="437653"/>
                <a:gridCol w="437653"/>
                <a:gridCol w="437653"/>
                <a:gridCol w="437653"/>
                <a:gridCol w="437653"/>
                <a:gridCol w="437653"/>
                <a:gridCol w="437653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glow rad="101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ru-RU" dirty="0">
                        <a:effectLst>
                          <a:glow rad="101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83A3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1331640" y="1916832"/>
            <a:ext cx="7052320" cy="12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Данные об исполнении местных  бюджетов в Российской Федерации </a:t>
            </a:r>
            <a:endParaRPr lang="ru-RU" sz="5400" dirty="0"/>
          </a:p>
        </p:txBody>
      </p:sp>
      <p:sp>
        <p:nvSpPr>
          <p:cNvPr id="6" name="Полилиния 5"/>
          <p:cNvSpPr/>
          <p:nvPr/>
        </p:nvSpPr>
        <p:spPr>
          <a:xfrm flipV="1">
            <a:off x="1475656" y="3560039"/>
            <a:ext cx="3410000" cy="904875"/>
          </a:xfrm>
          <a:custGeom>
            <a:avLst/>
            <a:gdLst>
              <a:gd name="connsiteX0" fmla="*/ 3228975 w 3228975"/>
              <a:gd name="connsiteY0" fmla="*/ 0 h 904875"/>
              <a:gd name="connsiteX1" fmla="*/ 3228975 w 3228975"/>
              <a:gd name="connsiteY1" fmla="*/ 904875 h 904875"/>
              <a:gd name="connsiteX2" fmla="*/ 0 w 3228975"/>
              <a:gd name="connsiteY2" fmla="*/ 904875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8975" h="904875">
                <a:moveTo>
                  <a:pt x="3228975" y="0"/>
                </a:moveTo>
                <a:lnTo>
                  <a:pt x="3228975" y="904875"/>
                </a:lnTo>
                <a:lnTo>
                  <a:pt x="0" y="904875"/>
                </a:lnTo>
              </a:path>
            </a:pathLst>
          </a:custGeom>
          <a:noFill/>
          <a:ln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26865" y="3190710"/>
            <a:ext cx="3561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/>
            <a:r>
              <a:rPr lang="ru-RU" sz="18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 состоянию на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01.07.2015</a:t>
            </a:r>
            <a:r>
              <a:rPr lang="ru-RU" sz="18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года</a:t>
            </a:r>
            <a:endParaRPr lang="ru-RU" sz="5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5076941"/>
            <a:ext cx="7300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339966"/>
                </a:solidFill>
                <a:latin typeface="+mn-lt"/>
                <a:ea typeface="+mj-ea"/>
                <a:cs typeface="Times New Roman" pitchFamily="18" charset="0"/>
              </a:rPr>
              <a:t>Размещены на официальном сайте Минфина России в разделе «Финансовые взаимоотношения с регионами и муниципальными образованиями» / «Оперативные данные по исполнению бюджетов субъектов Российской Федерации и местных </a:t>
            </a:r>
            <a:r>
              <a:rPr lang="ru-RU" sz="1800" dirty="0" smtClean="0">
                <a:solidFill>
                  <a:srgbClr val="339966"/>
                </a:solidFill>
                <a:latin typeface="+mn-lt"/>
                <a:ea typeface="+mj-ea"/>
                <a:cs typeface="Times New Roman" pitchFamily="18" charset="0"/>
              </a:rPr>
              <a:t>бюджетов»</a:t>
            </a:r>
            <a:endParaRPr lang="ru-RU" sz="1800" dirty="0">
              <a:solidFill>
                <a:srgbClr val="339966"/>
              </a:solidFill>
              <a:latin typeface="+mn-lt"/>
              <a:ea typeface="+mj-ea"/>
              <a:cs typeface="Times New Roman" pitchFamily="18" charset="0"/>
            </a:endParaRPr>
          </a:p>
          <a:p>
            <a:pPr lvl="0" eaLnBrk="0" hangingPunct="0"/>
            <a:endParaRPr lang="ru-RU" sz="1800" dirty="0">
              <a:solidFill>
                <a:srgbClr val="339966"/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88350" y="0"/>
            <a:ext cx="622300" cy="365125"/>
          </a:xfrm>
        </p:spPr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6836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CBBBE4-A7C6-494F-A19F-58176054B675}" type="slidenum">
              <a:rPr lang="ru-RU" altLang="ru-RU" sz="1400" smtClean="0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39540146"/>
              </p:ext>
            </p:extLst>
          </p:nvPr>
        </p:nvGraphicFramePr>
        <p:xfrm>
          <a:off x="251520" y="404664"/>
          <a:ext cx="6336704" cy="360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104"/>
          <p:cNvSpPr txBox="1">
            <a:spLocks noChangeArrowheads="1"/>
          </p:cNvSpPr>
          <p:nvPr/>
        </p:nvSpPr>
        <p:spPr bwMode="auto">
          <a:xfrm>
            <a:off x="7883277" y="980728"/>
            <a:ext cx="12972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b="0" dirty="0">
                <a:latin typeface="Times New Roman" pitchFamily="18" charset="0"/>
              </a:rPr>
              <a:t>млрд. </a:t>
            </a:r>
            <a:r>
              <a:rPr lang="ru-RU" sz="1400" b="0" dirty="0" smtClean="0">
                <a:latin typeface="Times New Roman" pitchFamily="18" charset="0"/>
              </a:rPr>
              <a:t>рублей</a:t>
            </a:r>
            <a:endParaRPr lang="ru-RU" sz="1400" b="0" dirty="0">
              <a:latin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811196"/>
              </p:ext>
            </p:extLst>
          </p:nvPr>
        </p:nvGraphicFramePr>
        <p:xfrm>
          <a:off x="179512" y="1341617"/>
          <a:ext cx="8826816" cy="534667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952000"/>
                <a:gridCol w="936000"/>
                <a:gridCol w="900000"/>
                <a:gridCol w="936000"/>
                <a:gridCol w="936000"/>
                <a:gridCol w="792088"/>
                <a:gridCol w="723514"/>
                <a:gridCol w="651214"/>
              </a:tblGrid>
              <a:tr h="25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2014 год</a:t>
                      </a:r>
                    </a:p>
                  </a:txBody>
                  <a:tcPr marL="7192" marR="7192" marT="719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192" marR="7192" marT="719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2015 год</a:t>
                      </a:r>
                    </a:p>
                  </a:txBody>
                  <a:tcPr marL="7192" marR="7192" marT="719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2" marR="7192" marT="719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2015 план/   </a:t>
                      </a:r>
                    </a:p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2014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2" marR="7192" marT="719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01.07.2015/</a:t>
                      </a:r>
                      <a:b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</a:b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01.07.2014</a:t>
                      </a:r>
                    </a:p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92" marR="7192" marT="719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9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исполнено </a:t>
                      </a:r>
                      <a:b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</a:b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(на 01.07.2014)</a:t>
                      </a:r>
                    </a:p>
                  </a:txBody>
                  <a:tcPr marL="7192" marR="7192" marT="7192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исполнено</a:t>
                      </a:r>
                      <a:r>
                        <a:rPr lang="ru-RU" sz="1050" b="0" i="0" u="none" strike="noStrike" baseline="0" dirty="0" smtClean="0">
                          <a:effectLst/>
                          <a:latin typeface="Times New Roman"/>
                        </a:rPr>
                        <a:t> на 01.01.2015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92" marR="7192" marT="7192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уточненный 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бюджет </a:t>
                      </a:r>
                    </a:p>
                    <a:p>
                      <a:pPr algn="ct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(план)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192" marR="7192" marT="7192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исполнено </a:t>
                      </a:r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(на </a:t>
                      </a:r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01.07.2015</a:t>
                      </a:r>
                      <a:r>
                        <a:rPr lang="ru-RU" sz="105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192" marR="7192" marT="7192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% выполнения</a:t>
                      </a:r>
                      <a:endParaRPr lang="ru-RU" sz="105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192" marR="7192" marT="719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573,1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3 508,70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9525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379,5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622,3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48,0%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1" u="none" strike="noStrike" dirty="0" smtClean="0">
                          <a:effectLst/>
                          <a:latin typeface="Times New Roman"/>
                        </a:rPr>
                        <a:t>96,3%</a:t>
                      </a:r>
                      <a:endParaRPr lang="ru-RU" sz="105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1" u="none" strike="noStrike" dirty="0" smtClean="0">
                          <a:effectLst/>
                          <a:latin typeface="Times New Roman"/>
                        </a:rPr>
                        <a:t>103,1%</a:t>
                      </a:r>
                      <a:endParaRPr lang="ru-RU" sz="105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902,9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2 305,20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215,3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927,1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41,8%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96,1%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102,7%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568,2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1 270,70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266,4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579,8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45,8%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99,7%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102,0%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433,5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969,3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965,5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452,1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46,8%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99,6%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104,3%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к собственным доходам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48,0%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42,00%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43,6%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48,8%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134,7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301,4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300,9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127,7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42,4%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9,9%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94,8%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к собственным доходам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14,9%</a:t>
                      </a: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13,10%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13,6%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13,8%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</a:tr>
              <a:tr h="356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из бюджетов других уровней (без субвенций)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334,7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1 034,50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948,9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347,3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36,6%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91,7%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103,8%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к собственным доходам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37,1%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44,90%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42,8%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37,5%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</a:tr>
              <a:tr h="356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b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138,2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283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261,4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144,7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55,4%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92,4%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104,7%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в межбюджетных трансфертах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41,3%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27,40%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27,6%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41,7%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161,9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607,1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474,6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157,6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33,2%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78,2%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97,3%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в межбюджетных трансфертах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48,4%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58,70%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50,0</a:t>
                      </a:r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45,4%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56,1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148,8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117,4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54,9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46,8%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78,9%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97,9%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3289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безвозмездные поступления (в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 ч. возврат остатков)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21,5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-4,4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95,5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effectLst/>
                          <a:latin typeface="Times New Roman"/>
                        </a:rPr>
                        <a:t>-9,9</a:t>
                      </a:r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670,2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1 203,50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1 164,2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695,2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59,7%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96,7%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103,7%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к доходам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42,6%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34,30%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34,4%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42,9%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525,4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3 563,40</a:t>
                      </a:r>
                    </a:p>
                  </a:txBody>
                  <a:tcPr marL="36000" marR="36000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581,5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586,2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44,3%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1" u="none" strike="noStrike" dirty="0" smtClean="0">
                          <a:effectLst/>
                          <a:latin typeface="Times New Roman"/>
                        </a:rPr>
                        <a:t>100,5%</a:t>
                      </a:r>
                      <a:endParaRPr lang="ru-RU" sz="105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1" u="none" strike="noStrike" dirty="0" smtClean="0">
                          <a:effectLst/>
                          <a:latin typeface="Times New Roman"/>
                        </a:rPr>
                        <a:t>104,0%</a:t>
                      </a:r>
                      <a:endParaRPr lang="ru-RU" sz="105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7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решение вопросов местного значения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855,2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2 359,80</a:t>
                      </a:r>
                    </a:p>
                  </a:txBody>
                  <a:tcPr marL="36000" marR="36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417,4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891,0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36,9%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102,4%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1" u="none" strike="noStrike" dirty="0" smtClean="0">
                          <a:effectLst/>
                          <a:latin typeface="Times New Roman"/>
                        </a:rPr>
                        <a:t>104,2%</a:t>
                      </a:r>
                      <a:endParaRPr lang="ru-RU" sz="10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Дефицит/профицит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47,7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-54,7</a:t>
                      </a:r>
                    </a:p>
                  </a:txBody>
                  <a:tcPr marL="36000" marR="36000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-202,0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0" u="none" strike="noStrike" dirty="0" smtClean="0">
                          <a:effectLst/>
                          <a:latin typeface="Times New Roman"/>
                        </a:rPr>
                        <a:t>36,1</a:t>
                      </a:r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000" marR="0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6000" marR="36000" marT="719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/>
          </p:cNvSpPr>
          <p:nvPr/>
        </p:nvSpPr>
        <p:spPr>
          <a:xfrm>
            <a:off x="1259632" y="404340"/>
            <a:ext cx="756084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eaLnBrk="0" hangingPunct="0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defRPr>
            </a:lvl1pPr>
          </a:lstStyle>
          <a:p>
            <a:r>
              <a:rPr lang="ru-RU" dirty="0"/>
              <a:t>Основные показатели исполнения местных бюджетов 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9163499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67544" y="2852936"/>
            <a:ext cx="8496944" cy="3955602"/>
          </a:xfrm>
          <a:prstGeom prst="roundRect">
            <a:avLst>
              <a:gd name="adj" fmla="val 9308"/>
            </a:avLst>
          </a:prstGeom>
          <a:solidFill>
            <a:srgbClr val="E4F2DA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467544" y="1196752"/>
            <a:ext cx="8496944" cy="1606722"/>
          </a:xfrm>
          <a:prstGeom prst="roundRect">
            <a:avLst>
              <a:gd name="adj" fmla="val 9308"/>
            </a:avLst>
          </a:prstGeom>
          <a:solidFill>
            <a:srgbClr val="E4F2DA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5" name="Скругленный прямоугольник 4"/>
          <p:cNvSpPr/>
          <p:nvPr/>
        </p:nvSpPr>
        <p:spPr>
          <a:xfrm>
            <a:off x="323528" y="1052737"/>
            <a:ext cx="1728192" cy="432047"/>
          </a:xfrm>
          <a:prstGeom prst="roundRect">
            <a:avLst>
              <a:gd name="adj" fmla="val 93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561662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b="1" dirty="0" smtClean="0">
                <a:latin typeface="Times New Roman Cyr" panose="02020603050405020304" pitchFamily="18" charset="-52"/>
              </a:rPr>
              <a:t>2013 год:</a:t>
            </a:r>
          </a:p>
          <a:p>
            <a:pPr marL="442913" indent="-261938" algn="just"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Создание правовой базы для формирования бюджетов на основе </a:t>
            </a:r>
            <a:r>
              <a:rPr lang="ru-RU" sz="1400" b="1" dirty="0" smtClean="0"/>
              <a:t>государственных и муниципальных программ</a:t>
            </a:r>
            <a:r>
              <a:rPr lang="ru-RU" sz="1400" dirty="0" smtClean="0"/>
              <a:t> (104-ФЗ)</a:t>
            </a:r>
          </a:p>
          <a:p>
            <a:pPr marL="442913" indent="-261938" algn="just"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Реформирование системы государственного (муниципального) </a:t>
            </a:r>
            <a:r>
              <a:rPr lang="ru-RU" sz="1400" b="1" dirty="0" smtClean="0"/>
              <a:t>финансового контроля </a:t>
            </a:r>
            <a:r>
              <a:rPr lang="ru-RU" sz="1400" dirty="0" smtClean="0"/>
              <a:t>и ответственности за бюджетные правонарушения (252-ФЗ)</a:t>
            </a:r>
          </a:p>
          <a:p>
            <a:pPr marL="442913" indent="-261938" algn="just">
              <a:spcBef>
                <a:spcPts val="0"/>
              </a:spcBef>
              <a:buFont typeface="+mj-lt"/>
              <a:buAutoNum type="arabicParenR"/>
            </a:pPr>
            <a:r>
              <a:rPr lang="ru-RU" sz="1400" dirty="0" smtClean="0"/>
              <a:t>Совершенствование </a:t>
            </a:r>
            <a:r>
              <a:rPr lang="ru-RU" sz="1400" dirty="0"/>
              <a:t>правового регулирования отношений по осуществлению </a:t>
            </a:r>
            <a:r>
              <a:rPr lang="ru-RU" sz="1400" b="1" dirty="0"/>
              <a:t>капитальных </a:t>
            </a:r>
            <a:r>
              <a:rPr lang="ru-RU" sz="1400" b="1" dirty="0" smtClean="0"/>
              <a:t>вложений </a:t>
            </a:r>
            <a:r>
              <a:rPr lang="ru-RU" sz="1400" dirty="0" smtClean="0"/>
              <a:t>(418-ФЗ)</a:t>
            </a:r>
          </a:p>
          <a:p>
            <a:pPr marL="442913" indent="-261938" algn="just">
              <a:spcBef>
                <a:spcPts val="0"/>
              </a:spcBef>
              <a:buFont typeface="+mj-lt"/>
              <a:buAutoNum type="arabicParenR"/>
            </a:pPr>
            <a:r>
              <a:rPr lang="ru-RU" sz="1400" spc="-30" dirty="0" smtClean="0"/>
              <a:t>Установление требований </a:t>
            </a:r>
            <a:r>
              <a:rPr lang="ru-RU" sz="1400" spc="-30" dirty="0"/>
              <a:t>к порядку определения субъектами РФ объема дотаций местным бюджетам на выравнивание бюджетной обеспеченности, исходя из </a:t>
            </a:r>
            <a:r>
              <a:rPr lang="ru-RU" sz="1400" b="1" spc="-30" dirty="0"/>
              <a:t>критерия выравнивания</a:t>
            </a:r>
            <a:r>
              <a:rPr lang="ru-RU" sz="1400" spc="-30" dirty="0"/>
              <a:t>, устанавливаемого субъектом РФ, при условии </a:t>
            </a:r>
            <a:r>
              <a:rPr lang="ru-RU" sz="1400" spc="-30" dirty="0" err="1"/>
              <a:t>неснижения</a:t>
            </a:r>
            <a:r>
              <a:rPr lang="ru-RU" sz="1400" spc="-30" dirty="0"/>
              <a:t> данного критерия в очередном году и плановом </a:t>
            </a:r>
            <a:r>
              <a:rPr lang="ru-RU" sz="1400" spc="-30" dirty="0" smtClean="0"/>
              <a:t>периоде (244-ФЗ)</a:t>
            </a:r>
            <a:endParaRPr lang="ru-RU" sz="1400" spc="-30" dirty="0"/>
          </a:p>
          <a:p>
            <a:pPr marL="442913" indent="-261938" algn="just">
              <a:spcBef>
                <a:spcPts val="0"/>
              </a:spcBef>
              <a:buFont typeface="+mj-lt"/>
              <a:buAutoNum type="arabicParenR"/>
            </a:pPr>
            <a:r>
              <a:rPr lang="ru-RU" sz="1400" spc="-30" dirty="0" smtClean="0"/>
              <a:t>Введение запрета </a:t>
            </a:r>
            <a:r>
              <a:rPr lang="ru-RU" sz="1400" spc="-30" dirty="0"/>
              <a:t>на </a:t>
            </a:r>
            <a:r>
              <a:rPr lang="ru-RU" sz="1400" b="1" spc="-30" dirty="0"/>
              <a:t>сокращение</a:t>
            </a:r>
            <a:r>
              <a:rPr lang="ru-RU" sz="1400" spc="-30" dirty="0"/>
              <a:t> утвержденных на 3-летний период </a:t>
            </a:r>
            <a:r>
              <a:rPr lang="ru-RU" sz="1400" b="1" spc="-30" dirty="0"/>
              <a:t>объемов дотаций </a:t>
            </a:r>
            <a:r>
              <a:rPr lang="ru-RU" sz="1400" spc="-30" dirty="0"/>
              <a:t>на выравнивание </a:t>
            </a:r>
            <a:r>
              <a:rPr lang="ru-RU" sz="1400" spc="-30" dirty="0" smtClean="0"/>
              <a:t>Б/О, </a:t>
            </a:r>
            <a:r>
              <a:rPr lang="ru-RU" sz="1400" spc="-30" dirty="0"/>
              <a:t>распределенных по муниципальным образованиям, при планировании бюджета субъекта РФ на очередной финансовый год и плановый период, с одновременным установлением права утверждать в региональных бюджетах </a:t>
            </a:r>
            <a:r>
              <a:rPr lang="ru-RU" sz="1400" b="1" spc="-30" dirty="0"/>
              <a:t>нераспределенные объемы дотаций </a:t>
            </a:r>
            <a:r>
              <a:rPr lang="ru-RU" sz="1400" spc="-30" dirty="0"/>
              <a:t>в размере не более 20% от их общего </a:t>
            </a:r>
            <a:r>
              <a:rPr lang="ru-RU" sz="1400" spc="-30" dirty="0" smtClean="0"/>
              <a:t>объема</a:t>
            </a:r>
            <a:endParaRPr lang="ru-RU" sz="1400" spc="-30" dirty="0"/>
          </a:p>
          <a:p>
            <a:pPr marL="442913" indent="-261938" algn="just">
              <a:spcBef>
                <a:spcPts val="0"/>
              </a:spcBef>
              <a:buFont typeface="+mj-lt"/>
              <a:buAutoNum type="arabicParenR"/>
            </a:pPr>
            <a:r>
              <a:rPr lang="ru-RU" sz="1400" spc="-30" dirty="0" smtClean="0"/>
              <a:t>Установление требования </a:t>
            </a:r>
            <a:r>
              <a:rPr lang="ru-RU" sz="1400" spc="-30" dirty="0"/>
              <a:t>об обязательном утверждении субъектами РФ перечня </a:t>
            </a:r>
            <a:r>
              <a:rPr lang="ru-RU" sz="1400" b="1" spc="-30" dirty="0"/>
              <a:t>расходных обязательств </a:t>
            </a:r>
            <a:r>
              <a:rPr lang="ru-RU" sz="1400" spc="-30" dirty="0"/>
              <a:t>муниципальных образований,  </a:t>
            </a:r>
            <a:r>
              <a:rPr lang="ru-RU" sz="1400" spc="-30" dirty="0" err="1"/>
              <a:t>софинасируемых</a:t>
            </a:r>
            <a:r>
              <a:rPr lang="ru-RU" sz="1400" spc="-30" dirty="0"/>
              <a:t> за счет субсидий, </a:t>
            </a:r>
            <a:r>
              <a:rPr lang="ru-RU" sz="1400" b="1" spc="-30" dirty="0"/>
              <a:t>на срок не менее 3 </a:t>
            </a:r>
            <a:r>
              <a:rPr lang="ru-RU" sz="1400" b="1" spc="-30" dirty="0" smtClean="0"/>
              <a:t>лет</a:t>
            </a:r>
            <a:endParaRPr lang="ru-RU" sz="1400" spc="-30" dirty="0"/>
          </a:p>
          <a:p>
            <a:pPr marL="442913" indent="-261938" algn="just">
              <a:spcBef>
                <a:spcPts val="0"/>
              </a:spcBef>
              <a:buFont typeface="+mj-lt"/>
              <a:buAutoNum type="arabicParenR"/>
            </a:pPr>
            <a:r>
              <a:rPr lang="ru-RU" sz="1400" spc="-30" dirty="0" smtClean="0"/>
              <a:t>Обязательность </a:t>
            </a:r>
            <a:r>
              <a:rPr lang="ru-RU" sz="1400" spc="-30" dirty="0"/>
              <a:t>принятия субъектами РФ </a:t>
            </a:r>
            <a:r>
              <a:rPr lang="ru-RU" sz="1400" b="1" spc="-30" dirty="0"/>
              <a:t>3-летних бюджетов </a:t>
            </a:r>
            <a:r>
              <a:rPr lang="ru-RU" sz="1400" spc="-30" dirty="0"/>
              <a:t>в целях утверждения распределения межбюджетных трансфертов местным бюджетам на 3 </a:t>
            </a:r>
            <a:r>
              <a:rPr lang="ru-RU" sz="1400" spc="-30" dirty="0" smtClean="0"/>
              <a:t>года</a:t>
            </a:r>
            <a:endParaRPr lang="ru-RU" sz="1400" spc="-30" dirty="0"/>
          </a:p>
          <a:p>
            <a:pPr marL="442913" indent="-261938" algn="just">
              <a:spcBef>
                <a:spcPts val="0"/>
              </a:spcBef>
              <a:buFont typeface="+mj-lt"/>
              <a:buAutoNum type="arabicParenR"/>
            </a:pPr>
            <a:r>
              <a:rPr lang="ru-RU" sz="1400" spc="-30" dirty="0" smtClean="0"/>
              <a:t>Переход </a:t>
            </a:r>
            <a:r>
              <a:rPr lang="ru-RU" sz="1400" spc="-30" dirty="0"/>
              <a:t>на формирование и утверждение </a:t>
            </a:r>
            <a:r>
              <a:rPr lang="ru-RU" sz="1400" spc="-30" dirty="0" err="1"/>
              <a:t>ОМСУ</a:t>
            </a:r>
            <a:r>
              <a:rPr lang="ru-RU" sz="1400" spc="-30" dirty="0"/>
              <a:t> </a:t>
            </a:r>
            <a:r>
              <a:rPr lang="ru-RU" sz="1400" b="1" spc="-30" dirty="0"/>
              <a:t>3-летних бюджетов  </a:t>
            </a:r>
            <a:r>
              <a:rPr lang="ru-RU" sz="1400" spc="-30" dirty="0"/>
              <a:t>городских округов  и муниципальных районов в случае, если законом субъекта РФ  указанный способ бюджетного проектирования будет избран в качестве </a:t>
            </a:r>
            <a:r>
              <a:rPr lang="ru-RU" sz="1400" spc="-30" dirty="0" smtClean="0"/>
              <a:t>приоритетного</a:t>
            </a:r>
            <a:endParaRPr lang="ru-RU" sz="1400" spc="-30" dirty="0"/>
          </a:p>
          <a:p>
            <a:pPr marL="442913" indent="-261938" algn="just">
              <a:spcBef>
                <a:spcPts val="0"/>
              </a:spcBef>
              <a:buFont typeface="+mj-lt"/>
              <a:buAutoNum type="arabicParenR"/>
            </a:pPr>
            <a:r>
              <a:rPr lang="ru-RU" sz="1400" spc="-30" dirty="0" smtClean="0"/>
              <a:t>Обязательность </a:t>
            </a:r>
            <a:r>
              <a:rPr lang="ru-RU" sz="1400" spc="-30" dirty="0"/>
              <a:t>разработки и утверждения </a:t>
            </a:r>
            <a:r>
              <a:rPr lang="ru-RU" sz="1400" b="1" spc="-30" dirty="0"/>
              <a:t>среднесрочного финансового плана</a:t>
            </a:r>
            <a:r>
              <a:rPr lang="ru-RU" sz="1400" spc="-30" dirty="0"/>
              <a:t> муниципального образования и </a:t>
            </a:r>
            <a:r>
              <a:rPr lang="ru-RU" sz="1400" b="1" spc="-30" dirty="0"/>
              <a:t>прогноза социально-экономического развития  </a:t>
            </a:r>
            <a:r>
              <a:rPr lang="ru-RU" sz="1400" spc="-30" dirty="0"/>
              <a:t>муниципального образования  (в </a:t>
            </a:r>
            <a:r>
              <a:rPr lang="ru-RU" sz="1400" spc="-30" dirty="0" err="1"/>
              <a:t>т.ч</a:t>
            </a:r>
            <a:r>
              <a:rPr lang="ru-RU" sz="1400" spc="-30" dirty="0"/>
              <a:t>. поселения) на 3 </a:t>
            </a:r>
            <a:r>
              <a:rPr lang="ru-RU" sz="1400" spc="-30" dirty="0" smtClean="0"/>
              <a:t>года</a:t>
            </a:r>
          </a:p>
          <a:p>
            <a:pPr marL="715963" indent="-354013" algn="just">
              <a:spcBef>
                <a:spcPts val="1200"/>
              </a:spcBef>
              <a:buFont typeface="+mj-lt"/>
              <a:buAutoNum type="arabicParenR"/>
            </a:pPr>
            <a:endParaRPr lang="ru-RU" sz="1600" dirty="0"/>
          </a:p>
          <a:p>
            <a:pPr marL="452437" indent="-342900" algn="just">
              <a:spcBef>
                <a:spcPts val="1200"/>
              </a:spcBef>
              <a:buFont typeface="+mj-lt"/>
              <a:buAutoNum type="arabicParenR"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480720" cy="432048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Основные новации Бюджетного кодекса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 2013 году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2" t="-3972" r="13818" b="-3649"/>
          <a:stretch/>
        </p:blipFill>
        <p:spPr bwMode="auto">
          <a:xfrm>
            <a:off x="-36140" y="2803473"/>
            <a:ext cx="791716" cy="1201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350" y="0"/>
            <a:ext cx="622300" cy="365125"/>
          </a:xfrm>
        </p:spPr>
        <p:txBody>
          <a:bodyPr/>
          <a:lstStyle/>
          <a:p>
            <a:pPr>
              <a:defRPr/>
            </a:pPr>
            <a:fld id="{35D23DD9-C7EB-4E36-9C2E-34F0D20791A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2147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1196751"/>
            <a:ext cx="8280920" cy="2808313"/>
          </a:xfrm>
          <a:prstGeom prst="roundRect">
            <a:avLst>
              <a:gd name="adj" fmla="val 9308"/>
            </a:avLst>
          </a:prstGeom>
          <a:solidFill>
            <a:srgbClr val="E4F2DA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5" name="Скругленный прямоугольник 4"/>
          <p:cNvSpPr/>
          <p:nvPr/>
        </p:nvSpPr>
        <p:spPr>
          <a:xfrm>
            <a:off x="323528" y="1052737"/>
            <a:ext cx="1728192" cy="432047"/>
          </a:xfrm>
          <a:prstGeom prst="roundRect">
            <a:avLst>
              <a:gd name="adj" fmla="val 93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480720" cy="432048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Основные новации Бюджетного кодекса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67544" y="1052737"/>
            <a:ext cx="806489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ru-RU" sz="2000" b="1" dirty="0" smtClean="0">
                <a:latin typeface="Times New Roman Cyr" panose="02020603050405020304" pitchFamily="18" charset="-52"/>
              </a:rPr>
              <a:t>2014 год:</a:t>
            </a:r>
          </a:p>
          <a:p>
            <a:pPr marL="715963" indent="-354013" algn="just">
              <a:spcBef>
                <a:spcPts val="1200"/>
              </a:spcBef>
              <a:buFont typeface="+mj-lt"/>
              <a:buAutoNum type="arabicParenR"/>
            </a:pPr>
            <a:r>
              <a:rPr lang="ru-RU" sz="1600" dirty="0" smtClean="0"/>
              <a:t>Создание правовой базы для </a:t>
            </a:r>
            <a:r>
              <a:rPr lang="ru-RU" sz="1600" b="1" dirty="0" smtClean="0"/>
              <a:t>долгосрочного бюджетного планирования </a:t>
            </a:r>
            <a:r>
              <a:rPr lang="ru-RU" sz="1600" dirty="0" smtClean="0"/>
              <a:t>(</a:t>
            </a:r>
            <a:r>
              <a:rPr lang="ru-RU" altLang="ru-RU" sz="1600" dirty="0" smtClean="0"/>
              <a:t>283-ФЗ</a:t>
            </a:r>
            <a:r>
              <a:rPr lang="ru-RU" sz="1600" dirty="0" smtClean="0"/>
              <a:t>)</a:t>
            </a:r>
          </a:p>
          <a:p>
            <a:pPr marL="715963" indent="-354013" algn="just">
              <a:spcBef>
                <a:spcPts val="1200"/>
              </a:spcBef>
              <a:buFont typeface="+mj-lt"/>
              <a:buAutoNum type="arabicParenR"/>
            </a:pPr>
            <a:r>
              <a:rPr lang="ru-RU" sz="1600" b="1" dirty="0" smtClean="0"/>
              <a:t>Оптимизация перечня оснований </a:t>
            </a:r>
            <a:r>
              <a:rPr lang="ru-RU" sz="1600" dirty="0" smtClean="0"/>
              <a:t>для внесения изменений в сводную бюджетную роспись (311-ФЗ)</a:t>
            </a:r>
          </a:p>
          <a:p>
            <a:pPr marL="715963" indent="-354013" algn="just">
              <a:spcBef>
                <a:spcPts val="1200"/>
              </a:spcBef>
              <a:buFont typeface="+mj-lt"/>
              <a:buAutoNum type="arabicParenR"/>
            </a:pPr>
            <a:r>
              <a:rPr lang="ru-RU" sz="1600" dirty="0" smtClean="0"/>
              <a:t>Совершенствование правил </a:t>
            </a:r>
            <a:r>
              <a:rPr lang="ru-RU" sz="1600" b="1" dirty="0" smtClean="0"/>
              <a:t>дифференциации</a:t>
            </a:r>
            <a:r>
              <a:rPr lang="ru-RU" sz="1600" dirty="0" smtClean="0"/>
              <a:t> степени </a:t>
            </a:r>
            <a:r>
              <a:rPr lang="ru-RU" sz="1600" b="1" dirty="0" smtClean="0"/>
              <a:t>бюджетной самостоятельности </a:t>
            </a:r>
            <a:r>
              <a:rPr lang="ru-RU" sz="1600" dirty="0" smtClean="0"/>
              <a:t>регионов и муниципалитетов (375-ФЗ)</a:t>
            </a:r>
          </a:p>
          <a:p>
            <a:pPr marL="715963" indent="-354013" algn="just">
              <a:spcBef>
                <a:spcPts val="1200"/>
              </a:spcBef>
              <a:buFont typeface="+mj-lt"/>
              <a:buAutoNum type="arabicParenR"/>
            </a:pPr>
            <a:r>
              <a:rPr lang="ru-RU" sz="1600" dirty="0" smtClean="0"/>
              <a:t>В части </a:t>
            </a:r>
            <a:r>
              <a:rPr lang="ru-RU" sz="1600" b="1" dirty="0" smtClean="0"/>
              <a:t>изменения системы бюджетного устройства </a:t>
            </a:r>
            <a:r>
              <a:rPr lang="ru-RU" sz="1600" dirty="0" smtClean="0"/>
              <a:t>на муниципальном уровне (383-ФЗ)</a:t>
            </a:r>
          </a:p>
          <a:p>
            <a:pPr marL="452437" algn="just">
              <a:spcBef>
                <a:spcPts val="1200"/>
              </a:spcBef>
              <a:buFont typeface="+mj-lt"/>
              <a:buAutoNum type="arabicParenR"/>
            </a:pP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2" t="-3972" r="13818" b="-3649"/>
          <a:stretch/>
        </p:blipFill>
        <p:spPr bwMode="auto">
          <a:xfrm>
            <a:off x="-36140" y="2803473"/>
            <a:ext cx="791716" cy="1201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350" y="0"/>
            <a:ext cx="622300" cy="365125"/>
          </a:xfrm>
        </p:spPr>
        <p:txBody>
          <a:bodyPr/>
          <a:lstStyle/>
          <a:p>
            <a:pPr>
              <a:defRPr/>
            </a:pPr>
            <a:fld id="{35D23DD9-C7EB-4E36-9C2E-34F0D20791A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151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55576" y="1468239"/>
            <a:ext cx="8316416" cy="396000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2" name="Скругленный прямоугольник 21"/>
          <p:cNvSpPr/>
          <p:nvPr/>
        </p:nvSpPr>
        <p:spPr>
          <a:xfrm>
            <a:off x="755576" y="1982875"/>
            <a:ext cx="8316416" cy="936000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755576" y="3052415"/>
            <a:ext cx="8316416" cy="396000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8" name="Скругленный прямоугольник 27"/>
          <p:cNvSpPr/>
          <p:nvPr/>
        </p:nvSpPr>
        <p:spPr>
          <a:xfrm>
            <a:off x="755576" y="3553141"/>
            <a:ext cx="8316416" cy="1008032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31" name="Скругленный прямоугольник 30"/>
          <p:cNvSpPr/>
          <p:nvPr/>
        </p:nvSpPr>
        <p:spPr>
          <a:xfrm>
            <a:off x="755576" y="4647159"/>
            <a:ext cx="8316416" cy="720000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33"/>
          <p:cNvSpPr/>
          <p:nvPr/>
        </p:nvSpPr>
        <p:spPr>
          <a:xfrm>
            <a:off x="755576" y="5445224"/>
            <a:ext cx="8316416" cy="756000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37" name="Скругленный прямоугольник 36"/>
          <p:cNvSpPr/>
          <p:nvPr/>
        </p:nvSpPr>
        <p:spPr>
          <a:xfrm>
            <a:off x="755576" y="6309288"/>
            <a:ext cx="8316416" cy="396000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23DD9-C7EB-4E36-9C2E-34F0D20791A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87624" y="404664"/>
            <a:ext cx="7956377" cy="43204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anchor="ctr">
            <a:noAutofit/>
          </a:bodyPr>
          <a:lstStyle>
            <a:defPPr>
              <a:defRPr lang="ru-RU"/>
            </a:defPPr>
            <a:lvl1pPr>
              <a:defRPr b="1">
                <a:solidFill>
                  <a:srgbClr val="274B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+mj-cs"/>
              </a:defRPr>
            </a:lvl1pPr>
            <a:lvl2pPr marL="742950" indent="-285750" eaLnBrk="0" hangingPunct="0">
              <a:defRPr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Бюджетный кодекс в части вопросов межбюджетного регулирования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036911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n-lt"/>
                <a:cs typeface="Arial" charset="0"/>
              </a:rPr>
              <a:t>Федеральный закон № 383-ФЗ  </a:t>
            </a:r>
            <a:r>
              <a:rPr lang="ru-RU" sz="1600" dirty="0" smtClean="0">
                <a:solidFill>
                  <a:srgbClr val="FF0000"/>
                </a:solidFill>
                <a:latin typeface="+mn-lt"/>
                <a:cs typeface="Arial" charset="0"/>
              </a:rPr>
              <a:t>от  29.11.2014</a:t>
            </a:r>
            <a:endParaRPr lang="ru-RU" sz="16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496" y="1376832"/>
            <a:ext cx="2117108" cy="540000"/>
          </a:xfrm>
          <a:prstGeom prst="roundRect">
            <a:avLst>
              <a:gd name="adj" fmla="val 3656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4" name="Заголовок 1"/>
          <p:cNvSpPr>
            <a:spLocks/>
          </p:cNvSpPr>
          <p:nvPr/>
        </p:nvSpPr>
        <p:spPr bwMode="auto">
          <a:xfrm>
            <a:off x="92844" y="1468239"/>
            <a:ext cx="18978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дотаций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>
            <a:spLocks/>
          </p:cNvSpPr>
          <p:nvPr/>
        </p:nvSpPr>
        <p:spPr bwMode="auto">
          <a:xfrm>
            <a:off x="2339752" y="1468239"/>
            <a:ext cx="5940064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Уточнение механизмов выравнивания бюджетной обеспеченности с учетом норм 136-ФЗ</a:t>
            </a:r>
            <a:endParaRPr lang="ru-RU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>
            <a:spLocks/>
          </p:cNvSpPr>
          <p:nvPr/>
        </p:nvSpPr>
        <p:spPr bwMode="auto">
          <a:xfrm>
            <a:off x="2339752" y="1976807"/>
            <a:ext cx="6587960" cy="9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just"/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Дополняются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субвенции по расчету и предоставлению дотаций бюджетам внутригородских районов; </a:t>
            </a:r>
          </a:p>
          <a:p>
            <a:pPr algn="just"/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Транзитные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» субвенции городскому округу с внутригородским делением для внутригородских районов</a:t>
            </a:r>
          </a:p>
        </p:txBody>
      </p:sp>
      <p:sp>
        <p:nvSpPr>
          <p:cNvPr id="17" name="Заголовок 1"/>
          <p:cNvSpPr>
            <a:spLocks/>
          </p:cNvSpPr>
          <p:nvPr/>
        </p:nvSpPr>
        <p:spPr bwMode="auto">
          <a:xfrm>
            <a:off x="2339752" y="3583089"/>
            <a:ext cx="6587960" cy="9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just"/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Доля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ИМБТ</a:t>
            </a:r>
            <a:r>
              <a:rPr lang="ru-RU" sz="1400" b="1" dirty="0" smtClean="0">
                <a:latin typeface="+mn-lt"/>
                <a:cs typeface="Times New Roman" panose="02020603050405020304" pitchFamily="18" charset="0"/>
              </a:rPr>
              <a:t> может превышать 10% </a:t>
            </a:r>
            <a:r>
              <a:rPr lang="ru-RU" sz="1400" dirty="0"/>
              <a:t>общего объема межбюджетных трансфертов местным бюджетам из бюджета субъекта Российской Федерации (за исключением субвенций) и (или) расчетного объема дотации на выравнивание бюджетной обеспеченности (части расчетного объема дотации), замененной дополнительными нормативами </a:t>
            </a:r>
            <a:r>
              <a:rPr lang="ru-RU" sz="1400" dirty="0" smtClean="0"/>
              <a:t>отчислений,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на объемы ИМБТ, предоставляемые из федерального бюджета (ст. 139.1 БК РФ)</a:t>
            </a:r>
            <a:endParaRPr lang="ru-RU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>
            <a:spLocks/>
          </p:cNvSpPr>
          <p:nvPr/>
        </p:nvSpPr>
        <p:spPr bwMode="auto">
          <a:xfrm>
            <a:off x="2339752" y="4641103"/>
            <a:ext cx="6587960" cy="7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just"/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Изменение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порядка установления </a:t>
            </a:r>
            <a:r>
              <a:rPr lang="ru-RU" sz="1400" b="1" dirty="0">
                <a:latin typeface="+mn-lt"/>
                <a:cs typeface="Times New Roman" panose="02020603050405020304" pitchFamily="18" charset="0"/>
              </a:rPr>
              <a:t>критерия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 (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устанавливается раздельно для сельских, городских поселений, муниципальных районов, городских округов, городских округов с внутригородским делением)</a:t>
            </a:r>
          </a:p>
        </p:txBody>
      </p:sp>
      <p:sp>
        <p:nvSpPr>
          <p:cNvPr id="19" name="Заголовок 1"/>
          <p:cNvSpPr>
            <a:spLocks/>
          </p:cNvSpPr>
          <p:nvPr/>
        </p:nvSpPr>
        <p:spPr bwMode="auto">
          <a:xfrm>
            <a:off x="2339752" y="5565180"/>
            <a:ext cx="6587960" cy="51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just"/>
            <a:r>
              <a:rPr lang="ru-RU" sz="1400" dirty="0">
                <a:latin typeface="+mn-lt"/>
                <a:cs typeface="Times New Roman" panose="02020603050405020304" pitchFamily="18" charset="0"/>
              </a:rPr>
              <a:t>с 2-х кратного до </a:t>
            </a:r>
            <a:r>
              <a:rPr lang="ru-RU" sz="1400" b="1" dirty="0">
                <a:latin typeface="+mn-lt"/>
                <a:cs typeface="Times New Roman" panose="02020603050405020304" pitchFamily="18" charset="0"/>
              </a:rPr>
              <a:t>1,3 кратного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от среднего уровня расчетных налоговых доходов по соответствующим муниципальным образованиям субъекта </a:t>
            </a:r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РФ</a:t>
            </a:r>
            <a:endParaRPr lang="ru-RU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/>
          </p:cNvSpPr>
          <p:nvPr/>
        </p:nvSpPr>
        <p:spPr bwMode="auto">
          <a:xfrm>
            <a:off x="2339752" y="6370948"/>
            <a:ext cx="6587960" cy="27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just"/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Теперь МБТ взыскиваются при </a:t>
            </a:r>
            <a:r>
              <a:rPr lang="ru-RU" sz="1400" dirty="0">
                <a:latin typeface="+mn-lt"/>
                <a:cs typeface="Times New Roman" panose="02020603050405020304" pitchFamily="18" charset="0"/>
              </a:rPr>
              <a:t>не перечислении трансферта в региональный бюджет</a:t>
            </a:r>
          </a:p>
        </p:txBody>
      </p:sp>
      <p:sp>
        <p:nvSpPr>
          <p:cNvPr id="21" name="Заголовок 1"/>
          <p:cNvSpPr>
            <a:spLocks/>
          </p:cNvSpPr>
          <p:nvPr/>
        </p:nvSpPr>
        <p:spPr bwMode="auto">
          <a:xfrm>
            <a:off x="2339752" y="3052415"/>
            <a:ext cx="658796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r>
              <a:rPr lang="ru-RU" sz="1400" dirty="0" smtClean="0">
                <a:latin typeface="+mn-lt"/>
                <a:cs typeface="Times New Roman" panose="02020603050405020304" pitchFamily="18" charset="0"/>
              </a:rPr>
              <a:t>Предусмотрены ИМБТ для ГО с внутригородским делением и внутригородских районов</a:t>
            </a:r>
            <a:endParaRPr lang="ru-RU" sz="1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496" y="2144875"/>
            <a:ext cx="2117108" cy="612000"/>
          </a:xfrm>
          <a:prstGeom prst="roundRect">
            <a:avLst>
              <a:gd name="adj" fmla="val 3857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4" name="Заголовок 1"/>
          <p:cNvSpPr>
            <a:spLocks/>
          </p:cNvSpPr>
          <p:nvPr/>
        </p:nvSpPr>
        <p:spPr bwMode="auto">
          <a:xfrm>
            <a:off x="92844" y="2272282"/>
            <a:ext cx="18978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субвенций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496" y="2961008"/>
            <a:ext cx="2117108" cy="540000"/>
          </a:xfrm>
          <a:prstGeom prst="roundRect">
            <a:avLst>
              <a:gd name="adj" fmla="val 3848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7" name="Заголовок 1"/>
          <p:cNvSpPr>
            <a:spLocks/>
          </p:cNvSpPr>
          <p:nvPr/>
        </p:nvSpPr>
        <p:spPr bwMode="auto">
          <a:xfrm>
            <a:off x="92844" y="3052415"/>
            <a:ext cx="18978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иных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МБТ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496" y="3625157"/>
            <a:ext cx="2117108" cy="864000"/>
          </a:xfrm>
          <a:prstGeom prst="roundRect">
            <a:avLst>
              <a:gd name="adj" fmla="val 2778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30" name="Заголовок 1"/>
          <p:cNvSpPr>
            <a:spLocks/>
          </p:cNvSpPr>
          <p:nvPr/>
        </p:nvSpPr>
        <p:spPr bwMode="auto">
          <a:xfrm>
            <a:off x="164852" y="3684360"/>
            <a:ext cx="1897838" cy="74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превышения 10% ограничений на перечисление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ИМБТ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5496" y="4737159"/>
            <a:ext cx="2117108" cy="540000"/>
          </a:xfrm>
          <a:prstGeom prst="roundRect">
            <a:avLst>
              <a:gd name="adj" fmla="val 36993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33" name="Заголовок 1"/>
          <p:cNvSpPr>
            <a:spLocks/>
          </p:cNvSpPr>
          <p:nvPr/>
        </p:nvSpPr>
        <p:spPr bwMode="auto">
          <a:xfrm>
            <a:off x="92844" y="4828566"/>
            <a:ext cx="18978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«Отрицательный трансферт»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5496" y="5484924"/>
            <a:ext cx="2117108" cy="676600"/>
          </a:xfrm>
          <a:prstGeom prst="roundRect">
            <a:avLst>
              <a:gd name="adj" fmla="val 2723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36" name="Заголовок 1"/>
          <p:cNvSpPr>
            <a:spLocks/>
          </p:cNvSpPr>
          <p:nvPr/>
        </p:nvSpPr>
        <p:spPr bwMode="auto">
          <a:xfrm>
            <a:off x="92844" y="5463144"/>
            <a:ext cx="2054661" cy="72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порогового уровня расчетных налоговых доходов МБ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5496" y="6237288"/>
            <a:ext cx="2117108" cy="540000"/>
          </a:xfrm>
          <a:prstGeom prst="roundRect">
            <a:avLst>
              <a:gd name="adj" fmla="val 3959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39" name="Заголовок 1"/>
          <p:cNvSpPr>
            <a:spLocks/>
          </p:cNvSpPr>
          <p:nvPr/>
        </p:nvSpPr>
        <p:spPr bwMode="auto">
          <a:xfrm>
            <a:off x="92844" y="6328695"/>
            <a:ext cx="18978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Основание </a:t>
            </a: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взыскания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МБТ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980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49848"/>
            <a:ext cx="7128792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местных бюджетов в условиях принятых мер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196751"/>
            <a:ext cx="8280920" cy="2772000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1014140" y="1268760"/>
            <a:ext cx="78063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/>
              <a:t>Реализуются, принятые решения, направленные на </a:t>
            </a:r>
            <a:r>
              <a:rPr lang="ru-RU" sz="1600" b="1" dirty="0"/>
              <a:t>повышение б/о </a:t>
            </a:r>
            <a:r>
              <a:rPr lang="ru-RU" sz="1600" b="1" dirty="0" smtClean="0"/>
              <a:t>МО </a:t>
            </a:r>
            <a:endParaRPr lang="ru-RU" sz="1600" dirty="0"/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Зачисление </a:t>
            </a:r>
            <a:r>
              <a:rPr lang="ru-RU" sz="1600" dirty="0"/>
              <a:t>в местные </a:t>
            </a:r>
            <a:r>
              <a:rPr lang="ru-RU" sz="1600" dirty="0" smtClean="0"/>
              <a:t>бюджеты: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в </a:t>
            </a:r>
            <a:r>
              <a:rPr lang="ru-RU" sz="1600" dirty="0"/>
              <a:t>полном объеме </a:t>
            </a:r>
            <a:r>
              <a:rPr lang="ru-RU" sz="1600" dirty="0" err="1"/>
              <a:t>ЕСХН</a:t>
            </a:r>
            <a:r>
              <a:rPr lang="ru-RU" sz="1600" dirty="0"/>
              <a:t> и </a:t>
            </a:r>
            <a:r>
              <a:rPr lang="ru-RU" sz="1600" dirty="0" smtClean="0"/>
              <a:t>поступлений от патентной системы налогообложения;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доходов </a:t>
            </a:r>
            <a:r>
              <a:rPr lang="ru-RU" sz="1600" dirty="0"/>
              <a:t>от всех штрафов за нарушение </a:t>
            </a:r>
            <a:r>
              <a:rPr lang="ru-RU" sz="1600" dirty="0" err="1" smtClean="0"/>
              <a:t>НПА</a:t>
            </a:r>
            <a:r>
              <a:rPr lang="ru-RU" sz="1600" dirty="0" smtClean="0"/>
              <a:t> органов </a:t>
            </a:r>
            <a:r>
              <a:rPr lang="ru-RU" sz="1600" dirty="0"/>
              <a:t>местного самоуправления; </a:t>
            </a:r>
            <a:endParaRPr lang="ru-RU" sz="16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доходов </a:t>
            </a:r>
            <a:r>
              <a:rPr lang="ru-RU" sz="1600" dirty="0"/>
              <a:t>от распоряжения земельными участками, государственная собственность на которые не разграничена; </a:t>
            </a:r>
            <a:endParaRPr lang="ru-RU" sz="1600" dirty="0" smtClean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доходов </a:t>
            </a:r>
            <a:r>
              <a:rPr lang="ru-RU" sz="1600" dirty="0"/>
              <a:t>от акцизов на нефтепродукты в размере не менее 10% от объема консолидированных доходов бюджета субъекта Российской Федерации от данного </a:t>
            </a:r>
            <a:r>
              <a:rPr lang="ru-RU" sz="1600" dirty="0" smtClean="0"/>
              <a:t>налога.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4041224"/>
            <a:ext cx="8280920" cy="1404000"/>
          </a:xfrm>
          <a:prstGeom prst="roundRect">
            <a:avLst/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683568" y="5519045"/>
            <a:ext cx="8280920" cy="1150315"/>
          </a:xfrm>
          <a:prstGeom prst="roundRect">
            <a:avLst/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2" name="Прямоугольник 11"/>
          <p:cNvSpPr/>
          <p:nvPr/>
        </p:nvSpPr>
        <p:spPr>
          <a:xfrm>
            <a:off x="1014140" y="4189088"/>
            <a:ext cx="7662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/>
              <a:t>Формирование </a:t>
            </a:r>
            <a:r>
              <a:rPr lang="ru-RU" sz="1600" dirty="0"/>
              <a:t>региональных и местных бюджетов на 2015 год (на период 2015-2017 годов) и их исполнение в текущем году осуществляется с </a:t>
            </a:r>
            <a:r>
              <a:rPr lang="ru-RU" sz="1600" dirty="0" smtClean="0"/>
              <a:t>учетом принятых федеральных законов </a:t>
            </a:r>
            <a:r>
              <a:rPr lang="ru-RU" sz="1600" b="1" dirty="0"/>
              <a:t>375-ФЗ и </a:t>
            </a:r>
            <a:r>
              <a:rPr lang="ru-RU" sz="1600" b="1" dirty="0" smtClean="0"/>
              <a:t>383-ФЗ</a:t>
            </a:r>
            <a:r>
              <a:rPr lang="ru-RU" sz="1600" dirty="0" smtClean="0"/>
              <a:t>, </a:t>
            </a:r>
            <a:r>
              <a:rPr lang="ru-RU" sz="1600" dirty="0"/>
              <a:t>уточняющих вопросы межбюджетного </a:t>
            </a:r>
            <a:r>
              <a:rPr lang="ru-RU" sz="1600" dirty="0" smtClean="0"/>
              <a:t>регулирования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14140" y="5696160"/>
            <a:ext cx="7662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/>
              <a:t>Проводится </a:t>
            </a:r>
            <a:r>
              <a:rPr lang="ru-RU" sz="1600" dirty="0"/>
              <a:t>работа по организации </a:t>
            </a:r>
            <a:r>
              <a:rPr lang="ru-RU" sz="1600" dirty="0" smtClean="0"/>
              <a:t>предоставления </a:t>
            </a:r>
            <a:r>
              <a:rPr lang="ru-RU" sz="1600" dirty="0"/>
              <a:t>Федеральным казначейством </a:t>
            </a:r>
            <a:r>
              <a:rPr lang="ru-RU" sz="1600" b="1" dirty="0"/>
              <a:t>бюджетных кредитов на пополнение остатков </a:t>
            </a:r>
            <a:r>
              <a:rPr lang="ru-RU" sz="1600" dirty="0"/>
              <a:t>средств на счетах местных </a:t>
            </a:r>
            <a:r>
              <a:rPr lang="ru-RU" sz="1600" dirty="0" smtClean="0"/>
              <a:t>бюджетов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/>
              <a:t>(ст. 93.6 БК РФ)</a:t>
            </a:r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2" t="-3972" r="13818" b="-3649"/>
          <a:stretch/>
        </p:blipFill>
        <p:spPr bwMode="auto">
          <a:xfrm>
            <a:off x="-36140" y="2803473"/>
            <a:ext cx="791716" cy="1201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57505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600067"/>
              </p:ext>
            </p:extLst>
          </p:nvPr>
        </p:nvGraphicFramePr>
        <p:xfrm>
          <a:off x="251520" y="1268760"/>
          <a:ext cx="8640960" cy="52287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40960"/>
              </a:tblGrid>
              <a:tr h="476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Передать ряд доходных источников, нормативов отчислений с регионального на местный уровень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1548000" marR="14400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496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Передать доходы от распоряжения СП земельными участками, гос. собственность на которые не разграничена 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48000" marR="144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476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Предоставить </a:t>
                      </a:r>
                      <a:r>
                        <a:rPr lang="ru-RU" sz="1400" baseline="0" dirty="0" smtClean="0"/>
                        <a:t>возможность </a:t>
                      </a:r>
                      <a:r>
                        <a:rPr lang="ru-RU" sz="1400" dirty="0" smtClean="0"/>
                        <a:t>передачи </a:t>
                      </a:r>
                      <a:r>
                        <a:rPr lang="ru-RU" sz="1400" dirty="0" err="1" smtClean="0"/>
                        <a:t>СРФ</a:t>
                      </a:r>
                      <a:r>
                        <a:rPr lang="ru-RU" sz="1400" dirty="0" smtClean="0"/>
                        <a:t> в МО неналоговых доходов  по нормативам </a:t>
                      </a:r>
                    </a:p>
                  </a:txBody>
                  <a:tcPr marL="1548000" marR="144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47660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400" dirty="0" smtClean="0"/>
                        <a:t>Предоставить </a:t>
                      </a:r>
                      <a:r>
                        <a:rPr lang="ru-RU" sz="1400" baseline="0" dirty="0" smtClean="0"/>
                        <a:t>возможность у</a:t>
                      </a:r>
                      <a:r>
                        <a:rPr lang="ru-RU" sz="1400" dirty="0" smtClean="0"/>
                        <a:t>становления </a:t>
                      </a:r>
                      <a:r>
                        <a:rPr lang="ru-RU" sz="1400" dirty="0" err="1" smtClean="0"/>
                        <a:t>СРФ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дифф</a:t>
                      </a:r>
                      <a:r>
                        <a:rPr lang="ru-RU" sz="1400" dirty="0" smtClean="0"/>
                        <a:t>. нормативов отчислений от налогов в </a:t>
                      </a:r>
                      <a:r>
                        <a:rPr lang="ru-RU" sz="1400" baseline="0" dirty="0" smtClean="0"/>
                        <a:t> МБ</a:t>
                      </a:r>
                      <a:endParaRPr lang="ru-RU" sz="1400" dirty="0" smtClean="0"/>
                    </a:p>
                  </a:txBody>
                  <a:tcPr marL="1548000" marR="144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49664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400" dirty="0" smtClean="0"/>
                        <a:t>Предоставить </a:t>
                      </a:r>
                      <a:r>
                        <a:rPr lang="ru-RU" sz="1400" baseline="0" dirty="0" smtClean="0"/>
                        <a:t>возможность </a:t>
                      </a:r>
                      <a:r>
                        <a:rPr lang="ru-RU" sz="1400" dirty="0" smtClean="0"/>
                        <a:t>изменения объемов ранее утвержденных объемов дотаций местным</a:t>
                      </a:r>
                      <a:r>
                        <a:rPr lang="ru-RU" sz="1400" baseline="0" dirty="0" smtClean="0"/>
                        <a:t> бюджетам и критериев выравнивания</a:t>
                      </a:r>
                      <a:endParaRPr lang="ru-RU" sz="1400" dirty="0" smtClean="0"/>
                    </a:p>
                  </a:txBody>
                  <a:tcPr marL="1548000" marR="144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47660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400" dirty="0" smtClean="0"/>
                        <a:t>Снятие ограничений (10%) на объем иных </a:t>
                      </a:r>
                      <a:r>
                        <a:rPr lang="ru-RU" sz="1400" dirty="0" err="1" smtClean="0"/>
                        <a:t>МБТ</a:t>
                      </a:r>
                      <a:r>
                        <a:rPr lang="ru-RU" sz="1400" dirty="0" smtClean="0"/>
                        <a:t> из бюджетов </a:t>
                      </a:r>
                      <a:r>
                        <a:rPr lang="ru-RU" sz="1400" dirty="0" err="1" smtClean="0"/>
                        <a:t>СРФ</a:t>
                      </a:r>
                      <a:r>
                        <a:rPr lang="ru-RU" sz="1400" dirty="0" smtClean="0"/>
                        <a:t> в МБ.</a:t>
                      </a:r>
                    </a:p>
                  </a:txBody>
                  <a:tcPr marL="1548000" marR="144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49664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400" dirty="0" smtClean="0"/>
                        <a:t>Введение в БК РФ трансферта – «дотация на поддержку мер по обеспечению сбалансированности бюджетов»</a:t>
                      </a:r>
                    </a:p>
                  </a:txBody>
                  <a:tcPr marL="1548000" marR="144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47660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400" dirty="0" smtClean="0"/>
                        <a:t>Исключить полномочия регионов по выравниванию поселений, передав их на уровень </a:t>
                      </a:r>
                      <a:r>
                        <a:rPr lang="ru-RU" sz="1400" dirty="0" err="1" smtClean="0"/>
                        <a:t>МР</a:t>
                      </a:r>
                      <a:endParaRPr lang="ru-RU" sz="1400" dirty="0" smtClean="0"/>
                    </a:p>
                  </a:txBody>
                  <a:tcPr marL="1548000" marR="144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69840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400" dirty="0" smtClean="0"/>
                        <a:t>Передать на уровень </a:t>
                      </a:r>
                      <a:r>
                        <a:rPr lang="ru-RU" sz="1400" dirty="0" err="1" smtClean="0"/>
                        <a:t>МР</a:t>
                      </a:r>
                      <a:r>
                        <a:rPr lang="ru-RU" sz="1400" dirty="0" smtClean="0"/>
                        <a:t> вопросы взаимодействия с высокодотационными МО в части обеспечения повышения эффективности использования бюджетных средств и увеличения поступлений налоговых и неналоговых доходов.</a:t>
                      </a:r>
                    </a:p>
                  </a:txBody>
                  <a:tcPr marL="1548000" marR="144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2DA"/>
                    </a:solidFill>
                  </a:tcPr>
                </a:tc>
              </a:tr>
              <a:tr h="47660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effectLst/>
                        </a:rPr>
                        <a:t>.  .  .  .  .</a:t>
                      </a:r>
                    </a:p>
                  </a:txBody>
                  <a:tcPr marL="72000" marR="7200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4F2DA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04664"/>
            <a:ext cx="6696744" cy="3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14000"/>
              </a:lnSpc>
              <a:spcBef>
                <a:spcPts val="0"/>
              </a:spcBef>
              <a:buFont typeface="Arial" charset="0"/>
              <a:buNone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Предложения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регионов и муниципалитетов: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1276968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251520" y="1781024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0" name="Скругленный прямоугольник 19"/>
          <p:cNvSpPr/>
          <p:nvPr/>
        </p:nvSpPr>
        <p:spPr>
          <a:xfrm>
            <a:off x="251520" y="2321032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20"/>
          <p:cNvSpPr/>
          <p:nvPr/>
        </p:nvSpPr>
        <p:spPr>
          <a:xfrm>
            <a:off x="251520" y="2825088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2" name="Скругленный прямоугольник 21"/>
          <p:cNvSpPr/>
          <p:nvPr/>
        </p:nvSpPr>
        <p:spPr>
          <a:xfrm>
            <a:off x="251520" y="3329144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251520" y="3833200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4" name="Скругленный прямоугольник 23"/>
          <p:cNvSpPr/>
          <p:nvPr/>
        </p:nvSpPr>
        <p:spPr>
          <a:xfrm>
            <a:off x="251520" y="4337256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251520" y="4841312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6" name="Скругленный прямоугольник 25"/>
          <p:cNvSpPr/>
          <p:nvPr/>
        </p:nvSpPr>
        <p:spPr>
          <a:xfrm>
            <a:off x="251520" y="5345368"/>
            <a:ext cx="1368152" cy="468000"/>
          </a:xfrm>
          <a:prstGeom prst="roundRect">
            <a:avLst>
              <a:gd name="adj" fmla="val 3656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grpSp>
        <p:nvGrpSpPr>
          <p:cNvPr id="4" name="Группа 3"/>
          <p:cNvGrpSpPr/>
          <p:nvPr/>
        </p:nvGrpSpPr>
        <p:grpSpPr>
          <a:xfrm>
            <a:off x="395536" y="1312920"/>
            <a:ext cx="1512168" cy="4464496"/>
            <a:chOff x="395536" y="1556792"/>
            <a:chExt cx="1512168" cy="4464496"/>
          </a:xfrm>
        </p:grpSpPr>
        <p:sp>
          <p:nvSpPr>
            <p:cNvPr id="9" name="TextBox 8"/>
            <p:cNvSpPr txBox="1"/>
            <p:nvPr/>
          </p:nvSpPr>
          <p:spPr>
            <a:xfrm>
              <a:off x="395536" y="1556792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М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5536" y="2060848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М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2564904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Р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536" y="3068960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Р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536" y="3645024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Р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5536" y="4077072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Р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536" y="4581128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Р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5536" y="5157192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Р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5536" y="5589240"/>
              <a:ext cx="1512168" cy="4320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tabLst>
                  <a:tab pos="266700" algn="l"/>
                  <a:tab pos="806450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</a:rPr>
                <a:t>Р !	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Times New Roman Cyr" panose="02020603050405020304" pitchFamily="18" charset="-52"/>
                  <a:sym typeface="Wingdings"/>
                </a:rPr>
                <a:t></a:t>
              </a:r>
              <a:endParaRPr lang="ru-RU" sz="2400" b="1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Times New Roman Cyr" panose="02020603050405020304" pitchFamily="18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9106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CBBBE4-A7C6-494F-A19F-58176054B675}" type="slidenum">
              <a:rPr lang="ru-RU" altLang="ru-RU" sz="1400" smtClean="0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89499719"/>
              </p:ext>
            </p:extLst>
          </p:nvPr>
        </p:nvGraphicFramePr>
        <p:xfrm>
          <a:off x="251520" y="404664"/>
          <a:ext cx="6336704" cy="360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87625" y="404664"/>
            <a:ext cx="7956375" cy="41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количества муниципальных образований в Российской Федерации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48735"/>
              </p:ext>
            </p:extLst>
          </p:nvPr>
        </p:nvGraphicFramePr>
        <p:xfrm>
          <a:off x="539552" y="1052736"/>
          <a:ext cx="8136905" cy="260029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688717"/>
                <a:gridCol w="1202846"/>
                <a:gridCol w="1273602"/>
                <a:gridCol w="1273602"/>
                <a:gridCol w="849069"/>
                <a:gridCol w="849069"/>
              </a:tblGrid>
              <a:tr h="25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образования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Изменение,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Крымского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ед.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-231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+288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</a:t>
                      </a:r>
                      <a:r>
                        <a:rPr lang="ru-RU" sz="14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по видам: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96000" indent="-2700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округа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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96000" indent="-2700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районы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r>
                        <a:rPr lang="en-US" sz="1400" b="0" i="1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/>
                        </a:rPr>
                        <a:t>  </a:t>
                      </a:r>
                      <a:endParaRPr lang="ru-RU" sz="14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96000" indent="-2700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поселения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396000" indent="-2700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сельские поселения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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396000" indent="-27000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внутригородские муниципальные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252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108000" marT="8107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21410914"/>
              </p:ext>
            </p:extLst>
          </p:nvPr>
        </p:nvGraphicFramePr>
        <p:xfrm>
          <a:off x="611560" y="3717032"/>
          <a:ext cx="8136904" cy="301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205979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76872"/>
            <a:ext cx="6120680" cy="25202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новации </a:t>
            </a:r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бюджетного и налогового  законодательства </a:t>
            </a:r>
            <a:endParaRPr lang="ru-RU" b="1" dirty="0">
              <a:solidFill>
                <a:srgbClr val="3399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1276350" y="430213"/>
            <a:ext cx="72469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800" dirty="0">
                <a:solidFill>
                  <a:schemeClr val="bg1"/>
                </a:solidFill>
                <a:latin typeface="+mn-lt"/>
              </a:rPr>
              <a:t>Департамент межбюджетных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38503986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5952" y="908720"/>
            <a:ext cx="7760544" cy="72008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339966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	Реализации </a:t>
            </a:r>
            <a:r>
              <a:rPr lang="ru-RU" sz="1800" b="1" dirty="0">
                <a:solidFill>
                  <a:srgbClr val="339966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мероприятий «антикризисного плана»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339966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1. Вступление в силу с 2016 года Федерального закона № 232-ФЗ от 13.07.2015 </a:t>
            </a:r>
            <a:endParaRPr lang="ru-RU" sz="1400" b="1" dirty="0" smtClean="0">
              <a:solidFill>
                <a:srgbClr val="339966"/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368" y="2889160"/>
            <a:ext cx="8136104" cy="864000"/>
          </a:xfrm>
          <a:prstGeom prst="roundRect">
            <a:avLst/>
          </a:prstGeom>
          <a:solidFill>
            <a:srgbClr val="E4F2DA">
              <a:alpha val="6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684368" y="3789184"/>
            <a:ext cx="8136104" cy="612000"/>
          </a:xfrm>
          <a:prstGeom prst="roundRect">
            <a:avLst/>
          </a:prstGeom>
          <a:solidFill>
            <a:srgbClr val="D3EAC4">
              <a:alpha val="6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684368" y="1628799"/>
            <a:ext cx="8136104" cy="1246495"/>
          </a:xfrm>
          <a:prstGeom prst="roundRect">
            <a:avLst/>
          </a:prstGeom>
          <a:solidFill>
            <a:srgbClr val="D3EAC4">
              <a:alpha val="6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1429393" y="1628800"/>
            <a:ext cx="73182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500" dirty="0" smtClean="0"/>
              <a:t>Предоставление </a:t>
            </a:r>
            <a:r>
              <a:rPr lang="ru-RU" sz="1500" dirty="0"/>
              <a:t>права правовыми актами представительных органов муниципальных районов, городских округов, законами городов федерального значения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1" dirty="0" smtClean="0"/>
              <a:t>снижать </a:t>
            </a:r>
            <a:r>
              <a:rPr lang="ru-RU" sz="1500" b="1" dirty="0"/>
              <a:t>ставки налога</a:t>
            </a:r>
            <a:r>
              <a:rPr lang="ru-RU" sz="1500" dirty="0"/>
              <a:t> для налогоплательщиков, применяющих систему налогообложения в виде </a:t>
            </a:r>
            <a:r>
              <a:rPr lang="ru-RU" sz="1500" b="1" dirty="0" err="1" smtClean="0"/>
              <a:t>ЕНВД</a:t>
            </a:r>
            <a:r>
              <a:rPr lang="ru-RU" sz="1500" dirty="0" smtClean="0"/>
              <a:t> </a:t>
            </a:r>
            <a:r>
              <a:rPr lang="ru-RU" sz="1500" dirty="0"/>
              <a:t>для отдельных видов деятельности (зачисляемого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в </a:t>
            </a:r>
            <a:r>
              <a:rPr lang="ru-RU" sz="1500" dirty="0"/>
              <a:t>бюджеты муниципальных образований) </a:t>
            </a:r>
            <a:r>
              <a:rPr lang="ru-RU" sz="1500" dirty="0" smtClean="0"/>
              <a:t> </a:t>
            </a:r>
            <a:r>
              <a:rPr lang="ru-RU" sz="1500" b="1" dirty="0" smtClean="0"/>
              <a:t>с  </a:t>
            </a:r>
            <a:r>
              <a:rPr lang="ru-RU" sz="1500" b="1" dirty="0"/>
              <a:t>15% </a:t>
            </a:r>
            <a:r>
              <a:rPr lang="ru-RU" sz="1500" b="1" dirty="0" smtClean="0"/>
              <a:t> до </a:t>
            </a:r>
            <a:r>
              <a:rPr lang="ru-RU" sz="1500" b="1" dirty="0"/>
              <a:t>7,5%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9393" y="2932432"/>
            <a:ext cx="731827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Распространение  </a:t>
            </a:r>
            <a:r>
              <a:rPr lang="ru-RU" sz="1500" dirty="0"/>
              <a:t>права  на применение </a:t>
            </a:r>
            <a:r>
              <a:rPr lang="ru-RU" sz="1500" b="1" dirty="0"/>
              <a:t>2-летних «налоговых каникул»</a:t>
            </a:r>
            <a:r>
              <a:rPr lang="ru-RU" sz="1500" dirty="0"/>
              <a:t> всеми впервые зарегистрированными индивидуальными предпринимателями в сфере бытовых услуг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9393" y="3811170"/>
            <a:ext cx="73182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Расширение </a:t>
            </a:r>
            <a:r>
              <a:rPr lang="ru-RU" sz="1500" dirty="0"/>
              <a:t>перечня видов деятельности, в рамках осуществления которых возможно применение патентной системы налогообложения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04664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Новации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Налоговом законодательстве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9592" y="2060848"/>
            <a:ext cx="396000" cy="3960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683568" y="4437256"/>
            <a:ext cx="8136104" cy="1296000"/>
          </a:xfrm>
          <a:prstGeom prst="roundRect">
            <a:avLst/>
          </a:prstGeom>
          <a:solidFill>
            <a:srgbClr val="E4F2DA">
              <a:alpha val="6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429393" y="4450833"/>
            <a:ext cx="73182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/>
              <a:t>Законами </a:t>
            </a:r>
            <a:r>
              <a:rPr lang="ru-RU" sz="1500" dirty="0"/>
              <a:t>субъектов </a:t>
            </a:r>
            <a:r>
              <a:rPr lang="ru-RU" sz="1500" dirty="0" smtClean="0"/>
              <a:t>РФ </a:t>
            </a:r>
            <a:r>
              <a:rPr lang="ru-RU" sz="1500" dirty="0"/>
              <a:t>по налогу,  взимаемому в связи с применением </a:t>
            </a:r>
            <a:r>
              <a:rPr lang="ru-RU" sz="1500" b="1" dirty="0" err="1" smtClean="0"/>
              <a:t>УСН</a:t>
            </a:r>
            <a:r>
              <a:rPr lang="ru-RU" sz="1500" dirty="0" smtClean="0"/>
              <a:t>, </a:t>
            </a:r>
            <a:r>
              <a:rPr lang="ru-RU" sz="1500" dirty="0"/>
              <a:t>могут быть установлены  налоговые ставки  в пределах </a:t>
            </a:r>
            <a:r>
              <a:rPr lang="ru-RU" sz="1500" b="1" dirty="0"/>
              <a:t>от 1% до 6% </a:t>
            </a:r>
            <a:r>
              <a:rPr lang="ru-RU" sz="1500" dirty="0"/>
              <a:t>в зависимости от категорий налогоплательщиков. </a:t>
            </a:r>
            <a:endParaRPr lang="ru-RU" sz="1500" dirty="0" smtClean="0"/>
          </a:p>
          <a:p>
            <a:pPr algn="just"/>
            <a:r>
              <a:rPr lang="ru-RU" sz="1500" dirty="0" smtClean="0"/>
              <a:t>В  </a:t>
            </a:r>
            <a:r>
              <a:rPr lang="ru-RU" sz="1500" dirty="0"/>
              <a:t>отдельных случаях, предусмотренных  статьей 346.20 </a:t>
            </a:r>
            <a:r>
              <a:rPr lang="ru-RU" sz="1500" dirty="0" err="1" smtClean="0"/>
              <a:t>НК</a:t>
            </a:r>
            <a:r>
              <a:rPr lang="ru-RU" sz="1500" dirty="0" smtClean="0"/>
              <a:t> РФ, </a:t>
            </a:r>
            <a:r>
              <a:rPr lang="ru-RU" sz="1500" dirty="0"/>
              <a:t>законами субъектов </a:t>
            </a:r>
            <a:r>
              <a:rPr lang="ru-RU" sz="1500" dirty="0" smtClean="0"/>
              <a:t>РФ </a:t>
            </a:r>
            <a:r>
              <a:rPr lang="ru-RU" sz="1500" dirty="0"/>
              <a:t>может быть установлена </a:t>
            </a:r>
            <a:r>
              <a:rPr lang="ru-RU" sz="1500" b="1" dirty="0"/>
              <a:t>налоговая ставка в размере 0%</a:t>
            </a:r>
            <a:r>
              <a:rPr lang="ru-RU" sz="1500" dirty="0"/>
              <a:t>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9592" y="3123144"/>
            <a:ext cx="396000" cy="3960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899592" y="3825160"/>
            <a:ext cx="396000" cy="3960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Скругленный прямоугольник 25"/>
          <p:cNvSpPr/>
          <p:nvPr/>
        </p:nvSpPr>
        <p:spPr>
          <a:xfrm>
            <a:off x="899592" y="4826503"/>
            <a:ext cx="396000" cy="3960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656238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87624" y="5752968"/>
            <a:ext cx="7560040" cy="38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4000"/>
              </a:lnSpc>
              <a:spcBef>
                <a:spcPts val="0"/>
              </a:spcBef>
              <a:buFont typeface="Arial" charset="0"/>
              <a:buNone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2. Принятие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законопроекта «О внесении изменений в главу 26.5 части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НК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РФ»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innerShdw blurRad="114300">
                  <a:prstClr val="black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3568" y="6057360"/>
            <a:ext cx="8136104" cy="612000"/>
          </a:xfrm>
          <a:prstGeom prst="roundRect">
            <a:avLst/>
          </a:prstGeom>
          <a:solidFill>
            <a:srgbClr val="B8DD9F">
              <a:alpha val="69804"/>
            </a:srgbClr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8" name="Прямоугольник 27"/>
          <p:cNvSpPr/>
          <p:nvPr/>
        </p:nvSpPr>
        <p:spPr>
          <a:xfrm>
            <a:off x="1429393" y="6070937"/>
            <a:ext cx="71664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Установление </a:t>
            </a:r>
            <a:r>
              <a:rPr lang="ru-RU" sz="1600" dirty="0"/>
              <a:t>патентной системы налогообложения для </a:t>
            </a:r>
            <a:r>
              <a:rPr lang="ru-RU" sz="1600" dirty="0" err="1"/>
              <a:t>самозанятых</a:t>
            </a:r>
            <a:r>
              <a:rPr lang="ru-RU" sz="1600" dirty="0"/>
              <a:t> граждан</a:t>
            </a:r>
            <a:endParaRPr lang="ru-RU" sz="15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99592" y="6185016"/>
            <a:ext cx="396000" cy="39600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07244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755576" y="2213964"/>
            <a:ext cx="8064896" cy="765582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944" y="404664"/>
            <a:ext cx="6789440" cy="432048"/>
          </a:xfrm>
        </p:spPr>
        <p:txBody>
          <a:bodyPr wrap="square"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Подготовка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срочных изменений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 Бюджетный кодекс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РФ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990904" y="14289"/>
            <a:ext cx="726376" cy="3032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90790C-28AD-4057-B5AE-EE6E851BBDA6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3960" y="1412776"/>
            <a:ext cx="8064896" cy="765582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755576" y="3015152"/>
            <a:ext cx="8064896" cy="765582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7" name="Скругленный прямоугольник 16"/>
          <p:cNvSpPr/>
          <p:nvPr/>
        </p:nvSpPr>
        <p:spPr>
          <a:xfrm>
            <a:off x="755576" y="3816340"/>
            <a:ext cx="8064896" cy="765582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8" name="Скругленный прямоугольник 17"/>
          <p:cNvSpPr/>
          <p:nvPr/>
        </p:nvSpPr>
        <p:spPr>
          <a:xfrm>
            <a:off x="755576" y="4617528"/>
            <a:ext cx="8064896" cy="765582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755576" y="5418718"/>
            <a:ext cx="8064896" cy="765582"/>
          </a:xfrm>
          <a:prstGeom prst="roundRect">
            <a:avLst>
              <a:gd name="adj" fmla="val 9308"/>
            </a:avLst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67339"/>
            <a:ext cx="7770214" cy="4527443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600" dirty="0"/>
              <a:t>В</a:t>
            </a:r>
            <a:r>
              <a:rPr lang="ru-RU" sz="1600" dirty="0" smtClean="0"/>
              <a:t>ведение </a:t>
            </a:r>
            <a:r>
              <a:rPr lang="ru-RU" sz="1600" dirty="0"/>
              <a:t>нормативов зачисления доходов от уплаты </a:t>
            </a:r>
            <a:r>
              <a:rPr lang="ru-RU" sz="1600" b="1" dirty="0"/>
              <a:t>торгового </a:t>
            </a:r>
            <a:r>
              <a:rPr lang="ru-RU" sz="1600" b="1" dirty="0" smtClean="0"/>
              <a:t>сбора</a:t>
            </a:r>
            <a:r>
              <a:rPr lang="ru-RU" sz="1600" dirty="0" smtClean="0"/>
              <a:t>, который может быть установлен в городах федерального значения</a:t>
            </a:r>
          </a:p>
          <a:p>
            <a:pPr marL="0" lvl="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600" dirty="0" smtClean="0"/>
              <a:t>Установление </a:t>
            </a:r>
            <a:r>
              <a:rPr lang="ru-RU" sz="1600" dirty="0"/>
              <a:t>оснований для </a:t>
            </a:r>
            <a:r>
              <a:rPr lang="ru-RU" sz="1600" dirty="0" smtClean="0"/>
              <a:t>отнесения отдельных неуплаченных платежей в бюджет к </a:t>
            </a:r>
            <a:r>
              <a:rPr lang="ru-RU" sz="1600" b="1" dirty="0" smtClean="0"/>
              <a:t>безнадежной </a:t>
            </a:r>
            <a:r>
              <a:rPr lang="ru-RU" sz="1600" b="1" dirty="0"/>
              <a:t>задолженности </a:t>
            </a:r>
            <a:r>
              <a:rPr lang="ru-RU" sz="1600" dirty="0" smtClean="0"/>
              <a:t>и требований к принятию соответствующего решения</a:t>
            </a:r>
          </a:p>
          <a:p>
            <a:pPr marL="0" lvl="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600" dirty="0" smtClean="0"/>
              <a:t>Закрепление </a:t>
            </a:r>
            <a:r>
              <a:rPr lang="ru-RU" sz="1600" dirty="0"/>
              <a:t>полномочий по определению </a:t>
            </a:r>
            <a:r>
              <a:rPr lang="ru-RU" sz="1600" b="1" dirty="0"/>
              <a:t>методик прогнозирования </a:t>
            </a:r>
            <a:r>
              <a:rPr lang="ru-RU" sz="1600" dirty="0"/>
              <a:t>доходов </a:t>
            </a:r>
            <a:r>
              <a:rPr lang="ru-RU" sz="1600" dirty="0" smtClean="0"/>
              <a:t>и поступлений </a:t>
            </a:r>
            <a:r>
              <a:rPr lang="ru-RU" sz="1600" dirty="0"/>
              <a:t>по источникам финансирования дефицита </a:t>
            </a:r>
            <a:r>
              <a:rPr lang="ru-RU" sz="1600" dirty="0" smtClean="0"/>
              <a:t>бюджета</a:t>
            </a:r>
          </a:p>
          <a:p>
            <a:pPr marL="0" lvl="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600" dirty="0" smtClean="0"/>
              <a:t>Возможность </a:t>
            </a:r>
            <a:r>
              <a:rPr lang="ru-RU" sz="1600" b="1" dirty="0"/>
              <a:t>установления доптребований </a:t>
            </a:r>
            <a:r>
              <a:rPr lang="ru-RU" sz="1600" dirty="0"/>
              <a:t>субъектами РФ </a:t>
            </a:r>
            <a:r>
              <a:rPr lang="ru-RU" sz="1600" dirty="0" smtClean="0"/>
              <a:t>к </a:t>
            </a:r>
            <a:r>
              <a:rPr lang="ru-RU" sz="1600" dirty="0"/>
              <a:t>кредитным </a:t>
            </a:r>
            <a:r>
              <a:rPr lang="ru-RU" sz="1600" dirty="0" smtClean="0"/>
              <a:t>организациям при размещения </a:t>
            </a:r>
            <a:r>
              <a:rPr lang="ru-RU" sz="1600" dirty="0"/>
              <a:t>средств </a:t>
            </a:r>
            <a:r>
              <a:rPr lang="ru-RU" sz="1600" dirty="0" smtClean="0"/>
              <a:t>бюджета </a:t>
            </a:r>
            <a:r>
              <a:rPr lang="ru-RU" sz="1600" dirty="0"/>
              <a:t>на банковских </a:t>
            </a:r>
            <a:r>
              <a:rPr lang="ru-RU" sz="1600" dirty="0" smtClean="0"/>
              <a:t>депозитах</a:t>
            </a:r>
          </a:p>
          <a:p>
            <a:pPr marL="0" lvl="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600" dirty="0" smtClean="0"/>
              <a:t>Удлинение срока предоставления кредитов Федерального казначейства </a:t>
            </a:r>
            <a:br>
              <a:rPr lang="ru-RU" sz="1600" dirty="0" smtClean="0"/>
            </a:br>
            <a:r>
              <a:rPr lang="ru-RU" sz="1600" b="1" dirty="0" smtClean="0"/>
              <a:t>с 30 до 50 дней</a:t>
            </a:r>
          </a:p>
          <a:p>
            <a:pPr marL="0" lvl="0" indent="0" algn="just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Внесение изменение в сводную бюджетную роспись </a:t>
            </a:r>
            <a:r>
              <a:rPr lang="ru-RU" sz="1600" b="1" dirty="0" smtClean="0">
                <a:solidFill>
                  <a:srgbClr val="FF0000"/>
                </a:solidFill>
              </a:rPr>
              <a:t>при принятии решения о предоставлении </a:t>
            </a:r>
            <a:r>
              <a:rPr lang="ru-RU" sz="1600" dirty="0" smtClean="0">
                <a:solidFill>
                  <a:srgbClr val="FF0000"/>
                </a:solidFill>
              </a:rPr>
              <a:t>(а не получении) трансфертов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282891"/>
            <a:ext cx="576064" cy="557941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395536" y="3089381"/>
            <a:ext cx="576064" cy="557941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395536" y="3895871"/>
            <a:ext cx="576064" cy="557941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0" name="Скругленный прямоугольник 9"/>
          <p:cNvSpPr/>
          <p:nvPr/>
        </p:nvSpPr>
        <p:spPr>
          <a:xfrm>
            <a:off x="395536" y="4702361"/>
            <a:ext cx="576064" cy="557941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395536" y="1476401"/>
            <a:ext cx="576064" cy="557941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395536" y="5508849"/>
            <a:ext cx="576064" cy="557941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20" name="Заголовок 1"/>
          <p:cNvSpPr>
            <a:spLocks/>
          </p:cNvSpPr>
          <p:nvPr/>
        </p:nvSpPr>
        <p:spPr bwMode="auto">
          <a:xfrm>
            <a:off x="533558" y="1576777"/>
            <a:ext cx="28803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>
            <a:spLocks/>
          </p:cNvSpPr>
          <p:nvPr/>
        </p:nvSpPr>
        <p:spPr bwMode="auto">
          <a:xfrm>
            <a:off x="539552" y="2383267"/>
            <a:ext cx="28803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>
            <a:spLocks/>
          </p:cNvSpPr>
          <p:nvPr/>
        </p:nvSpPr>
        <p:spPr bwMode="auto">
          <a:xfrm>
            <a:off x="547936" y="3189757"/>
            <a:ext cx="28803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>
            <a:spLocks/>
          </p:cNvSpPr>
          <p:nvPr/>
        </p:nvSpPr>
        <p:spPr bwMode="auto">
          <a:xfrm>
            <a:off x="547936" y="3996247"/>
            <a:ext cx="28803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>
            <a:spLocks/>
          </p:cNvSpPr>
          <p:nvPr/>
        </p:nvSpPr>
        <p:spPr bwMode="auto">
          <a:xfrm>
            <a:off x="539552" y="4802737"/>
            <a:ext cx="28803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>
            <a:spLocks/>
          </p:cNvSpPr>
          <p:nvPr/>
        </p:nvSpPr>
        <p:spPr bwMode="auto">
          <a:xfrm>
            <a:off x="547936" y="5609225"/>
            <a:ext cx="28803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84324" y="925939"/>
            <a:ext cx="7020124" cy="51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4000"/>
              </a:lnSpc>
              <a:spcBef>
                <a:spcPts val="0"/>
              </a:spcBef>
              <a:buFont typeface="Arial" charset="0"/>
              <a:buNone/>
            </a:pPr>
            <a:r>
              <a:rPr lang="ru-RU" sz="1600" b="1" dirty="0">
                <a:solidFill>
                  <a:srgbClr val="339966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(утверждение в период осенней сессии ГОСДУМЫ)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107504" y="5625360"/>
            <a:ext cx="180000" cy="1044000"/>
            <a:chOff x="503568" y="4257160"/>
            <a:chExt cx="180000" cy="828024"/>
          </a:xfrm>
          <a:gradFill>
            <a:gsLst>
              <a:gs pos="0">
                <a:schemeClr val="bg1">
                  <a:lumMod val="9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05434" y="4257160"/>
              <a:ext cx="176269" cy="61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27"/>
            <p:cNvSpPr/>
            <p:nvPr/>
          </p:nvSpPr>
          <p:spPr>
            <a:xfrm>
              <a:off x="503568" y="4905184"/>
              <a:ext cx="180000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5930007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5952" y="908720"/>
            <a:ext cx="7544519" cy="864096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339966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в части законодательного обеспечения межбюджетного регулирования на региональном и муниципальном уровнях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8424" y="3105090"/>
            <a:ext cx="7200000" cy="1224000"/>
          </a:xfrm>
          <a:prstGeom prst="roundRect">
            <a:avLst/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7" name="Скругленный прямоугольник 6"/>
          <p:cNvSpPr/>
          <p:nvPr/>
        </p:nvSpPr>
        <p:spPr>
          <a:xfrm>
            <a:off x="1188424" y="4437248"/>
            <a:ext cx="7200000" cy="1224000"/>
          </a:xfrm>
          <a:prstGeom prst="roundRect">
            <a:avLst/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1188424" y="1772816"/>
            <a:ext cx="7200000" cy="1260000"/>
          </a:xfrm>
          <a:prstGeom prst="roundRect">
            <a:avLst/>
          </a:prstGeom>
          <a:solidFill>
            <a:srgbClr val="9FD17D">
              <a:alpha val="4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2531869" y="1991162"/>
            <a:ext cx="50644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500" b="1" dirty="0" smtClean="0"/>
              <a:t>Сохранение</a:t>
            </a:r>
            <a:r>
              <a:rPr lang="ru-RU" sz="1500" dirty="0" smtClean="0"/>
              <a:t> распределения доходных источников, установленных БК РФ.</a:t>
            </a:r>
          </a:p>
          <a:p>
            <a:pPr algn="just">
              <a:spcAft>
                <a:spcPts val="600"/>
              </a:spcAft>
            </a:pPr>
            <a:r>
              <a:rPr lang="ru-RU" sz="1500" dirty="0" smtClean="0"/>
              <a:t>Повышение </a:t>
            </a:r>
            <a:r>
              <a:rPr lang="ru-RU" sz="1500" b="1" dirty="0" smtClean="0"/>
              <a:t>бюджетной обеспеченности </a:t>
            </a:r>
            <a:r>
              <a:rPr lang="ru-RU" sz="1500" dirty="0" smtClean="0"/>
              <a:t>МО</a:t>
            </a:r>
            <a:endParaRPr lang="ru-RU" sz="1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74875" y="3292359"/>
            <a:ext cx="51934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 smtClean="0"/>
              <a:t>Исключение</a:t>
            </a:r>
            <a:r>
              <a:rPr lang="ru-RU" sz="1500" dirty="0" smtClean="0"/>
              <a:t> предоставления межбюджетных субсидий </a:t>
            </a:r>
          </a:p>
          <a:p>
            <a:pPr algn="just"/>
            <a:r>
              <a:rPr lang="ru-RU" sz="1500" dirty="0" smtClean="0"/>
              <a:t>из бюджетов поселений в бюджет муниципального района</a:t>
            </a:r>
          </a:p>
          <a:p>
            <a:pPr algn="just"/>
            <a:r>
              <a:rPr lang="ru-RU" sz="1500" dirty="0" smtClean="0"/>
              <a:t>(внесение изменений в ст. 9, 142, 142.3, 239 БК РФ)</a:t>
            </a:r>
            <a:endParaRPr lang="ru-RU" sz="1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88252" y="4725261"/>
            <a:ext cx="49640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/>
              <a:t>Муниципальный дорожный фонд</a:t>
            </a:r>
          </a:p>
          <a:p>
            <a:r>
              <a:rPr lang="ru-RU" sz="1500" dirty="0" smtClean="0"/>
              <a:t>(изменения в ст. 179.4 БК РФ)</a:t>
            </a:r>
            <a:endParaRPr lang="ru-RU" sz="1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404664"/>
            <a:ext cx="4536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Новации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2016 года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 rot="5400000">
            <a:off x="1547704" y="2042816"/>
            <a:ext cx="720000" cy="7200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5400000">
            <a:off x="1547704" y="3357090"/>
            <a:ext cx="720000" cy="7200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5400000">
            <a:off x="1547704" y="4642260"/>
            <a:ext cx="720000" cy="720000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656238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88122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76872"/>
            <a:ext cx="6984776" cy="216023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Изменение межбюджетных отношений на региональном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муниципальном уровнях</a:t>
            </a:r>
            <a:b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b="1" dirty="0" err="1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НРБК</a:t>
            </a:r>
            <a:r>
              <a:rPr lang="ru-RU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6" name="Заголовок 1"/>
          <p:cNvSpPr>
            <a:spLocks/>
          </p:cNvSpPr>
          <p:nvPr/>
        </p:nvSpPr>
        <p:spPr bwMode="auto">
          <a:xfrm>
            <a:off x="1276350" y="430213"/>
            <a:ext cx="72469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800" dirty="0">
                <a:solidFill>
                  <a:schemeClr val="bg1"/>
                </a:solidFill>
                <a:latin typeface="+mn-lt"/>
              </a:rPr>
              <a:t>Департамент межбюджетных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22530488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189994" y="1621699"/>
            <a:ext cx="8788262" cy="1015214"/>
          </a:xfrm>
          <a:custGeom>
            <a:avLst/>
            <a:gdLst>
              <a:gd name="connsiteX0" fmla="*/ 0 w 9144000"/>
              <a:gd name="connsiteY0" fmla="*/ 0 h 803250"/>
              <a:gd name="connsiteX1" fmla="*/ 9144000 w 9144000"/>
              <a:gd name="connsiteY1" fmla="*/ 0 h 803250"/>
              <a:gd name="connsiteX2" fmla="*/ 9144000 w 9144000"/>
              <a:gd name="connsiteY2" fmla="*/ 803250 h 803250"/>
              <a:gd name="connsiteX3" fmla="*/ 0 w 9144000"/>
              <a:gd name="connsiteY3" fmla="*/ 803250 h 803250"/>
              <a:gd name="connsiteX4" fmla="*/ 0 w 9144000"/>
              <a:gd name="connsiteY4" fmla="*/ 0 h 8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803250">
                <a:moveTo>
                  <a:pt x="0" y="0"/>
                </a:moveTo>
                <a:lnTo>
                  <a:pt x="9144000" y="0"/>
                </a:lnTo>
                <a:lnTo>
                  <a:pt x="9144000" y="803250"/>
                </a:lnTo>
                <a:lnTo>
                  <a:pt x="0" y="803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9676" tIns="208280" rIns="709676" bIns="78232" numCol="1" spcCol="1270" anchor="t" anchorCtr="0">
            <a:noAutofit/>
          </a:bodyPr>
          <a:lstStyle/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dirty="0"/>
              <a:t>введение новой формы дотации: дотации на сбалансированность</a:t>
            </a:r>
          </a:p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dirty="0"/>
              <a:t>введение </a:t>
            </a:r>
            <a:r>
              <a:rPr lang="ru-RU" sz="1400" dirty="0" smtClean="0"/>
              <a:t>«горизонтальных»  </a:t>
            </a:r>
            <a:r>
              <a:rPr lang="ru-RU" sz="1400" dirty="0"/>
              <a:t>межбюджетных субсидий</a:t>
            </a:r>
          </a:p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dirty="0"/>
              <a:t>законодательное </a:t>
            </a:r>
            <a:r>
              <a:rPr lang="ru-RU" sz="1400" kern="1200" dirty="0" smtClean="0"/>
              <a:t>регулирование формирования единой субвенции</a:t>
            </a:r>
            <a:endParaRPr lang="ru-RU" sz="14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487003" y="1340768"/>
            <a:ext cx="6209526" cy="468000"/>
          </a:xfrm>
          <a:custGeom>
            <a:avLst/>
            <a:gdLst>
              <a:gd name="connsiteX0" fmla="*/ 0 w 6400800"/>
              <a:gd name="connsiteY0" fmla="*/ 49201 h 295200"/>
              <a:gd name="connsiteX1" fmla="*/ 49201 w 6400800"/>
              <a:gd name="connsiteY1" fmla="*/ 0 h 295200"/>
              <a:gd name="connsiteX2" fmla="*/ 6351599 w 6400800"/>
              <a:gd name="connsiteY2" fmla="*/ 0 h 295200"/>
              <a:gd name="connsiteX3" fmla="*/ 6400800 w 6400800"/>
              <a:gd name="connsiteY3" fmla="*/ 49201 h 295200"/>
              <a:gd name="connsiteX4" fmla="*/ 6400800 w 6400800"/>
              <a:gd name="connsiteY4" fmla="*/ 245999 h 295200"/>
              <a:gd name="connsiteX5" fmla="*/ 6351599 w 6400800"/>
              <a:gd name="connsiteY5" fmla="*/ 295200 h 295200"/>
              <a:gd name="connsiteX6" fmla="*/ 49201 w 6400800"/>
              <a:gd name="connsiteY6" fmla="*/ 295200 h 295200"/>
              <a:gd name="connsiteX7" fmla="*/ 0 w 6400800"/>
              <a:gd name="connsiteY7" fmla="*/ 245999 h 295200"/>
              <a:gd name="connsiteX8" fmla="*/ 0 w 6400800"/>
              <a:gd name="connsiteY8" fmla="*/ 49201 h 29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0800" h="295200">
                <a:moveTo>
                  <a:pt x="0" y="49201"/>
                </a:moveTo>
                <a:cubicBezTo>
                  <a:pt x="0" y="22028"/>
                  <a:pt x="22028" y="0"/>
                  <a:pt x="49201" y="0"/>
                </a:cubicBezTo>
                <a:lnTo>
                  <a:pt x="6351599" y="0"/>
                </a:lnTo>
                <a:cubicBezTo>
                  <a:pt x="6378772" y="0"/>
                  <a:pt x="6400800" y="22028"/>
                  <a:pt x="6400800" y="49201"/>
                </a:cubicBezTo>
                <a:lnTo>
                  <a:pt x="6400800" y="245999"/>
                </a:lnTo>
                <a:cubicBezTo>
                  <a:pt x="6400800" y="273172"/>
                  <a:pt x="6378772" y="295200"/>
                  <a:pt x="6351599" y="295200"/>
                </a:cubicBezTo>
                <a:lnTo>
                  <a:pt x="49201" y="295200"/>
                </a:lnTo>
                <a:cubicBezTo>
                  <a:pt x="22028" y="295200"/>
                  <a:pt x="0" y="273172"/>
                  <a:pt x="0" y="245999"/>
                </a:cubicBezTo>
                <a:lnTo>
                  <a:pt x="0" y="492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45" tIns="14410" rIns="256345" bIns="14410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Уточнение форм межбюджетных трансфертов</a:t>
            </a:r>
            <a:endPara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89993" y="2975101"/>
            <a:ext cx="8788262" cy="1894059"/>
          </a:xfrm>
          <a:custGeom>
            <a:avLst/>
            <a:gdLst>
              <a:gd name="connsiteX0" fmla="*/ 0 w 9144000"/>
              <a:gd name="connsiteY0" fmla="*/ 0 h 1291500"/>
              <a:gd name="connsiteX1" fmla="*/ 9144000 w 9144000"/>
              <a:gd name="connsiteY1" fmla="*/ 0 h 1291500"/>
              <a:gd name="connsiteX2" fmla="*/ 9144000 w 9144000"/>
              <a:gd name="connsiteY2" fmla="*/ 1291500 h 1291500"/>
              <a:gd name="connsiteX3" fmla="*/ 0 w 9144000"/>
              <a:gd name="connsiteY3" fmla="*/ 1291500 h 1291500"/>
              <a:gd name="connsiteX4" fmla="*/ 0 w 9144000"/>
              <a:gd name="connsiteY4" fmla="*/ 0 h 129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91500">
                <a:moveTo>
                  <a:pt x="0" y="0"/>
                </a:moveTo>
                <a:lnTo>
                  <a:pt x="9144000" y="0"/>
                </a:lnTo>
                <a:lnTo>
                  <a:pt x="9144000" y="1291500"/>
                </a:lnTo>
                <a:lnTo>
                  <a:pt x="0" y="12915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9676" tIns="208280" rIns="709676" bIns="78232" numCol="1" spcCol="1270" anchor="t" anchorCtr="0">
            <a:noAutofit/>
          </a:bodyPr>
          <a:lstStyle/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kern="1200" dirty="0" smtClean="0">
                <a:latin typeface="+mj-lt"/>
              </a:rPr>
              <a:t>распределение межбюджетных трансфертов (кроме конкурсных субсидий) только законами (решениями) о бюджете</a:t>
            </a:r>
            <a:endParaRPr lang="ru-RU" sz="1400" kern="1200" dirty="0"/>
          </a:p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kern="1200" dirty="0" smtClean="0">
                <a:latin typeface="+mj-lt"/>
              </a:rPr>
              <a:t>внесение изменений в проект распределения без корректировки методики распределения не допускается (сейчас для дотаций, предлагается распространить на субвенции и субсидии)</a:t>
            </a:r>
            <a:endParaRPr lang="ru-RU" sz="1400" kern="1200" dirty="0"/>
          </a:p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kern="1200" dirty="0" smtClean="0"/>
              <a:t>установление особенности использования субвенции на обслуживающие расходы (почтовая связь, банковские услуги и обеспечение деятельности ОИВ субъектов РФ)</a:t>
            </a:r>
          </a:p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kern="1200" dirty="0" smtClean="0"/>
              <a:t>расчет субвенций местным бюджетам исходя из установленных нормативов </a:t>
            </a:r>
            <a:endParaRPr lang="ru-RU" sz="14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487003" y="2708920"/>
            <a:ext cx="6209526" cy="468000"/>
          </a:xfrm>
          <a:custGeom>
            <a:avLst/>
            <a:gdLst>
              <a:gd name="connsiteX0" fmla="*/ 0 w 6400800"/>
              <a:gd name="connsiteY0" fmla="*/ 49201 h 295200"/>
              <a:gd name="connsiteX1" fmla="*/ 49201 w 6400800"/>
              <a:gd name="connsiteY1" fmla="*/ 0 h 295200"/>
              <a:gd name="connsiteX2" fmla="*/ 6351599 w 6400800"/>
              <a:gd name="connsiteY2" fmla="*/ 0 h 295200"/>
              <a:gd name="connsiteX3" fmla="*/ 6400800 w 6400800"/>
              <a:gd name="connsiteY3" fmla="*/ 49201 h 295200"/>
              <a:gd name="connsiteX4" fmla="*/ 6400800 w 6400800"/>
              <a:gd name="connsiteY4" fmla="*/ 245999 h 295200"/>
              <a:gd name="connsiteX5" fmla="*/ 6351599 w 6400800"/>
              <a:gd name="connsiteY5" fmla="*/ 295200 h 295200"/>
              <a:gd name="connsiteX6" fmla="*/ 49201 w 6400800"/>
              <a:gd name="connsiteY6" fmla="*/ 295200 h 295200"/>
              <a:gd name="connsiteX7" fmla="*/ 0 w 6400800"/>
              <a:gd name="connsiteY7" fmla="*/ 245999 h 295200"/>
              <a:gd name="connsiteX8" fmla="*/ 0 w 6400800"/>
              <a:gd name="connsiteY8" fmla="*/ 49201 h 29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0800" h="295200">
                <a:moveTo>
                  <a:pt x="0" y="49201"/>
                </a:moveTo>
                <a:cubicBezTo>
                  <a:pt x="0" y="22028"/>
                  <a:pt x="22028" y="0"/>
                  <a:pt x="49201" y="0"/>
                </a:cubicBezTo>
                <a:lnTo>
                  <a:pt x="6351599" y="0"/>
                </a:lnTo>
                <a:cubicBezTo>
                  <a:pt x="6378772" y="0"/>
                  <a:pt x="6400800" y="22028"/>
                  <a:pt x="6400800" y="49201"/>
                </a:cubicBezTo>
                <a:lnTo>
                  <a:pt x="6400800" y="245999"/>
                </a:lnTo>
                <a:cubicBezTo>
                  <a:pt x="6400800" y="273172"/>
                  <a:pt x="6378772" y="295200"/>
                  <a:pt x="6351599" y="295200"/>
                </a:cubicBezTo>
                <a:lnTo>
                  <a:pt x="49201" y="295200"/>
                </a:lnTo>
                <a:cubicBezTo>
                  <a:pt x="22028" y="295200"/>
                  <a:pt x="0" y="273172"/>
                  <a:pt x="0" y="245999"/>
                </a:cubicBezTo>
                <a:lnTo>
                  <a:pt x="0" y="492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45" tIns="14410" rIns="256345" bIns="14410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Новации в сфере межбюджетного регулирования</a:t>
            </a:r>
            <a:endPara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89994" y="5234330"/>
            <a:ext cx="8788262" cy="1435030"/>
          </a:xfrm>
          <a:custGeom>
            <a:avLst/>
            <a:gdLst>
              <a:gd name="connsiteX0" fmla="*/ 0 w 9144000"/>
              <a:gd name="connsiteY0" fmla="*/ 0 h 992250"/>
              <a:gd name="connsiteX1" fmla="*/ 9144000 w 9144000"/>
              <a:gd name="connsiteY1" fmla="*/ 0 h 992250"/>
              <a:gd name="connsiteX2" fmla="*/ 9144000 w 9144000"/>
              <a:gd name="connsiteY2" fmla="*/ 992250 h 992250"/>
              <a:gd name="connsiteX3" fmla="*/ 0 w 9144000"/>
              <a:gd name="connsiteY3" fmla="*/ 992250 h 992250"/>
              <a:gd name="connsiteX4" fmla="*/ 0 w 9144000"/>
              <a:gd name="connsiteY4" fmla="*/ 0 h 99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992250">
                <a:moveTo>
                  <a:pt x="0" y="0"/>
                </a:moveTo>
                <a:lnTo>
                  <a:pt x="9144000" y="0"/>
                </a:lnTo>
                <a:lnTo>
                  <a:pt x="9144000" y="992250"/>
                </a:lnTo>
                <a:lnTo>
                  <a:pt x="0" y="9922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9676" tIns="208280" rIns="709676" bIns="78232" numCol="1" spcCol="1270" anchor="t" anchorCtr="0">
            <a:noAutofit/>
          </a:bodyPr>
          <a:lstStyle/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kern="1200" dirty="0" smtClean="0"/>
              <a:t>плата </a:t>
            </a:r>
            <a:r>
              <a:rPr lang="ru-RU" sz="1400" dirty="0"/>
              <a:t>за негативное воздействие на окружающей среды</a:t>
            </a:r>
          </a:p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dirty="0"/>
              <a:t>штрафы за отдельные административные правонарушения</a:t>
            </a:r>
          </a:p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dirty="0"/>
              <a:t>сборы за пользование объектами водных биологических ресурсов (на региональном уровне)</a:t>
            </a:r>
          </a:p>
          <a:p>
            <a:pPr marL="180975" lvl="1" indent="-180975" algn="l" defTabSz="48895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har char="••"/>
            </a:pPr>
            <a:r>
              <a:rPr lang="ru-RU" sz="1400" dirty="0"/>
              <a:t>платы за аренду земельного участка, государственная собственность на который не разграничена (на местном уровне</a:t>
            </a:r>
            <a:r>
              <a:rPr lang="ru-RU" sz="1400" kern="1200" dirty="0" smtClean="0"/>
              <a:t>)</a:t>
            </a:r>
            <a:endParaRPr lang="ru-RU" sz="1400" kern="1200" dirty="0"/>
          </a:p>
        </p:txBody>
      </p:sp>
      <p:sp>
        <p:nvSpPr>
          <p:cNvPr id="13" name="Полилиния 12"/>
          <p:cNvSpPr/>
          <p:nvPr/>
        </p:nvSpPr>
        <p:spPr>
          <a:xfrm>
            <a:off x="467544" y="4941168"/>
            <a:ext cx="6209526" cy="468000"/>
          </a:xfrm>
          <a:custGeom>
            <a:avLst/>
            <a:gdLst>
              <a:gd name="connsiteX0" fmla="*/ 0 w 6400800"/>
              <a:gd name="connsiteY0" fmla="*/ 49201 h 295200"/>
              <a:gd name="connsiteX1" fmla="*/ 49201 w 6400800"/>
              <a:gd name="connsiteY1" fmla="*/ 0 h 295200"/>
              <a:gd name="connsiteX2" fmla="*/ 6351599 w 6400800"/>
              <a:gd name="connsiteY2" fmla="*/ 0 h 295200"/>
              <a:gd name="connsiteX3" fmla="*/ 6400800 w 6400800"/>
              <a:gd name="connsiteY3" fmla="*/ 49201 h 295200"/>
              <a:gd name="connsiteX4" fmla="*/ 6400800 w 6400800"/>
              <a:gd name="connsiteY4" fmla="*/ 245999 h 295200"/>
              <a:gd name="connsiteX5" fmla="*/ 6351599 w 6400800"/>
              <a:gd name="connsiteY5" fmla="*/ 295200 h 295200"/>
              <a:gd name="connsiteX6" fmla="*/ 49201 w 6400800"/>
              <a:gd name="connsiteY6" fmla="*/ 295200 h 295200"/>
              <a:gd name="connsiteX7" fmla="*/ 0 w 6400800"/>
              <a:gd name="connsiteY7" fmla="*/ 245999 h 295200"/>
              <a:gd name="connsiteX8" fmla="*/ 0 w 6400800"/>
              <a:gd name="connsiteY8" fmla="*/ 49201 h 29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0800" h="295200">
                <a:moveTo>
                  <a:pt x="0" y="49201"/>
                </a:moveTo>
                <a:cubicBezTo>
                  <a:pt x="0" y="22028"/>
                  <a:pt x="22028" y="0"/>
                  <a:pt x="49201" y="0"/>
                </a:cubicBezTo>
                <a:lnTo>
                  <a:pt x="6351599" y="0"/>
                </a:lnTo>
                <a:cubicBezTo>
                  <a:pt x="6378772" y="0"/>
                  <a:pt x="6400800" y="22028"/>
                  <a:pt x="6400800" y="49201"/>
                </a:cubicBezTo>
                <a:lnTo>
                  <a:pt x="6400800" y="245999"/>
                </a:lnTo>
                <a:cubicBezTo>
                  <a:pt x="6400800" y="273172"/>
                  <a:pt x="6378772" y="295200"/>
                  <a:pt x="6351599" y="295200"/>
                </a:cubicBezTo>
                <a:lnTo>
                  <a:pt x="49201" y="295200"/>
                </a:lnTo>
                <a:cubicBezTo>
                  <a:pt x="22028" y="295200"/>
                  <a:pt x="0" y="273172"/>
                  <a:pt x="0" y="245999"/>
                </a:cubicBezTo>
                <a:lnTo>
                  <a:pt x="0" y="4920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345" tIns="14410" rIns="256345" bIns="14410" numCol="1" spcCol="1270" anchor="ctr" anchorCtr="0">
            <a:noAutofit/>
          </a:bodyPr>
          <a:lstStyle/>
          <a:p>
            <a:pPr lvl="0" algn="l" defTabSz="4445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субъектов РФ и ОМСУ передать нижестоящим бюджетам поступления от неналоговых доходов</a:t>
            </a:r>
            <a:endParaRPr lang="ru-RU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04664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sz="2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Новации </a:t>
            </a:r>
            <a:r>
              <a:rPr lang="ru-RU" sz="20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НРБК</a:t>
            </a:r>
            <a:endParaRPr lang="ru-RU" sz="2000" b="1" spc="3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586" y="1008123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339966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Совершенствование межбюджетных отношений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350" y="0"/>
            <a:ext cx="622300" cy="365125"/>
          </a:xfrm>
        </p:spPr>
        <p:txBody>
          <a:bodyPr/>
          <a:lstStyle/>
          <a:p>
            <a:pPr>
              <a:defRPr/>
            </a:pPr>
            <a:fld id="{35D23DD9-C7EB-4E36-9C2E-34F0D20791A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1394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875062"/>
              </p:ext>
            </p:extLst>
          </p:nvPr>
        </p:nvGraphicFramePr>
        <p:xfrm>
          <a:off x="251520" y="1124744"/>
          <a:ext cx="8640000" cy="53282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0000"/>
                <a:gridCol w="324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Новеллы БК РФ</a:t>
                      </a:r>
                      <a:endParaRPr lang="ru-RU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Сейчас БК РФ</a:t>
                      </a:r>
                      <a:endParaRPr lang="ru-RU" sz="1600" dirty="0"/>
                    </a:p>
                  </a:txBody>
                  <a:tcPr>
                    <a:solidFill>
                      <a:srgbClr val="83A343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Передача  5%</a:t>
                      </a:r>
                      <a:r>
                        <a:rPr lang="ru-RU" sz="1500" baseline="0" dirty="0" smtClean="0"/>
                        <a:t>  </a:t>
                      </a:r>
                      <a:r>
                        <a:rPr lang="ru-RU" sz="1500" b="1" dirty="0" smtClean="0"/>
                        <a:t>платы за негативное воздействие  </a:t>
                      </a:r>
                      <a:r>
                        <a:rPr lang="ru-RU" sz="1500" dirty="0" smtClean="0"/>
                        <a:t>на </a:t>
                      </a:r>
                      <a:br>
                        <a:rPr lang="ru-RU" sz="1500" dirty="0" smtClean="0"/>
                      </a:br>
                      <a:r>
                        <a:rPr lang="ru-RU" sz="1500" dirty="0" smtClean="0"/>
                        <a:t>окружающую среду</a:t>
                      </a:r>
                      <a:r>
                        <a:rPr lang="ru-RU" sz="1500" baseline="0" dirty="0" smtClean="0"/>
                        <a:t> из ФБ в бюджеты МР, ГО, </a:t>
                      </a:r>
                      <a:r>
                        <a:rPr lang="ru-RU" sz="1500" baseline="0" dirty="0" err="1" smtClean="0"/>
                        <a:t>ГОсВГД</a:t>
                      </a:r>
                      <a:r>
                        <a:rPr lang="ru-RU" sz="1500" baseline="0" dirty="0" smtClean="0"/>
                        <a:t> </a:t>
                      </a:r>
                      <a:br>
                        <a:rPr lang="ru-RU" sz="1500" baseline="0" dirty="0" smtClean="0"/>
                      </a:br>
                      <a:r>
                        <a:rPr lang="ru-RU" sz="1500" baseline="0" dirty="0" smtClean="0"/>
                        <a:t>(по оценке  2014 года 1,4 млрд. рублей)</a:t>
                      </a:r>
                      <a:endParaRPr lang="ru-RU" sz="1500" b="1" dirty="0"/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aseline="0" dirty="0" err="1" smtClean="0"/>
                        <a:t>ФБ</a:t>
                      </a:r>
                      <a:r>
                        <a:rPr lang="ru-RU" sz="1500" baseline="0" dirty="0" smtClean="0"/>
                        <a:t> – 20%, </a:t>
                      </a:r>
                      <a:r>
                        <a:rPr lang="ru-RU" sz="1500" baseline="0" dirty="0" err="1" smtClean="0"/>
                        <a:t>СРФ</a:t>
                      </a:r>
                      <a:r>
                        <a:rPr lang="ru-RU" sz="1500" baseline="0" dirty="0" smtClean="0"/>
                        <a:t> – 40%, МБ – 40% </a:t>
                      </a:r>
                    </a:p>
                    <a:p>
                      <a:pPr algn="ctr"/>
                      <a:r>
                        <a:rPr lang="ru-RU" sz="1500" baseline="0" dirty="0" smtClean="0"/>
                        <a:t>(с 2016 г. – ФБ 5%, СРФ 40%, МБ 55%) </a:t>
                      </a:r>
                      <a:endParaRPr lang="ru-RU" sz="1500" b="1" dirty="0"/>
                    </a:p>
                  </a:txBody>
                  <a:tcPr anchor="ctr"/>
                </a:tc>
              </a:tr>
              <a:tr h="1620000">
                <a:tc>
                  <a:txBody>
                    <a:bodyPr/>
                    <a:lstStyle/>
                    <a:p>
                      <a:pPr algn="just"/>
                      <a:r>
                        <a:rPr lang="ru-RU" sz="1500" b="1" dirty="0" smtClean="0"/>
                        <a:t>Перераспределение  установленных статьей 46 БК РФ  штрафов  между  федеральным, региональным и местными бюджетами </a:t>
                      </a:r>
                      <a:r>
                        <a:rPr lang="ru-RU" sz="1500" b="0" dirty="0" smtClean="0"/>
                        <a:t>(за </a:t>
                      </a:r>
                      <a:r>
                        <a:rPr lang="ru-RU" sz="1500" b="0" dirty="0" err="1" smtClean="0"/>
                        <a:t>искл</a:t>
                      </a:r>
                      <a:r>
                        <a:rPr lang="ru-RU" sz="1500" b="0" dirty="0" smtClean="0"/>
                        <a:t>. нарушения налогового, бюджетного законодательства,  контракт. системе)</a:t>
                      </a:r>
                      <a:endParaRPr lang="ru-RU" sz="1500" b="0" dirty="0">
                        <a:solidFill>
                          <a:srgbClr val="FF0000"/>
                        </a:solidFill>
                      </a:endParaRPr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Нормативы</a:t>
                      </a:r>
                      <a:r>
                        <a:rPr lang="ru-RU" sz="1500" baseline="0" dirty="0" smtClean="0"/>
                        <a:t> распределения  установлены статьей 46 БК РФ</a:t>
                      </a:r>
                      <a:endParaRPr lang="ru-RU" sz="1500" b="1" dirty="0"/>
                    </a:p>
                  </a:txBody>
                  <a:tcPr anchor="ctr"/>
                </a:tc>
              </a:tr>
              <a:tr h="2088272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Новые наименования </a:t>
                      </a:r>
                      <a:r>
                        <a:rPr lang="ru-RU" sz="1500" b="1" dirty="0" smtClean="0"/>
                        <a:t>нормативов</a:t>
                      </a:r>
                      <a:r>
                        <a:rPr lang="ru-RU" sz="1500" b="1" baseline="0" dirty="0" smtClean="0"/>
                        <a:t> отчислений </a:t>
                      </a:r>
                      <a:r>
                        <a:rPr lang="ru-RU" sz="1500" baseline="0" dirty="0" smtClean="0"/>
                        <a:t>от налогов </a:t>
                      </a:r>
                      <a:br>
                        <a:rPr lang="ru-RU" sz="1500" baseline="0" dirty="0" smtClean="0"/>
                      </a:br>
                      <a:r>
                        <a:rPr lang="ru-RU" sz="1500" b="1" baseline="0" dirty="0" smtClean="0"/>
                        <a:t>2 ВИДА: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/>
                        <a:t>дополнительные единые нормативы  отчислений (СРФ, МР, </a:t>
                      </a:r>
                      <a:r>
                        <a:rPr lang="ru-RU" sz="1500" baseline="0" dirty="0" err="1" smtClean="0"/>
                        <a:t>ГОсВГД</a:t>
                      </a:r>
                      <a:r>
                        <a:rPr lang="ru-RU" sz="1500" baseline="0" dirty="0" smtClean="0"/>
                        <a:t>);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/>
                        <a:t>дополнительные дифференцированные нормативы  отчислений от НДФЛ и акциза на ГСМ (</a:t>
                      </a:r>
                      <a:r>
                        <a:rPr lang="ru-RU" sz="1500" baseline="0" dirty="0" err="1" smtClean="0"/>
                        <a:t>СРФ</a:t>
                      </a:r>
                      <a:r>
                        <a:rPr lang="ru-RU" sz="1500" baseline="0" dirty="0" smtClean="0"/>
                        <a:t>).</a:t>
                      </a:r>
                      <a:endParaRPr lang="ru-RU" sz="1500" b="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3 ВИДА: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/>
                        <a:t>ед.  нормативы  отчислений  (СРФ, МР,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baseline="0" dirty="0" err="1" smtClean="0"/>
                        <a:t>ГОсВГД</a:t>
                      </a:r>
                      <a:r>
                        <a:rPr lang="ru-RU" sz="1500" baseline="0" dirty="0" smtClean="0"/>
                        <a:t>);</a:t>
                      </a:r>
                      <a:endParaRPr lang="ru-RU" sz="1500" dirty="0" smtClean="0"/>
                    </a:p>
                    <a:p>
                      <a:pPr marL="285750" indent="-285750" algn="jus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/>
                        <a:t>доп. нормативы отчислений от НДФЛ  (</a:t>
                      </a:r>
                      <a:r>
                        <a:rPr lang="ru-RU" sz="1500" dirty="0" err="1" smtClean="0"/>
                        <a:t>СРФ</a:t>
                      </a:r>
                      <a:r>
                        <a:rPr lang="ru-RU" sz="1500" dirty="0" smtClean="0"/>
                        <a:t>);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err="1" smtClean="0"/>
                        <a:t>дифф</a:t>
                      </a:r>
                      <a:r>
                        <a:rPr lang="ru-RU" sz="1500" dirty="0" smtClean="0"/>
                        <a:t>. нормативы отчислений от</a:t>
                      </a:r>
                      <a:r>
                        <a:rPr lang="ru-RU" sz="1500" baseline="0" dirty="0" smtClean="0"/>
                        <a:t> акцизов на ГСМ (</a:t>
                      </a:r>
                      <a:r>
                        <a:rPr lang="ru-RU" sz="1500" baseline="0" dirty="0" err="1" smtClean="0"/>
                        <a:t>СРФ</a:t>
                      </a:r>
                      <a:r>
                        <a:rPr lang="ru-RU" sz="1500" baseline="0" dirty="0" smtClean="0"/>
                        <a:t>).</a:t>
                      </a:r>
                      <a:endParaRPr lang="ru-RU" sz="1500" b="0" dirty="0"/>
                    </a:p>
                  </a:txBody>
                  <a:tcPr marR="18000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76056" y="1052784"/>
            <a:ext cx="1152000" cy="43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266700" algn="l"/>
                <a:tab pos="806450" algn="l"/>
              </a:tabLs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 Cyr" panose="02020603050405020304" pitchFamily="18" charset="-52"/>
                <a:sym typeface="Wingdings"/>
              </a:rPr>
              <a:t></a:t>
            </a:r>
            <a:endParaRPr lang="ru-RU" sz="3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 Cyr" panose="02020603050405020304" pitchFamily="18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87624" y="404664"/>
            <a:ext cx="7704856" cy="4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Сопоставление отдельных положений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НРБК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 действующим БК РФ</a:t>
            </a:r>
          </a:p>
        </p:txBody>
      </p:sp>
    </p:spTree>
    <p:extLst>
      <p:ext uri="{BB962C8B-B14F-4D97-AF65-F5344CB8AC3E}">
        <p14:creationId xmlns:p14="http://schemas.microsoft.com/office/powerpoint/2010/main" val="2519271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177319"/>
              </p:ext>
            </p:extLst>
          </p:nvPr>
        </p:nvGraphicFramePr>
        <p:xfrm>
          <a:off x="251520" y="1100636"/>
          <a:ext cx="8640000" cy="37685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0000"/>
                <a:gridCol w="3240000"/>
              </a:tblGrid>
              <a:tr h="435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Новеллы  БК  РФ</a:t>
                      </a:r>
                      <a:endParaRPr lang="ru-RU" sz="16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Сейчас  БК  РФ</a:t>
                      </a:r>
                      <a:endParaRPr lang="ru-RU" sz="1600" b="1" dirty="0"/>
                    </a:p>
                  </a:txBody>
                  <a:tcPr>
                    <a:solidFill>
                      <a:srgbClr val="83A343"/>
                    </a:solidFill>
                  </a:tcPr>
                </a:tc>
              </a:tr>
              <a:tr h="3333463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600"/>
                        </a:spcAft>
                      </a:pPr>
                      <a:r>
                        <a:rPr lang="ru-RU" sz="1500" dirty="0" smtClean="0"/>
                        <a:t>Возможность передачи </a:t>
                      </a:r>
                      <a:r>
                        <a:rPr lang="ru-RU" sz="1500" dirty="0" err="1" smtClean="0"/>
                        <a:t>СРФ</a:t>
                      </a:r>
                      <a:r>
                        <a:rPr lang="ru-RU" sz="1500" dirty="0" smtClean="0"/>
                        <a:t> и МР (</a:t>
                      </a:r>
                      <a:r>
                        <a:rPr lang="ru-RU" sz="1500" dirty="0" err="1" smtClean="0"/>
                        <a:t>ГОсВГД</a:t>
                      </a:r>
                      <a:r>
                        <a:rPr lang="ru-RU" sz="1500" dirty="0" smtClean="0"/>
                        <a:t>) </a:t>
                      </a:r>
                      <a:r>
                        <a:rPr lang="ru-RU" sz="1500" b="1" dirty="0" smtClean="0"/>
                        <a:t>отдельных неналоговых доходов в МБ по дополнительным единым нормативам отчислений:</a:t>
                      </a:r>
                    </a:p>
                    <a:p>
                      <a:pPr marL="285750" indent="-285750" algn="just">
                        <a:lnSpc>
                          <a:spcPct val="114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/>
                        <a:t>от  всех административных штрафов;</a:t>
                      </a:r>
                    </a:p>
                    <a:p>
                      <a:pPr marL="285750" indent="-285750" algn="just">
                        <a:lnSpc>
                          <a:spcPct val="114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/>
                        <a:t>от платы за негативное  воздействие на окружающую   среду;</a:t>
                      </a:r>
                    </a:p>
                    <a:p>
                      <a:pPr marL="285750" indent="-285750" algn="just">
                        <a:lnSpc>
                          <a:spcPct val="114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/>
                        <a:t>от платы за аренду земельных участков, </a:t>
                      </a:r>
                      <a:br>
                        <a:rPr lang="ru-RU" sz="1500" dirty="0" smtClean="0"/>
                      </a:br>
                      <a:r>
                        <a:rPr lang="ru-RU" sz="1500" dirty="0" smtClean="0"/>
                        <a:t>гос. собственность не разграничена (от МР,  </a:t>
                      </a:r>
                      <a:r>
                        <a:rPr lang="ru-RU" sz="1500" dirty="0" err="1" smtClean="0"/>
                        <a:t>ГОсВГД</a:t>
                      </a:r>
                      <a:r>
                        <a:rPr lang="ru-RU" sz="1500" dirty="0" smtClean="0"/>
                        <a:t>);</a:t>
                      </a:r>
                    </a:p>
                    <a:p>
                      <a:pPr marL="285750" indent="-285750" algn="just">
                        <a:lnSpc>
                          <a:spcPct val="114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/>
                        <a:t>от платы за пользование водными объектами в собственности СРФ (от СРФ в МБ).</a:t>
                      </a:r>
                      <a:endParaRPr lang="ru-RU" sz="1500" b="1" dirty="0"/>
                    </a:p>
                  </a:txBody>
                  <a:tcPr marL="108000" marR="21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Не предусматривается</a:t>
                      </a:r>
                    </a:p>
                    <a:p>
                      <a:pPr algn="ctr"/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76056" y="1052784"/>
            <a:ext cx="1152000" cy="43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266700" algn="l"/>
                <a:tab pos="806450" algn="l"/>
              </a:tabLs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 Cyr" panose="02020603050405020304" pitchFamily="18" charset="-52"/>
                <a:sym typeface="Wingdings"/>
              </a:rPr>
              <a:t></a:t>
            </a:r>
            <a:endParaRPr lang="ru-RU" sz="3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 Cyr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532435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502926"/>
              </p:ext>
            </p:extLst>
          </p:nvPr>
        </p:nvGraphicFramePr>
        <p:xfrm>
          <a:off x="251520" y="1124744"/>
          <a:ext cx="8640000" cy="468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0000"/>
                <a:gridCol w="324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Новеллы БК РФ</a:t>
                      </a:r>
                      <a:endParaRPr lang="ru-RU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Сейчас БК РФ</a:t>
                      </a:r>
                      <a:endParaRPr lang="ru-RU" sz="1600" dirty="0"/>
                    </a:p>
                  </a:txBody>
                  <a:tcPr>
                    <a:solidFill>
                      <a:srgbClr val="83A343"/>
                    </a:solidFill>
                  </a:tcPr>
                </a:tc>
              </a:tr>
              <a:tr h="432000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None/>
                      </a:pPr>
                      <a:r>
                        <a:rPr lang="ru-RU" sz="1500" dirty="0" smtClean="0"/>
                        <a:t>Снижения субъектом РФ размера </a:t>
                      </a:r>
                      <a:r>
                        <a:rPr lang="ru-RU" sz="1500" b="1" dirty="0" smtClean="0"/>
                        <a:t>критериев</a:t>
                      </a:r>
                      <a:r>
                        <a:rPr lang="ru-RU" sz="1500" dirty="0" smtClean="0"/>
                        <a:t>        выравнивания финансовых возможностей  и </a:t>
                      </a:r>
                      <a:r>
                        <a:rPr lang="ru-RU" sz="1500" b="1" dirty="0" smtClean="0"/>
                        <a:t>критериев</a:t>
                      </a:r>
                      <a:r>
                        <a:rPr lang="ru-RU" sz="1500" dirty="0" smtClean="0"/>
                        <a:t> выравнивания   расчетной бюджетной обеспеченности и размера </a:t>
                      </a:r>
                      <a:r>
                        <a:rPr lang="ru-RU" sz="1500" b="1" dirty="0" smtClean="0"/>
                        <a:t>дотаций</a:t>
                      </a:r>
                      <a:r>
                        <a:rPr lang="ru-RU" sz="1500" dirty="0" smtClean="0"/>
                        <a:t> на выравнивание бюджетной обеспеченности  муниципальных образований  в  случае: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/>
                        <a:t>внесения федеральными законами изменений о перераспределении полномочий и (или) доходов бюджетов между СРФ и  МО;</a:t>
                      </a:r>
                    </a:p>
                    <a:p>
                      <a:pPr marL="285750" indent="-28575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dirty="0" smtClean="0"/>
                        <a:t>внесения законами  СРФ и уставами МР, </a:t>
                      </a:r>
                      <a:r>
                        <a:rPr lang="ru-RU" sz="1500" dirty="0" err="1" smtClean="0"/>
                        <a:t>ГОсВГД</a:t>
                      </a:r>
                      <a:r>
                        <a:rPr lang="ru-RU" sz="1500" dirty="0" smtClean="0"/>
                        <a:t> и  уставами СП, ВГР изменений о перераспределении вопросов местного значения и (или) доходов бюджетов между данными МО.</a:t>
                      </a:r>
                      <a:endParaRPr lang="ru-RU" sz="1500" dirty="0"/>
                    </a:p>
                  </a:txBody>
                  <a:tcPr marL="108000" marR="216000" marT="10800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    </a:t>
                      </a:r>
                    </a:p>
                    <a:p>
                      <a:endParaRPr lang="ru-RU" sz="1500" dirty="0" smtClean="0"/>
                    </a:p>
                    <a:p>
                      <a:endParaRPr lang="ru-RU" sz="1500" dirty="0" smtClean="0"/>
                    </a:p>
                    <a:p>
                      <a:endParaRPr lang="ru-RU" sz="1500" dirty="0" smtClean="0"/>
                    </a:p>
                    <a:p>
                      <a:endParaRPr lang="ru-RU" sz="1500" dirty="0" smtClean="0"/>
                    </a:p>
                    <a:p>
                      <a:r>
                        <a:rPr lang="ru-RU" sz="1500" dirty="0" smtClean="0"/>
                        <a:t>                      Не допускается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T="10800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76056" y="1052784"/>
            <a:ext cx="1152000" cy="43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266700" algn="l"/>
                <a:tab pos="806450" algn="l"/>
              </a:tabLs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 Cyr" panose="02020603050405020304" pitchFamily="18" charset="-52"/>
                <a:sym typeface="Wingdings"/>
              </a:rPr>
              <a:t></a:t>
            </a:r>
            <a:endParaRPr lang="ru-RU" sz="3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 Cyr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736489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289645"/>
              </p:ext>
            </p:extLst>
          </p:nvPr>
        </p:nvGraphicFramePr>
        <p:xfrm>
          <a:off x="251520" y="1124744"/>
          <a:ext cx="8640000" cy="5256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0000"/>
                <a:gridCol w="3240000"/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Новеллы БК РФ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Сейчас БК РФ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>
                    <a:solidFill>
                      <a:srgbClr val="83A343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 «Горизонтальные» субсидии на муниципальном уровне</a:t>
                      </a:r>
                      <a:endParaRPr lang="ru-RU" sz="1500" b="1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 Не предусматривается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3400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500" b="1" dirty="0" smtClean="0"/>
                        <a:t>По субвенциям обязательность утверждения:</a:t>
                      </a:r>
                    </a:p>
                    <a:p>
                      <a:pPr algn="just"/>
                      <a:r>
                        <a:rPr lang="ru-RU" sz="1500" dirty="0" smtClean="0"/>
                        <a:t>Законом </a:t>
                      </a:r>
                      <a:r>
                        <a:rPr lang="ru-RU" sz="1500" dirty="0" err="1" smtClean="0"/>
                        <a:t>СРФ</a:t>
                      </a:r>
                      <a:r>
                        <a:rPr lang="ru-RU" sz="1500" dirty="0" smtClean="0"/>
                        <a:t> – порядка расчета нормативов для определения общего объема  субвенций из бюджета СРФ в МБ</a:t>
                      </a:r>
                    </a:p>
                    <a:p>
                      <a:pPr algn="just"/>
                      <a:r>
                        <a:rPr lang="ru-RU" sz="1500" dirty="0" smtClean="0"/>
                        <a:t>Постановлением</a:t>
                      </a:r>
                      <a:r>
                        <a:rPr lang="ru-RU" sz="1500" baseline="0" dirty="0" smtClean="0"/>
                        <a:t>  высшего органа исполнительной власти </a:t>
                      </a:r>
                      <a:r>
                        <a:rPr lang="ru-RU" sz="1500" dirty="0" smtClean="0"/>
                        <a:t>СРФ:</a:t>
                      </a:r>
                    </a:p>
                    <a:p>
                      <a:pPr marL="34290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/>
                        <a:t>порядка</a:t>
                      </a:r>
                      <a:r>
                        <a:rPr lang="ru-RU" sz="1500" baseline="0" dirty="0" smtClean="0"/>
                        <a:t>  предоставления региональных субвенций в МБ.</a:t>
                      </a:r>
                    </a:p>
                    <a:p>
                      <a:pPr marL="34290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baseline="0" dirty="0" smtClean="0"/>
                        <a:t>порядка предоставления федеральных субвенций в МБ </a:t>
                      </a:r>
                      <a:br>
                        <a:rPr lang="ru-RU" sz="1500" baseline="0" dirty="0" smtClean="0"/>
                      </a:br>
                      <a:r>
                        <a:rPr lang="ru-RU" sz="1500" baseline="0" dirty="0" smtClean="0"/>
                        <a:t>в соответствии с порядком  на федеральном уровне.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Не предусматривается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00000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None/>
                      </a:pPr>
                      <a:r>
                        <a:rPr lang="ru-RU" sz="1500" b="1" dirty="0" smtClean="0"/>
                        <a:t>Единая</a:t>
                      </a:r>
                      <a:r>
                        <a:rPr lang="ru-RU" sz="1500" b="1" baseline="0" dirty="0" smtClean="0"/>
                        <a:t> субвенция  </a:t>
                      </a:r>
                      <a:r>
                        <a:rPr lang="ru-RU" sz="1500" baseline="0" dirty="0" smtClean="0"/>
                        <a:t>из бюджета СРФ в МБ </a:t>
                      </a:r>
                    </a:p>
                    <a:p>
                      <a:pPr marL="285750" indent="-2857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/>
                        <a:t>порядок предоставления, в т. ч. порядок расчета нормативов  для определения  объема субвенции –  закон </a:t>
                      </a:r>
                      <a:r>
                        <a:rPr lang="ru-RU" sz="1500" baseline="0" dirty="0" err="1" smtClean="0"/>
                        <a:t>СРФ</a:t>
                      </a:r>
                      <a:r>
                        <a:rPr lang="ru-RU" sz="1500" baseline="0" dirty="0" smtClean="0"/>
                        <a:t>;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500" baseline="0" dirty="0" smtClean="0"/>
                        <a:t>общие  правила – федеральный </a:t>
                      </a:r>
                      <a:r>
                        <a:rPr lang="ru-RU" sz="1500" baseline="0" dirty="0" err="1" smtClean="0"/>
                        <a:t>НПА</a:t>
                      </a:r>
                      <a:r>
                        <a:rPr lang="ru-RU" sz="1500" baseline="0" dirty="0" smtClean="0"/>
                        <a:t> .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Не предусматривается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76056" y="1052784"/>
            <a:ext cx="1152000" cy="43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266700" algn="l"/>
                <a:tab pos="806450" algn="l"/>
              </a:tabLs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 Cyr" panose="02020603050405020304" pitchFamily="18" charset="-52"/>
                <a:sym typeface="Wingdings"/>
              </a:rPr>
              <a:t></a:t>
            </a:r>
            <a:endParaRPr lang="ru-RU" sz="3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 Cyr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17288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7504" y="1859740"/>
            <a:ext cx="3754514" cy="4896544"/>
          </a:xfrm>
          <a:prstGeom prst="roundRect">
            <a:avLst>
              <a:gd name="adj" fmla="val 5504"/>
            </a:avLst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6E1EE-B79D-48A1-B0B5-0492E59D5F9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1290826"/>
            <a:ext cx="40679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Times New Roman Cyr" panose="02020603050405020304" pitchFamily="18" charset="-52"/>
                <a:ea typeface="+mj-ea"/>
                <a:cs typeface="Times New Roman" pitchFamily="18" charset="0"/>
              </a:rPr>
              <a:t>В  </a:t>
            </a:r>
            <a:r>
              <a:rPr lang="ru-RU" sz="1500" b="1" spc="300" dirty="0" smtClean="0">
                <a:solidFill>
                  <a:srgbClr val="00B050"/>
                </a:solidFill>
                <a:latin typeface="Times New Roman Cyr" panose="02020603050405020304" pitchFamily="18" charset="-52"/>
                <a:ea typeface="+mj-ea"/>
                <a:cs typeface="Times New Roman" pitchFamily="18" charset="0"/>
              </a:rPr>
              <a:t>ДОХОДАХ </a:t>
            </a:r>
          </a:p>
          <a:p>
            <a:pPr algn="ctr"/>
            <a:r>
              <a:rPr lang="ru-RU" sz="1500" dirty="0" smtClean="0">
                <a:latin typeface="Times New Roman Cyr" panose="02020603050405020304" pitchFamily="18" charset="-52"/>
                <a:ea typeface="+mj-ea"/>
                <a:cs typeface="Times New Roman" pitchFamily="18" charset="0"/>
              </a:rPr>
              <a:t>консолидированных </a:t>
            </a:r>
            <a:r>
              <a:rPr lang="ru-RU" sz="1500" dirty="0">
                <a:latin typeface="Times New Roman Cyr" panose="02020603050405020304" pitchFamily="18" charset="-52"/>
                <a:ea typeface="+mj-ea"/>
                <a:cs typeface="Times New Roman" pitchFamily="18" charset="0"/>
              </a:rPr>
              <a:t>бюджетов субъектов </a:t>
            </a:r>
            <a:r>
              <a:rPr lang="ru-RU" sz="1500" dirty="0" smtClean="0">
                <a:latin typeface="Times New Roman Cyr" panose="02020603050405020304" pitchFamily="18" charset="-52"/>
                <a:ea typeface="+mj-ea"/>
                <a:cs typeface="Times New Roman" pitchFamily="18" charset="0"/>
              </a:rPr>
              <a:t>РФ </a:t>
            </a:r>
            <a:endParaRPr lang="ru-RU" sz="1500" dirty="0">
              <a:latin typeface="Times New Roman Cyr" panose="02020603050405020304" pitchFamily="18" charset="-52"/>
              <a:ea typeface="+mj-ea"/>
              <a:cs typeface="Times New Roman" pitchFamily="18" charset="0"/>
            </a:endParaRPr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621658" y="6100856"/>
            <a:ext cx="216000" cy="216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/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621658" y="6453360"/>
            <a:ext cx="216000" cy="216000"/>
          </a:xfrm>
          <a:prstGeom prst="ellipse">
            <a:avLst/>
          </a:prstGeom>
          <a:solidFill>
            <a:srgbClr val="F5801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/>
          </a:p>
        </p:txBody>
      </p:sp>
      <p:sp>
        <p:nvSpPr>
          <p:cNvPr id="48" name="TextBox 47"/>
          <p:cNvSpPr txBox="1"/>
          <p:nvPr/>
        </p:nvSpPr>
        <p:spPr>
          <a:xfrm>
            <a:off x="981698" y="6084004"/>
            <a:ext cx="2499955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Консолидированные бюджеты субъектов РФ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81698" y="6467873"/>
            <a:ext cx="216000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31055" y="968039"/>
            <a:ext cx="15610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90441" y="404664"/>
            <a:ext cx="7935442" cy="396000"/>
          </a:xfrm>
          <a:prstGeom prst="rect">
            <a:avLst/>
          </a:prstGeom>
        </p:spPr>
        <p:txBody>
          <a:bodyPr wrap="none" lIns="36000" rIns="36000" anchor="ctr">
            <a:noAutofit/>
          </a:bodyPr>
          <a:lstStyle/>
          <a:p>
            <a:pPr algn="ctr"/>
            <a:r>
              <a:rPr lang="ru-RU" sz="1600" b="1" spc="-3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-52"/>
                <a:cs typeface="Times New Roman" pitchFamily="18" charset="0"/>
              </a:rPr>
              <a:t>Место муниципальных финансов в бюджетной системе Российской Федерации </a:t>
            </a:r>
            <a:endParaRPr lang="ru-RU" sz="1600" b="1" spc="-3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-52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20072" y="1290826"/>
            <a:ext cx="3888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Times New Roman Cyr" panose="02020603050405020304" pitchFamily="18" charset="-52"/>
                <a:ea typeface="+mj-ea"/>
                <a:cs typeface="Times New Roman" pitchFamily="18" charset="0"/>
              </a:rPr>
              <a:t>В  </a:t>
            </a:r>
            <a:r>
              <a:rPr lang="ru-RU" sz="1500" b="1" spc="300" dirty="0" smtClean="0">
                <a:solidFill>
                  <a:srgbClr val="276B7D"/>
                </a:solidFill>
                <a:latin typeface="Times New Roman Cyr" panose="02020603050405020304" pitchFamily="18" charset="-52"/>
                <a:ea typeface="+mj-ea"/>
                <a:cs typeface="Times New Roman" pitchFamily="18" charset="0"/>
              </a:rPr>
              <a:t>РАСХОДАХ</a:t>
            </a:r>
          </a:p>
          <a:p>
            <a:pPr algn="ctr"/>
            <a:r>
              <a:rPr lang="ru-RU" sz="1500" dirty="0" smtClean="0">
                <a:latin typeface="Times New Roman Cyr" panose="02020603050405020304" pitchFamily="18" charset="-52"/>
                <a:ea typeface="+mj-ea"/>
                <a:cs typeface="Times New Roman" pitchFamily="18" charset="0"/>
              </a:rPr>
              <a:t>консолидированных </a:t>
            </a:r>
            <a:r>
              <a:rPr lang="ru-RU" sz="1500" dirty="0">
                <a:latin typeface="Times New Roman Cyr" panose="02020603050405020304" pitchFamily="18" charset="-52"/>
                <a:ea typeface="+mj-ea"/>
                <a:cs typeface="Times New Roman" pitchFamily="18" charset="0"/>
              </a:rPr>
              <a:t>бюджетов субъектов </a:t>
            </a:r>
            <a:r>
              <a:rPr lang="ru-RU" sz="1500" dirty="0" smtClean="0">
                <a:latin typeface="Times New Roman Cyr" panose="02020603050405020304" pitchFamily="18" charset="-52"/>
                <a:ea typeface="+mj-ea"/>
                <a:cs typeface="Times New Roman" pitchFamily="18" charset="0"/>
              </a:rPr>
              <a:t>РФ </a:t>
            </a:r>
            <a:endParaRPr lang="ru-RU" sz="1500" dirty="0">
              <a:latin typeface="Times New Roman Cyr" panose="02020603050405020304" pitchFamily="18" charset="-52"/>
              <a:ea typeface="+mj-ea"/>
              <a:cs typeface="Times New Roman" pitchFamily="18" charset="0"/>
            </a:endParaRPr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5806258" y="6071859"/>
            <a:ext cx="216000" cy="216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/>
          </a:p>
        </p:txBody>
      </p:sp>
      <p:sp>
        <p:nvSpPr>
          <p:cNvPr id="71" name="Овал 70"/>
          <p:cNvSpPr>
            <a:spLocks noChangeAspect="1"/>
          </p:cNvSpPr>
          <p:nvPr/>
        </p:nvSpPr>
        <p:spPr>
          <a:xfrm>
            <a:off x="5806258" y="6441192"/>
            <a:ext cx="216000" cy="216000"/>
          </a:xfrm>
          <a:prstGeom prst="ellipse">
            <a:avLst/>
          </a:prstGeom>
          <a:solidFill>
            <a:srgbClr val="7E36B4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54592" y="2577884"/>
            <a:ext cx="1046041" cy="2232248"/>
          </a:xfrm>
          <a:prstGeom prst="roundRect">
            <a:avLst>
              <a:gd name="adj" fmla="val 7727"/>
            </a:avLst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70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371935" y="3770208"/>
            <a:ext cx="811354" cy="1039924"/>
          </a:xfrm>
          <a:prstGeom prst="roundRect">
            <a:avLst>
              <a:gd name="adj" fmla="val 5800"/>
            </a:avLst>
          </a:prstGeom>
          <a:solidFill>
            <a:srgbClr val="F5801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700"/>
          </a:p>
        </p:txBody>
      </p:sp>
      <p:sp>
        <p:nvSpPr>
          <p:cNvPr id="50" name="TextBox 49"/>
          <p:cNvSpPr txBox="1"/>
          <p:nvPr/>
        </p:nvSpPr>
        <p:spPr>
          <a:xfrm>
            <a:off x="1273693" y="2278085"/>
            <a:ext cx="100783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dirty="0" smtClean="0">
                <a:latin typeface="+mn-lt"/>
              </a:rPr>
              <a:t>всего</a:t>
            </a:r>
            <a:endParaRPr lang="ru-RU" sz="1300" b="1" dirty="0" smtClean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81359" y="2724889"/>
            <a:ext cx="100783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b="1" dirty="0" smtClean="0">
                <a:latin typeface="+mn-lt"/>
              </a:rPr>
              <a:t>без </a:t>
            </a:r>
            <a:r>
              <a:rPr lang="ru-RU" sz="1300" b="1" dirty="0" err="1" smtClean="0">
                <a:latin typeface="+mn-lt"/>
              </a:rPr>
              <a:t>МБТ</a:t>
            </a:r>
            <a:endParaRPr lang="ru-RU" sz="1300" b="1" dirty="0">
              <a:latin typeface="+mn-lt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375020" y="3007758"/>
            <a:ext cx="1046041" cy="1799695"/>
          </a:xfrm>
          <a:prstGeom prst="roundRect">
            <a:avLst>
              <a:gd name="adj" fmla="val 6833"/>
            </a:avLst>
          </a:prstGeom>
          <a:solidFill>
            <a:srgbClr val="9EBD5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70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492363" y="4379024"/>
            <a:ext cx="811354" cy="428430"/>
          </a:xfrm>
          <a:prstGeom prst="roundRect">
            <a:avLst>
              <a:gd name="adj" fmla="val 12881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700"/>
          </a:p>
        </p:txBody>
      </p:sp>
      <p:sp>
        <p:nvSpPr>
          <p:cNvPr id="56" name="TextBox 55"/>
          <p:cNvSpPr txBox="1"/>
          <p:nvPr/>
        </p:nvSpPr>
        <p:spPr>
          <a:xfrm>
            <a:off x="1279820" y="2807704"/>
            <a:ext cx="97738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133,7</a:t>
            </a:r>
            <a:endParaRPr lang="ru-RU" sz="13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79820" y="3918101"/>
            <a:ext cx="97738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629,7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447028" y="3212976"/>
            <a:ext cx="876501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7 686,0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511915" y="4463383"/>
            <a:ext cx="876501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1178,1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71935" y="1917248"/>
            <a:ext cx="18574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/>
              </a:rPr>
              <a:t>Доходы, </a:t>
            </a:r>
            <a:r>
              <a:rPr lang="ru-RU" sz="1400" b="1" dirty="0">
                <a:solidFill>
                  <a:srgbClr val="C00000"/>
                </a:solidFill>
              </a:rPr>
              <a:t>млрд. руб</a:t>
            </a:r>
            <a:r>
              <a:rPr lang="ru-RU" sz="1400" b="1" dirty="0" smtClean="0">
                <a:solidFill>
                  <a:srgbClr val="C00000"/>
                </a:solidFill>
              </a:rPr>
              <a:t>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4" name="Полилиния 73"/>
          <p:cNvSpPr/>
          <p:nvPr/>
        </p:nvSpPr>
        <p:spPr>
          <a:xfrm flipH="1">
            <a:off x="646827" y="3754733"/>
            <a:ext cx="760166" cy="1052721"/>
          </a:xfrm>
          <a:custGeom>
            <a:avLst/>
            <a:gdLst>
              <a:gd name="connsiteX0" fmla="*/ 0 w 1549400"/>
              <a:gd name="connsiteY0" fmla="*/ 0 h 1384300"/>
              <a:gd name="connsiteX1" fmla="*/ 1549400 w 1549400"/>
              <a:gd name="connsiteY1" fmla="*/ 0 h 1384300"/>
              <a:gd name="connsiteX2" fmla="*/ 1549400 w 1549400"/>
              <a:gd name="connsiteY2" fmla="*/ 457200 h 1384300"/>
              <a:gd name="connsiteX3" fmla="*/ 622300 w 1549400"/>
              <a:gd name="connsiteY3" fmla="*/ 1384300 h 1384300"/>
              <a:gd name="connsiteX4" fmla="*/ 0 w 1549400"/>
              <a:gd name="connsiteY4" fmla="*/ 13843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400" h="1384300">
                <a:moveTo>
                  <a:pt x="0" y="0"/>
                </a:moveTo>
                <a:lnTo>
                  <a:pt x="1549400" y="0"/>
                </a:lnTo>
                <a:lnTo>
                  <a:pt x="1549400" y="457200"/>
                </a:lnTo>
                <a:lnTo>
                  <a:pt x="622300" y="1384300"/>
                </a:lnTo>
                <a:lnTo>
                  <a:pt x="0" y="1384300"/>
                </a:lnTo>
              </a:path>
            </a:pathLst>
          </a:cu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02812" y="3564835"/>
            <a:ext cx="589680" cy="321407"/>
          </a:xfrm>
          <a:prstGeom prst="roundRect">
            <a:avLst/>
          </a:prstGeom>
          <a:solidFill>
            <a:srgbClr val="B5444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39,7%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олилиния 76"/>
          <p:cNvSpPr/>
          <p:nvPr/>
        </p:nvSpPr>
        <p:spPr>
          <a:xfrm flipH="1">
            <a:off x="192492" y="2577884"/>
            <a:ext cx="1318432" cy="2232248"/>
          </a:xfrm>
          <a:custGeom>
            <a:avLst/>
            <a:gdLst>
              <a:gd name="connsiteX0" fmla="*/ 0 w 1549400"/>
              <a:gd name="connsiteY0" fmla="*/ 0 h 1384300"/>
              <a:gd name="connsiteX1" fmla="*/ 1549400 w 1549400"/>
              <a:gd name="connsiteY1" fmla="*/ 0 h 1384300"/>
              <a:gd name="connsiteX2" fmla="*/ 1549400 w 1549400"/>
              <a:gd name="connsiteY2" fmla="*/ 457200 h 1384300"/>
              <a:gd name="connsiteX3" fmla="*/ 622300 w 1549400"/>
              <a:gd name="connsiteY3" fmla="*/ 1384300 h 1384300"/>
              <a:gd name="connsiteX4" fmla="*/ 0 w 1549400"/>
              <a:gd name="connsiteY4" fmla="*/ 1384300 h 1384300"/>
              <a:gd name="connsiteX0" fmla="*/ 0 w 1549400"/>
              <a:gd name="connsiteY0" fmla="*/ 0 h 1384300"/>
              <a:gd name="connsiteX1" fmla="*/ 1549400 w 1549400"/>
              <a:gd name="connsiteY1" fmla="*/ 0 h 1384300"/>
              <a:gd name="connsiteX2" fmla="*/ 1549400 w 1549400"/>
              <a:gd name="connsiteY2" fmla="*/ 633298 h 1384300"/>
              <a:gd name="connsiteX3" fmla="*/ 622300 w 1549400"/>
              <a:gd name="connsiteY3" fmla="*/ 1384300 h 1384300"/>
              <a:gd name="connsiteX4" fmla="*/ 0 w 1549400"/>
              <a:gd name="connsiteY4" fmla="*/ 13843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400" h="1384300">
                <a:moveTo>
                  <a:pt x="0" y="0"/>
                </a:moveTo>
                <a:lnTo>
                  <a:pt x="1549400" y="0"/>
                </a:lnTo>
                <a:lnTo>
                  <a:pt x="1549400" y="633298"/>
                </a:lnTo>
                <a:lnTo>
                  <a:pt x="622300" y="1384300"/>
                </a:lnTo>
                <a:lnTo>
                  <a:pt x="0" y="1384300"/>
                </a:lnTo>
              </a:path>
            </a:pathLst>
          </a:cu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07504" y="2493529"/>
            <a:ext cx="589680" cy="370425"/>
          </a:xfrm>
          <a:prstGeom prst="roundRect">
            <a:avLst/>
          </a:prstGeom>
          <a:solidFill>
            <a:srgbClr val="B5444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294899" y="5262054"/>
            <a:ext cx="986631" cy="471202"/>
          </a:xfrm>
          <a:prstGeom prst="wedgeRoundRectCallout">
            <a:avLst>
              <a:gd name="adj1" fmla="val -12416"/>
              <a:gd name="adj2" fmla="val -185158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4,9%</a:t>
            </a:r>
            <a:endParaRPr lang="ru-RU" sz="1400" dirty="0">
              <a:solidFill>
                <a:schemeClr val="bg1"/>
              </a:solidFill>
              <a:latin typeface="Times New Roman Cyr" panose="02020603050405020304" pitchFamily="18" charset="-52"/>
            </a:endParaRP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2447028" y="5255339"/>
            <a:ext cx="998082" cy="471202"/>
          </a:xfrm>
          <a:prstGeom prst="wedgeRoundRectCallout">
            <a:avLst>
              <a:gd name="adj1" fmla="val 8026"/>
              <a:gd name="adj2" fmla="val -176766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-52"/>
                <a:cs typeface="Times New Roman" panose="02020603050405020304" pitchFamily="18" charset="0"/>
              </a:rPr>
              <a:t>1,6%</a:t>
            </a:r>
            <a:endParaRPr lang="ru-RU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-52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292080" y="1844824"/>
            <a:ext cx="3754514" cy="4896544"/>
          </a:xfrm>
          <a:prstGeom prst="roundRect">
            <a:avLst>
              <a:gd name="adj" fmla="val 5504"/>
            </a:avLst>
          </a:prstGeom>
          <a:noFill/>
          <a:ln w="12700">
            <a:solidFill>
              <a:srgbClr val="276B7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6166274" y="6069088"/>
            <a:ext cx="2499955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Консолидированные бюджеты субъектов РФ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66274" y="6452957"/>
            <a:ext cx="216000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22424" y="2204864"/>
            <a:ext cx="100783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dirty="0" smtClean="0">
                <a:latin typeface="+mn-lt"/>
              </a:rPr>
              <a:t>всего</a:t>
            </a:r>
            <a:endParaRPr lang="ru-RU" sz="1300" b="1" dirty="0" smtClean="0">
              <a:latin typeface="+mn-lt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806259" y="1916832"/>
            <a:ext cx="20061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76B7D"/>
                </a:solidFill>
                <a:latin typeface="Calibri"/>
              </a:rPr>
              <a:t>Расходы, </a:t>
            </a:r>
            <a:r>
              <a:rPr lang="ru-RU" sz="1400" b="1" dirty="0">
                <a:solidFill>
                  <a:srgbClr val="276B7D"/>
                </a:solidFill>
              </a:rPr>
              <a:t>млрд. руб</a:t>
            </a:r>
            <a:r>
              <a:rPr lang="ru-RU" sz="1400" b="1" dirty="0" smtClean="0">
                <a:solidFill>
                  <a:srgbClr val="276B7D"/>
                </a:solidFill>
              </a:rPr>
              <a:t>.</a:t>
            </a:r>
            <a:endParaRPr lang="ru-RU" sz="1400" b="1" dirty="0">
              <a:solidFill>
                <a:srgbClr val="276B7D"/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 flipH="1">
            <a:off x="6709448" y="2478613"/>
            <a:ext cx="1046041" cy="2316603"/>
          </a:xfrm>
          <a:prstGeom prst="roundRect">
            <a:avLst>
              <a:gd name="adj" fmla="val 7727"/>
            </a:avLst>
          </a:prstGeom>
          <a:solidFill>
            <a:srgbClr val="3795A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700"/>
          </a:p>
        </p:txBody>
      </p:sp>
      <p:sp>
        <p:nvSpPr>
          <p:cNvPr id="86" name="Скругленный прямоугольник 85"/>
          <p:cNvSpPr/>
          <p:nvPr/>
        </p:nvSpPr>
        <p:spPr>
          <a:xfrm flipH="1">
            <a:off x="6826793" y="3652013"/>
            <a:ext cx="811354" cy="1143203"/>
          </a:xfrm>
          <a:prstGeom prst="roundRect">
            <a:avLst>
              <a:gd name="adj" fmla="val 5800"/>
            </a:avLst>
          </a:prstGeom>
          <a:solidFill>
            <a:srgbClr val="9148C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700"/>
          </a:p>
        </p:txBody>
      </p:sp>
      <p:sp>
        <p:nvSpPr>
          <p:cNvPr id="88" name="TextBox 87"/>
          <p:cNvSpPr txBox="1"/>
          <p:nvPr/>
        </p:nvSpPr>
        <p:spPr>
          <a:xfrm flipH="1">
            <a:off x="5620885" y="2420888"/>
            <a:ext cx="1007838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b="1" dirty="0" smtClean="0">
                <a:latin typeface="+mn-lt"/>
              </a:rPr>
              <a:t>без </a:t>
            </a:r>
            <a:r>
              <a:rPr lang="ru-RU" sz="1300" b="1" dirty="0" err="1" smtClean="0">
                <a:latin typeface="+mn-lt"/>
              </a:rPr>
              <a:t>МБТ</a:t>
            </a:r>
            <a:endParaRPr lang="ru-RU" sz="1300" b="1" dirty="0">
              <a:latin typeface="+mn-lt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 flipH="1">
            <a:off x="5589020" y="2663825"/>
            <a:ext cx="1046041" cy="2128713"/>
          </a:xfrm>
          <a:prstGeom prst="roundRect">
            <a:avLst>
              <a:gd name="adj" fmla="val 6833"/>
            </a:avLst>
          </a:prstGeom>
          <a:solidFill>
            <a:srgbClr val="276B7D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700"/>
          </a:p>
        </p:txBody>
      </p:sp>
      <p:sp>
        <p:nvSpPr>
          <p:cNvPr id="90" name="Скругленный прямоугольник 89"/>
          <p:cNvSpPr/>
          <p:nvPr/>
        </p:nvSpPr>
        <p:spPr>
          <a:xfrm flipH="1">
            <a:off x="5706365" y="3770208"/>
            <a:ext cx="811354" cy="1022330"/>
          </a:xfrm>
          <a:prstGeom prst="roundRect">
            <a:avLst>
              <a:gd name="adj" fmla="val 12881"/>
            </a:avLst>
          </a:prstGeom>
          <a:solidFill>
            <a:srgbClr val="7030A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ru-RU" sz="700"/>
          </a:p>
        </p:txBody>
      </p:sp>
      <p:sp>
        <p:nvSpPr>
          <p:cNvPr id="91" name="TextBox 90"/>
          <p:cNvSpPr txBox="1"/>
          <p:nvPr/>
        </p:nvSpPr>
        <p:spPr>
          <a:xfrm flipH="1">
            <a:off x="6752882" y="2792788"/>
            <a:ext cx="97738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804,8</a:t>
            </a:r>
            <a:endParaRPr lang="ru-RU" sz="13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 flipH="1">
            <a:off x="6752882" y="3806483"/>
            <a:ext cx="97738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835,9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flipH="1">
            <a:off x="5686553" y="3064346"/>
            <a:ext cx="876501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9 183,6</a:t>
            </a:r>
          </a:p>
        </p:txBody>
      </p:sp>
      <p:sp>
        <p:nvSpPr>
          <p:cNvPr id="94" name="TextBox 93"/>
          <p:cNvSpPr txBox="1"/>
          <p:nvPr/>
        </p:nvSpPr>
        <p:spPr>
          <a:xfrm flipH="1">
            <a:off x="5621666" y="3949025"/>
            <a:ext cx="876501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3 749,4</a:t>
            </a:r>
          </a:p>
        </p:txBody>
      </p:sp>
      <p:sp>
        <p:nvSpPr>
          <p:cNvPr id="96" name="Полилиния 95"/>
          <p:cNvSpPr/>
          <p:nvPr/>
        </p:nvSpPr>
        <p:spPr>
          <a:xfrm>
            <a:off x="7603089" y="3635267"/>
            <a:ext cx="760166" cy="1157271"/>
          </a:xfrm>
          <a:custGeom>
            <a:avLst/>
            <a:gdLst>
              <a:gd name="connsiteX0" fmla="*/ 0 w 1549400"/>
              <a:gd name="connsiteY0" fmla="*/ 0 h 1384300"/>
              <a:gd name="connsiteX1" fmla="*/ 1549400 w 1549400"/>
              <a:gd name="connsiteY1" fmla="*/ 0 h 1384300"/>
              <a:gd name="connsiteX2" fmla="*/ 1549400 w 1549400"/>
              <a:gd name="connsiteY2" fmla="*/ 457200 h 1384300"/>
              <a:gd name="connsiteX3" fmla="*/ 622300 w 1549400"/>
              <a:gd name="connsiteY3" fmla="*/ 1384300 h 1384300"/>
              <a:gd name="connsiteX4" fmla="*/ 0 w 1549400"/>
              <a:gd name="connsiteY4" fmla="*/ 13843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400" h="1384300">
                <a:moveTo>
                  <a:pt x="0" y="0"/>
                </a:moveTo>
                <a:lnTo>
                  <a:pt x="1549400" y="0"/>
                </a:lnTo>
                <a:lnTo>
                  <a:pt x="1549400" y="457200"/>
                </a:lnTo>
                <a:lnTo>
                  <a:pt x="622300" y="1384300"/>
                </a:lnTo>
                <a:lnTo>
                  <a:pt x="0" y="1384300"/>
                </a:lnTo>
              </a:path>
            </a:pathLst>
          </a:custGeom>
          <a:noFill/>
          <a:ln w="12700">
            <a:solidFill>
              <a:srgbClr val="276B7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97" name="Скругленный прямоугольник 96"/>
          <p:cNvSpPr/>
          <p:nvPr/>
        </p:nvSpPr>
        <p:spPr>
          <a:xfrm flipH="1">
            <a:off x="7917590" y="3549919"/>
            <a:ext cx="589680" cy="321407"/>
          </a:xfrm>
          <a:prstGeom prst="roundRect">
            <a:avLst/>
          </a:prstGeom>
          <a:solidFill>
            <a:srgbClr val="B54441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39,1%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олилиния 97"/>
          <p:cNvSpPr/>
          <p:nvPr/>
        </p:nvSpPr>
        <p:spPr>
          <a:xfrm>
            <a:off x="7499158" y="2478613"/>
            <a:ext cx="1318432" cy="2316603"/>
          </a:xfrm>
          <a:custGeom>
            <a:avLst/>
            <a:gdLst>
              <a:gd name="connsiteX0" fmla="*/ 0 w 1549400"/>
              <a:gd name="connsiteY0" fmla="*/ 0 h 1384300"/>
              <a:gd name="connsiteX1" fmla="*/ 1549400 w 1549400"/>
              <a:gd name="connsiteY1" fmla="*/ 0 h 1384300"/>
              <a:gd name="connsiteX2" fmla="*/ 1549400 w 1549400"/>
              <a:gd name="connsiteY2" fmla="*/ 457200 h 1384300"/>
              <a:gd name="connsiteX3" fmla="*/ 622300 w 1549400"/>
              <a:gd name="connsiteY3" fmla="*/ 1384300 h 1384300"/>
              <a:gd name="connsiteX4" fmla="*/ 0 w 1549400"/>
              <a:gd name="connsiteY4" fmla="*/ 1384300 h 1384300"/>
              <a:gd name="connsiteX0" fmla="*/ 0 w 1549400"/>
              <a:gd name="connsiteY0" fmla="*/ 0 h 1384300"/>
              <a:gd name="connsiteX1" fmla="*/ 1549400 w 1549400"/>
              <a:gd name="connsiteY1" fmla="*/ 0 h 1384300"/>
              <a:gd name="connsiteX2" fmla="*/ 1549400 w 1549400"/>
              <a:gd name="connsiteY2" fmla="*/ 633298 h 1384300"/>
              <a:gd name="connsiteX3" fmla="*/ 622300 w 1549400"/>
              <a:gd name="connsiteY3" fmla="*/ 1384300 h 1384300"/>
              <a:gd name="connsiteX4" fmla="*/ 0 w 1549400"/>
              <a:gd name="connsiteY4" fmla="*/ 1384300 h 138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400" h="1384300">
                <a:moveTo>
                  <a:pt x="0" y="0"/>
                </a:moveTo>
                <a:lnTo>
                  <a:pt x="1549400" y="0"/>
                </a:lnTo>
                <a:lnTo>
                  <a:pt x="1549400" y="633298"/>
                </a:lnTo>
                <a:lnTo>
                  <a:pt x="622300" y="1384300"/>
                </a:lnTo>
                <a:lnTo>
                  <a:pt x="0" y="1384300"/>
                </a:lnTo>
              </a:path>
            </a:pathLst>
          </a:custGeom>
          <a:noFill/>
          <a:ln w="12700">
            <a:solidFill>
              <a:srgbClr val="276B7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99" name="Скругленный прямоугольник 98"/>
          <p:cNvSpPr/>
          <p:nvPr/>
        </p:nvSpPr>
        <p:spPr>
          <a:xfrm flipH="1">
            <a:off x="8312898" y="2478613"/>
            <a:ext cx="589680" cy="370425"/>
          </a:xfrm>
          <a:prstGeom prst="roundRect">
            <a:avLst/>
          </a:prstGeom>
          <a:solidFill>
            <a:srgbClr val="B54441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Скругленная прямоугольная выноска 99"/>
          <p:cNvSpPr/>
          <p:nvPr/>
        </p:nvSpPr>
        <p:spPr>
          <a:xfrm>
            <a:off x="5662218" y="5247138"/>
            <a:ext cx="986631" cy="471202"/>
          </a:xfrm>
          <a:prstGeom prst="wedgeRoundRectCallout">
            <a:avLst>
              <a:gd name="adj1" fmla="val -12416"/>
              <a:gd name="adj2" fmla="val -185158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5,1%</a:t>
            </a:r>
            <a:endParaRPr lang="ru-RU" sz="1400" dirty="0">
              <a:solidFill>
                <a:srgbClr val="FFFF00"/>
              </a:solidFill>
              <a:latin typeface="Times New Roman Cyr" panose="02020603050405020304" pitchFamily="18" charset="-52"/>
            </a:endParaRPr>
          </a:p>
        </p:txBody>
      </p:sp>
      <p:sp>
        <p:nvSpPr>
          <p:cNvPr id="101" name="Скругленная прямоугольная выноска 100"/>
          <p:cNvSpPr/>
          <p:nvPr/>
        </p:nvSpPr>
        <p:spPr>
          <a:xfrm>
            <a:off x="6814347" y="5240423"/>
            <a:ext cx="998082" cy="471202"/>
          </a:xfrm>
          <a:prstGeom prst="wedgeRoundRectCallout">
            <a:avLst>
              <a:gd name="adj1" fmla="val 8026"/>
              <a:gd name="adj2" fmla="val -176766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anose="02020603050405020304" pitchFamily="18" charset="-52"/>
                <a:cs typeface="Times New Roman" panose="02020603050405020304" pitchFamily="18" charset="0"/>
              </a:rPr>
              <a:t>5,2%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anose="02020603050405020304" pitchFamily="18" charset="-52"/>
            </a:endParaRPr>
          </a:p>
        </p:txBody>
      </p:sp>
      <p:sp>
        <p:nvSpPr>
          <p:cNvPr id="41" name="Двойная стрелка влево/вправо 40"/>
          <p:cNvSpPr/>
          <p:nvPr/>
        </p:nvSpPr>
        <p:spPr>
          <a:xfrm>
            <a:off x="3573986" y="4797152"/>
            <a:ext cx="2024466" cy="1224136"/>
          </a:xfrm>
          <a:prstGeom prst="leftRightArrow">
            <a:avLst>
              <a:gd name="adj1" fmla="val 67981"/>
              <a:gd name="adj2" fmla="val 25496"/>
            </a:avLst>
          </a:prstGeom>
          <a:gradFill flip="none" rotWithShape="1">
            <a:gsLst>
              <a:gs pos="0">
                <a:schemeClr val="accent6">
                  <a:lumMod val="75000"/>
                  <a:alpha val="80000"/>
                </a:schemeClr>
              </a:gs>
              <a:gs pos="50000">
                <a:srgbClr val="BFBFBF">
                  <a:shade val="67500"/>
                  <a:satMod val="115000"/>
                </a:srgbClr>
              </a:gs>
              <a:gs pos="100000">
                <a:schemeClr val="accent4">
                  <a:lumMod val="75000"/>
                  <a:alpha val="80000"/>
                </a:schemeClr>
              </a:gs>
            </a:gsLst>
            <a:lin ang="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Местные бюджеты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к объему </a:t>
            </a:r>
            <a:r>
              <a:rPr lang="ru-RU" sz="1400" b="1" dirty="0">
                <a:solidFill>
                  <a:schemeClr val="tx1"/>
                </a:solidFill>
              </a:rPr>
              <a:t>ВВП</a:t>
            </a:r>
          </a:p>
        </p:txBody>
      </p:sp>
    </p:spTree>
    <p:extLst>
      <p:ext uri="{BB962C8B-B14F-4D97-AF65-F5344CB8AC3E}">
        <p14:creationId xmlns:p14="http://schemas.microsoft.com/office/powerpoint/2010/main" val="29742404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599049"/>
              </p:ext>
            </p:extLst>
          </p:nvPr>
        </p:nvGraphicFramePr>
        <p:xfrm>
          <a:off x="251520" y="1124744"/>
          <a:ext cx="8640000" cy="40324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00000"/>
                <a:gridCol w="3240000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Новеллы БК РФ</a:t>
                      </a:r>
                      <a:endParaRPr lang="ru-RU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Сейчас БК РФ</a:t>
                      </a:r>
                      <a:endParaRPr lang="ru-RU" sz="1600" dirty="0"/>
                    </a:p>
                  </a:txBody>
                  <a:tcPr>
                    <a:solidFill>
                      <a:srgbClr val="83A343"/>
                    </a:solidFill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Исключается перечень </a:t>
                      </a:r>
                      <a:r>
                        <a:rPr lang="ru-RU" sz="1500" b="1" dirty="0" smtClean="0"/>
                        <a:t>форм МБТ из МБ, из бюджета </a:t>
                      </a:r>
                      <a:r>
                        <a:rPr lang="ru-RU" sz="1500" b="1" dirty="0" err="1" smtClean="0"/>
                        <a:t>СРФ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Перечень форм</a:t>
                      </a:r>
                      <a:r>
                        <a:rPr lang="ru-RU" sz="1500" baseline="0" dirty="0" smtClean="0"/>
                        <a:t> предусмотрен </a:t>
                      </a:r>
                    </a:p>
                    <a:p>
                      <a:pPr algn="ctr"/>
                      <a:r>
                        <a:rPr lang="ru-RU" sz="1500" baseline="0" dirty="0" smtClean="0"/>
                        <a:t>ст.  135, 142 БК РФ</a:t>
                      </a:r>
                      <a:endParaRPr lang="ru-RU" sz="1500" b="1" dirty="0"/>
                    </a:p>
                  </a:txBody>
                  <a:tcPr anchor="ctr"/>
                </a:tc>
              </a:tr>
              <a:tr h="2016224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Вводятся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b="1" baseline="0" dirty="0" smtClean="0"/>
                        <a:t>отдельной статьей положения о д</a:t>
                      </a:r>
                      <a:r>
                        <a:rPr lang="ru-RU" sz="1500" b="1" dirty="0" smtClean="0"/>
                        <a:t>отации на поддержку мер по обеспечению сбалансированности</a:t>
                      </a:r>
                      <a:r>
                        <a:rPr lang="ru-RU" sz="1500" dirty="0" smtClean="0"/>
                        <a:t>  </a:t>
                      </a:r>
                      <a:r>
                        <a:rPr lang="ru-RU" sz="1500" baseline="0" dirty="0" smtClean="0"/>
                        <a:t>МБ из бюджета </a:t>
                      </a:r>
                      <a:r>
                        <a:rPr lang="ru-RU" sz="1500" baseline="0" dirty="0" err="1" smtClean="0"/>
                        <a:t>СРФ</a:t>
                      </a:r>
                      <a:endParaRPr lang="ru-RU" sz="1500" b="0" dirty="0"/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/>
                        <a:t>Не выделена в БК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/>
                        <a:t>самостоятельный вид  дотации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76056" y="1052784"/>
            <a:ext cx="1152000" cy="43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266700" algn="l"/>
                <a:tab pos="806450" algn="l"/>
              </a:tabLs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 Cyr" panose="02020603050405020304" pitchFamily="18" charset="-52"/>
                <a:sym typeface="Wingdings"/>
              </a:rPr>
              <a:t></a:t>
            </a:r>
            <a:endParaRPr lang="ru-RU" sz="3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 Cyr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47883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582471"/>
              </p:ext>
            </p:extLst>
          </p:nvPr>
        </p:nvGraphicFramePr>
        <p:xfrm>
          <a:off x="251520" y="1124744"/>
          <a:ext cx="8640000" cy="540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000"/>
                <a:gridCol w="3600000"/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Новеллы БК РФ</a:t>
                      </a:r>
                      <a:endParaRPr lang="ru-RU" sz="1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Сейчас БК РФ</a:t>
                      </a:r>
                      <a:endParaRPr lang="ru-RU" sz="1600" dirty="0"/>
                    </a:p>
                  </a:txBody>
                  <a:tcPr>
                    <a:solidFill>
                      <a:srgbClr val="83A343"/>
                    </a:solidFill>
                  </a:tcPr>
                </a:tc>
              </a:tr>
              <a:tr h="1440000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Возможность установления  МР (</a:t>
                      </a:r>
                      <a:r>
                        <a:rPr lang="ru-RU" sz="1500" dirty="0" err="1" smtClean="0"/>
                        <a:t>ГОсВГД</a:t>
                      </a:r>
                      <a:r>
                        <a:rPr lang="ru-RU" sz="1500" dirty="0" smtClean="0"/>
                        <a:t>)  на плановый период  </a:t>
                      </a:r>
                      <a:r>
                        <a:rPr lang="ru-RU" sz="1500" b="1" dirty="0" smtClean="0"/>
                        <a:t>20% нераспределенного</a:t>
                      </a:r>
                      <a:r>
                        <a:rPr lang="ru-RU" sz="1500" b="1" baseline="0" dirty="0" smtClean="0"/>
                        <a:t> резерва</a:t>
                      </a:r>
                      <a:r>
                        <a:rPr lang="ru-RU" sz="1500" baseline="0" dirty="0" smtClean="0"/>
                        <a:t> по дотациям на выравнивание  </a:t>
                      </a: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бюджетной обеспеченности </a:t>
                      </a:r>
                      <a:r>
                        <a:rPr lang="ru-RU" sz="1500" baseline="0" dirty="0" smtClean="0"/>
                        <a:t> поселений</a:t>
                      </a:r>
                      <a:endParaRPr lang="ru-RU" sz="1500" b="1" dirty="0"/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Норма в статьях  142.1 и 142.8 БК РФ отсутствует</a:t>
                      </a:r>
                      <a:endParaRPr lang="ru-RU" sz="1500" b="1" dirty="0"/>
                    </a:p>
                  </a:txBody>
                  <a:tcPr anchor="ctr"/>
                </a:tc>
              </a:tr>
              <a:tr h="1800000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Сужается сфера применения </a:t>
                      </a:r>
                      <a:r>
                        <a:rPr lang="ru-RU" sz="1500" b="1" dirty="0" err="1" smtClean="0"/>
                        <a:t>ИМБТ</a:t>
                      </a:r>
                      <a:r>
                        <a:rPr lang="ru-RU" sz="1500" b="1" dirty="0" smtClean="0"/>
                        <a:t> </a:t>
                      </a:r>
                      <a:r>
                        <a:rPr lang="ru-RU" sz="1500" b="1" baseline="0" dirty="0" smtClean="0"/>
                        <a:t>на муниципальном уровне  </a:t>
                      </a:r>
                      <a:r>
                        <a:rPr lang="ru-RU" sz="1500" baseline="0" dirty="0" smtClean="0"/>
                        <a:t>между  МР и П только на  осуществление  полномочий по решению вопросов местного значения  в соответствии с соглашениями либо  по закону СРФ</a:t>
                      </a:r>
                      <a:endParaRPr lang="ru-RU" sz="1500" b="0" dirty="0">
                        <a:solidFill>
                          <a:srgbClr val="FF0000"/>
                        </a:solidFill>
                      </a:endParaRPr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/>
                        <a:t>Возможность передачи иных МБТ между </a:t>
                      </a:r>
                      <a:r>
                        <a:rPr lang="ru-RU" sz="1500" baseline="0" dirty="0" err="1" smtClean="0"/>
                        <a:t>МР</a:t>
                      </a:r>
                      <a:r>
                        <a:rPr lang="ru-RU" sz="1500" baseline="0" dirty="0" smtClean="0"/>
                        <a:t> и П достаточно расширена </a:t>
                      </a:r>
                      <a:br>
                        <a:rPr lang="ru-RU" sz="1500" baseline="0" dirty="0" smtClean="0"/>
                      </a:br>
                      <a:r>
                        <a:rPr lang="ru-RU" sz="1500" baseline="0" dirty="0" smtClean="0"/>
                        <a:t>(</a:t>
                      </a:r>
                      <a:r>
                        <a:rPr lang="ru-RU" sz="1500" b="1" baseline="0" dirty="0" smtClean="0"/>
                        <a:t>в том числе </a:t>
                      </a:r>
                      <a:r>
                        <a:rPr lang="ru-RU" sz="1500" baseline="0" dirty="0" smtClean="0"/>
                        <a:t>на  осуществление  полномочий по решению вопросов местного значения  в соответствии с соглашениями)</a:t>
                      </a:r>
                      <a:endParaRPr lang="ru-RU" sz="1500" b="0" dirty="0"/>
                    </a:p>
                  </a:txBody>
                  <a:tcPr marR="180000" anchor="ctr"/>
                </a:tc>
              </a:tr>
              <a:tr h="1800000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Исключаются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b="1" baseline="0" dirty="0" smtClean="0"/>
                        <a:t>межбюджетные субсидии из П в МР</a:t>
                      </a:r>
                      <a:r>
                        <a:rPr lang="ru-RU" sz="1500" baseline="0" dirty="0" smtClean="0"/>
                        <a:t>, представительный орган которого формируется из глав  поселений (принят  187-ФЗ от </a:t>
                      </a:r>
                      <a:r>
                        <a:rPr lang="ru-RU" sz="1500" kern="1200" dirty="0" smtClean="0">
                          <a:effectLst/>
                        </a:rPr>
                        <a:t>29.06.2015 о внесении изменений в 131-ФЗ)</a:t>
                      </a:r>
                      <a:endParaRPr lang="ru-RU" sz="1500" b="1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Межбюджетные субсидии  предусмотрены в ст. </a:t>
                      </a:r>
                      <a:r>
                        <a:rPr lang="ru-RU" sz="1500" kern="1200" dirty="0" smtClean="0">
                          <a:effectLst/>
                        </a:rPr>
                        <a:t>9, 142, 142.3, 239  БК</a:t>
                      </a:r>
                      <a:endParaRPr lang="ru-RU" sz="15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79888" y="1052784"/>
            <a:ext cx="1044000" cy="43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266700" algn="l"/>
                <a:tab pos="806450" algn="l"/>
              </a:tabLs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 Cyr" panose="02020603050405020304" pitchFamily="18" charset="-52"/>
                <a:sym typeface="Wingdings"/>
              </a:rPr>
              <a:t></a:t>
            </a:r>
            <a:endParaRPr lang="ru-RU" sz="3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 Cyr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934169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BA3A-1318-4C23-AD4A-56055DB91F1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19672" y="3356992"/>
            <a:ext cx="4824536" cy="720080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None/>
              <a:defRPr sz="2000" b="1">
                <a:solidFill>
                  <a:srgbClr val="274B4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 algn="l"/>
            <a:r>
              <a:rPr lang="ru-RU" sz="3200" dirty="0"/>
              <a:t>Спасибо за </a:t>
            </a:r>
            <a:r>
              <a:rPr lang="ru-RU" sz="3200" dirty="0" smtClean="0"/>
              <a:t>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52021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/>
          </p:cNvSpPr>
          <p:nvPr/>
        </p:nvSpPr>
        <p:spPr bwMode="auto">
          <a:xfrm>
            <a:off x="1276350" y="430213"/>
            <a:ext cx="72469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800" dirty="0">
                <a:solidFill>
                  <a:schemeClr val="bg1"/>
                </a:solidFill>
                <a:latin typeface="+mn-lt"/>
              </a:rPr>
              <a:t>Департамент межбюджетных отношений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038022"/>
              </p:ext>
            </p:extLst>
          </p:nvPr>
        </p:nvGraphicFramePr>
        <p:xfrm>
          <a:off x="1403648" y="4464917"/>
          <a:ext cx="6563076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83A3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Полилиния 6"/>
          <p:cNvSpPr/>
          <p:nvPr/>
        </p:nvSpPr>
        <p:spPr>
          <a:xfrm flipV="1">
            <a:off x="4720927" y="3560042"/>
            <a:ext cx="3228975" cy="904875"/>
          </a:xfrm>
          <a:custGeom>
            <a:avLst/>
            <a:gdLst>
              <a:gd name="connsiteX0" fmla="*/ 3228975 w 3228975"/>
              <a:gd name="connsiteY0" fmla="*/ 0 h 904875"/>
              <a:gd name="connsiteX1" fmla="*/ 3228975 w 3228975"/>
              <a:gd name="connsiteY1" fmla="*/ 904875 h 904875"/>
              <a:gd name="connsiteX2" fmla="*/ 0 w 3228975"/>
              <a:gd name="connsiteY2" fmla="*/ 904875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8975" h="904875">
                <a:moveTo>
                  <a:pt x="3228975" y="0"/>
                </a:moveTo>
                <a:lnTo>
                  <a:pt x="3228975" y="904875"/>
                </a:lnTo>
                <a:lnTo>
                  <a:pt x="0" y="904875"/>
                </a:lnTo>
              </a:path>
            </a:pathLst>
          </a:custGeom>
          <a:noFill/>
          <a:ln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3190710"/>
            <a:ext cx="3561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/>
            <a:r>
              <a:rPr lang="ru-RU" sz="18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 состоянию на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01.01.2015</a:t>
            </a:r>
            <a:r>
              <a:rPr lang="ru-RU" sz="1800" b="1" dirty="0" smtClean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года</a:t>
            </a:r>
            <a:endParaRPr lang="ru-RU" sz="5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0" name="Заголовок 3"/>
          <p:cNvSpPr>
            <a:spLocks noGrp="1"/>
          </p:cNvSpPr>
          <p:nvPr>
            <p:ph type="ctrTitle"/>
          </p:nvPr>
        </p:nvSpPr>
        <p:spPr>
          <a:xfrm>
            <a:off x="1331640" y="1916832"/>
            <a:ext cx="7052320" cy="1246072"/>
          </a:xfrm>
        </p:spPr>
        <p:txBody>
          <a:bodyPr anchor="t"/>
          <a:lstStyle/>
          <a:p>
            <a:pPr algn="l"/>
            <a:r>
              <a:rPr lang="ru-RU" sz="32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Данные об исполнении местных  бюджетов в Российской Федерации </a:t>
            </a:r>
            <a:endParaRPr lang="ru-RU" sz="5400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350" y="0"/>
            <a:ext cx="622300" cy="365125"/>
          </a:xfrm>
        </p:spPr>
        <p:txBody>
          <a:bodyPr/>
          <a:lstStyle/>
          <a:p>
            <a:pPr>
              <a:defRPr/>
            </a:pPr>
            <a:fld id="{35D23DD9-C7EB-4E36-9C2E-34F0D20791A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2894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CBBBE4-A7C6-494F-A19F-58176054B675}" type="slidenum">
              <a:rPr lang="ru-RU" altLang="ru-RU" sz="1400" smtClean="0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Text Box 104"/>
          <p:cNvSpPr txBox="1">
            <a:spLocks noChangeArrowheads="1"/>
          </p:cNvSpPr>
          <p:nvPr/>
        </p:nvSpPr>
        <p:spPr bwMode="auto">
          <a:xfrm>
            <a:off x="7883277" y="980728"/>
            <a:ext cx="129723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400" b="0" dirty="0">
                <a:latin typeface="Times New Roman" pitchFamily="18" charset="0"/>
              </a:rPr>
              <a:t>млрд. </a:t>
            </a:r>
            <a:r>
              <a:rPr lang="ru-RU" sz="1400" b="0" dirty="0" smtClean="0">
                <a:latin typeface="Times New Roman" pitchFamily="18" charset="0"/>
              </a:rPr>
              <a:t>рублей</a:t>
            </a:r>
            <a:endParaRPr lang="ru-RU" sz="1400" b="0" dirty="0">
              <a:latin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779749"/>
              </p:ext>
            </p:extLst>
          </p:nvPr>
        </p:nvGraphicFramePr>
        <p:xfrm>
          <a:off x="179512" y="1250676"/>
          <a:ext cx="8856984" cy="534667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283192"/>
                <a:gridCol w="1191581"/>
                <a:gridCol w="1114916"/>
                <a:gridCol w="1207480"/>
                <a:gridCol w="1102205"/>
                <a:gridCol w="957610"/>
              </a:tblGrid>
              <a:tr h="252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07" marR="8107" marT="8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 </a:t>
                      </a:r>
                    </a:p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год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01.01.2015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</a:t>
                      </a:r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запланировано/ 2013 исполнено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01.01.2015/</a:t>
                      </a:r>
                      <a:b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7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3 386,7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3 628,9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3 508,7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107,2%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103,6%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2 442,9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2 455,1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2 305,2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100,5%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94,4%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1 317,7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1 277,9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1 270,7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97,0%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96,4%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1 042,7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941,0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969,3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90,2%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93,0%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к собственным доходам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42,7%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38,3%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275,0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336,9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301,4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122,5%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109,6%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к собственным доходам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356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из бюджетов других уровней (без субвенций)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1 125,2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1 177,2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1 034,5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104,6%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91,9%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к собственным доходам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356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b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280,3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в межбюджетных трансфертах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659,0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в межбюджетных трансфертах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58,7%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3289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безвозмездные поступления (в</a:t>
                      </a:r>
                      <a:r>
                        <a:rPr lang="ru-RU" sz="105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 ч. возврат остатков)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943,8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1 173,8</a:t>
                      </a:r>
                      <a:endParaRPr lang="ru-RU" sz="105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1 203,5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113%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127,5%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в % к доходам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3 428,9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3 834,8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3 563,4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111,8%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103,9%</a:t>
                      </a:r>
                      <a:endParaRPr lang="ru-RU" sz="105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7074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решение вопросов местного значения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2 485,1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2 661,0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2 359,8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95,0%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noFill/>
                  </a:tcPr>
                </a:tc>
              </a:tr>
              <a:tr h="207251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Дефицит/профицит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-42,2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5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810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/>
          </p:cNvSpPr>
          <p:nvPr/>
        </p:nvSpPr>
        <p:spPr>
          <a:xfrm>
            <a:off x="1187624" y="440712"/>
            <a:ext cx="7776864" cy="396000"/>
          </a:xfrm>
          <a:prstGeom prst="rect">
            <a:avLst/>
          </a:prstGeom>
        </p:spPr>
        <p:txBody>
          <a:bodyPr lIns="36000" rIns="3600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itchFamily="18" charset="-52"/>
                <a:cs typeface="Times New Roman" pitchFamily="18" charset="0"/>
              </a:rPr>
              <a:t>Основные показатели исполнения местных бюджетов в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970729"/>
            <a:ext cx="6480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1200" dirty="0" smtClean="0">
                <a:solidFill>
                  <a:srgbClr val="339966"/>
                </a:solidFill>
                <a:latin typeface="+mn-lt"/>
                <a:ea typeface="+mj-ea"/>
                <a:cs typeface="Times New Roman" pitchFamily="18" charset="0"/>
              </a:rPr>
              <a:t>(Без Крымского федерального округа)</a:t>
            </a:r>
            <a:endParaRPr lang="ru-RU" sz="4000" dirty="0">
              <a:solidFill>
                <a:prstClr val="black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19974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00392" y="980728"/>
            <a:ext cx="792088" cy="5877272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CBBBE4-A7C6-494F-A19F-58176054B675}" type="slidenum">
              <a:rPr lang="ru-RU" altLang="ru-RU" sz="1400" smtClean="0">
                <a:solidFill>
                  <a:schemeClr val="bg1"/>
                </a:solidFill>
                <a:latin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04664"/>
            <a:ext cx="7704857" cy="432000"/>
          </a:xfrm>
          <a:prstGeom prst="rect">
            <a:avLst/>
          </a:prstGeom>
        </p:spPr>
        <p:txBody>
          <a:bodyPr lIns="36000" rIns="36000" anchor="ctr"/>
          <a:lstStyle/>
          <a:p>
            <a:pPr algn="ctr" eaLnBrk="0" hangingPunct="0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itchFamily="18" charset="-52"/>
                <a:ea typeface="+mj-ea"/>
                <a:cs typeface="Times New Roman" pitchFamily="18" charset="0"/>
              </a:rPr>
              <a:t>Динамика доходов и расходов местных бюджетов в Российской Федерации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55005747"/>
              </p:ext>
            </p:extLst>
          </p:nvPr>
        </p:nvGraphicFramePr>
        <p:xfrm>
          <a:off x="514320" y="1484784"/>
          <a:ext cx="8568952" cy="225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064483"/>
              </p:ext>
            </p:extLst>
          </p:nvPr>
        </p:nvGraphicFramePr>
        <p:xfrm>
          <a:off x="442306" y="980728"/>
          <a:ext cx="8568963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108"/>
                <a:gridCol w="850095"/>
                <a:gridCol w="850095"/>
                <a:gridCol w="850095"/>
                <a:gridCol w="850095"/>
                <a:gridCol w="850095"/>
                <a:gridCol w="850095"/>
                <a:gridCol w="850095"/>
                <a:gridCol w="850095"/>
                <a:gridCol w="850095"/>
              </a:tblGrid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Темпы прироста Д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+28,3%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+24,3%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-1,0%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+8,9%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+13,9%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+6,0%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+7,9%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+3,6%</a:t>
                      </a:r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FF0000"/>
                          </a:solidFill>
                          <a:effectLst>
                            <a:outerShdw blurRad="50800" dist="38100" algn="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-3,7%</a:t>
                      </a:r>
                      <a:endParaRPr lang="ru-RU" sz="1500" dirty="0">
                        <a:solidFill>
                          <a:srgbClr val="FF0000"/>
                        </a:solidFill>
                        <a:effectLst>
                          <a:outerShdw blurRad="50800" dist="38100" algn="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effectLst/>
                          <a:sym typeface="Wingdings 3"/>
                        </a:rPr>
                        <a:t></a:t>
                      </a:r>
                      <a:endParaRPr lang="ru-RU" sz="12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effectLst/>
                          <a:sym typeface="Wingdings 3"/>
                        </a:rPr>
                        <a:t></a:t>
                      </a:r>
                      <a:endParaRPr lang="ru-RU" sz="12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sym typeface="Wingdings 3"/>
                        </a:rPr>
                        <a:t></a:t>
                      </a:r>
                      <a:endParaRPr lang="ru-RU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effectLst/>
                          <a:sym typeface="Wingdings 3"/>
                        </a:rPr>
                        <a:t></a:t>
                      </a:r>
                      <a:endParaRPr lang="ru-RU" sz="12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effectLst/>
                          <a:sym typeface="Wingdings 3"/>
                        </a:rPr>
                        <a:t></a:t>
                      </a:r>
                      <a:endParaRPr lang="ru-RU" sz="12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effectLst/>
                          <a:sym typeface="Wingdings 3"/>
                        </a:rPr>
                        <a:t></a:t>
                      </a:r>
                      <a:endParaRPr lang="ru-RU" sz="12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effectLst/>
                          <a:sym typeface="Wingdings 3"/>
                        </a:rPr>
                        <a:t></a:t>
                      </a:r>
                      <a:endParaRPr lang="ru-RU" sz="12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effectLst/>
                          <a:sym typeface="Wingdings 3"/>
                        </a:rPr>
                        <a:t></a:t>
                      </a:r>
                      <a:endParaRPr lang="ru-RU" sz="12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sym typeface="Wingdings 3"/>
                        </a:rPr>
                        <a:t></a:t>
                      </a:r>
                      <a:endParaRPr lang="ru-RU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724140528"/>
              </p:ext>
            </p:extLst>
          </p:nvPr>
        </p:nvGraphicFramePr>
        <p:xfrm>
          <a:off x="514320" y="4553744"/>
          <a:ext cx="8568952" cy="225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036762"/>
              </p:ext>
            </p:extLst>
          </p:nvPr>
        </p:nvGraphicFramePr>
        <p:xfrm>
          <a:off x="442306" y="4005064"/>
          <a:ext cx="8568963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108"/>
                <a:gridCol w="850095"/>
                <a:gridCol w="850095"/>
                <a:gridCol w="850095"/>
                <a:gridCol w="850095"/>
                <a:gridCol w="850095"/>
                <a:gridCol w="850095"/>
                <a:gridCol w="850095"/>
                <a:gridCol w="850095"/>
                <a:gridCol w="850095"/>
              </a:tblGrid>
              <a:tr h="288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Темпы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рироста Р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+28,2%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+25,8%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50800" dist="38100" algn="l" rotWithShape="0">
                              <a:srgbClr val="FF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+0,7%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+7,1%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+13,9%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+6,4%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+8,3%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+3,9%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50800" dist="38100" algn="l" rotWithShape="0">
                              <a:srgbClr val="FF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+0,5%</a:t>
                      </a:r>
                      <a:endParaRPr lang="ru-RU" sz="15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50800" dist="38100" algn="l" rotWithShape="0">
                            <a:srgbClr val="FF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effectLst/>
                          <a:sym typeface="Wingdings 3"/>
                        </a:rPr>
                        <a:t></a:t>
                      </a:r>
                      <a:endParaRPr lang="ru-RU" sz="12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effectLst/>
                          <a:sym typeface="Wingdings 3"/>
                        </a:rPr>
                        <a:t></a:t>
                      </a:r>
                      <a:endParaRPr lang="ru-RU" sz="12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effectLst>
                            <a:glow rad="101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sym typeface="Wingdings 3"/>
                        </a:rPr>
                        <a:t></a:t>
                      </a:r>
                      <a:endParaRPr lang="ru-RU" sz="1200" kern="1200" dirty="0" smtClean="0">
                        <a:solidFill>
                          <a:srgbClr val="00B050"/>
                        </a:solidFill>
                        <a:effectLst>
                          <a:glow rad="101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effectLst/>
                          <a:sym typeface="Wingdings 3"/>
                        </a:rPr>
                        <a:t></a:t>
                      </a:r>
                      <a:endParaRPr lang="ru-RU" sz="12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effectLst/>
                          <a:sym typeface="Wingdings 3"/>
                        </a:rPr>
                        <a:t></a:t>
                      </a:r>
                      <a:endParaRPr lang="ru-RU" sz="12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effectLst/>
                          <a:sym typeface="Wingdings 3"/>
                        </a:rPr>
                        <a:t></a:t>
                      </a:r>
                      <a:endParaRPr lang="ru-RU" sz="12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effectLst/>
                          <a:sym typeface="Wingdings 3"/>
                        </a:rPr>
                        <a:t></a:t>
                      </a:r>
                      <a:endParaRPr lang="ru-RU" sz="12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B050"/>
                          </a:solidFill>
                          <a:effectLst/>
                          <a:sym typeface="Wingdings 3"/>
                        </a:rPr>
                        <a:t></a:t>
                      </a:r>
                      <a:endParaRPr lang="ru-RU" sz="120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B050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sym typeface="Wingdings 3"/>
                        </a:rPr>
                        <a:t></a:t>
                      </a:r>
                      <a:endParaRPr lang="ru-RU" sz="1400" kern="1200" dirty="0" smtClean="0">
                        <a:solidFill>
                          <a:srgbClr val="00B050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30986"/>
              </p:ext>
            </p:extLst>
          </p:nvPr>
        </p:nvGraphicFramePr>
        <p:xfrm>
          <a:off x="1415312" y="5589240"/>
          <a:ext cx="776520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800"/>
                <a:gridCol w="802800"/>
                <a:gridCol w="802800"/>
                <a:gridCol w="802800"/>
                <a:gridCol w="802800"/>
                <a:gridCol w="802800"/>
                <a:gridCol w="802800"/>
                <a:gridCol w="802800"/>
                <a:gridCol w="802800"/>
                <a:gridCol w="540000"/>
              </a:tblGrid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71%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78%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78%</a:t>
                      </a: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76%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76%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76%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72%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72%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66%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67%</a:t>
                      </a: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261702"/>
              </p:ext>
            </p:extLst>
          </p:nvPr>
        </p:nvGraphicFramePr>
        <p:xfrm>
          <a:off x="1415312" y="2564904"/>
          <a:ext cx="772920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800"/>
                <a:gridCol w="802800"/>
                <a:gridCol w="802800"/>
                <a:gridCol w="802800"/>
                <a:gridCol w="802800"/>
                <a:gridCol w="792000"/>
                <a:gridCol w="792000"/>
                <a:gridCol w="792000"/>
                <a:gridCol w="799200"/>
                <a:gridCol w="540000"/>
              </a:tblGrid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71%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78%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78%</a:t>
                      </a: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76%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76%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76%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72%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72%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66%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66%</a:t>
                      </a:r>
                    </a:p>
                  </a:txBody>
                  <a:tcPr marL="0" marR="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107504" y="1484784"/>
            <a:ext cx="360000" cy="2231976"/>
          </a:xfrm>
          <a:prstGeom prst="rect">
            <a:avLst/>
          </a:prstGeom>
        </p:spPr>
        <p:txBody>
          <a:bodyPr vert="vert270" wrap="none" lIns="0" tIns="0" rIns="0" bIns="0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spc="200" dirty="0" smtClean="0">
                <a:solidFill>
                  <a:srgbClr val="00B050"/>
                </a:solidFill>
                <a:latin typeface="Times New Roman Cyr" pitchFamily="18" charset="-52"/>
                <a:cs typeface="Times New Roman" pitchFamily="18" charset="0"/>
              </a:rPr>
              <a:t>доходы, </a:t>
            </a:r>
            <a:r>
              <a:rPr lang="ru-RU" sz="1400" dirty="0">
                <a:latin typeface="Times New Roman Cyr" pitchFamily="18" charset="-52"/>
                <a:cs typeface="Times New Roman" pitchFamily="18" charset="0"/>
              </a:rPr>
              <a:t>млрд. руб.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7504" y="3919364"/>
            <a:ext cx="360000" cy="2389956"/>
          </a:xfrm>
          <a:prstGeom prst="rect">
            <a:avLst/>
          </a:prstGeom>
        </p:spPr>
        <p:txBody>
          <a:bodyPr vert="vert270" wrap="none" lIns="0" tIns="0" rIns="0" bIns="0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400" b="1" spc="200" dirty="0" smtClean="0">
                <a:solidFill>
                  <a:schemeClr val="accent1">
                    <a:lumMod val="75000"/>
                  </a:schemeClr>
                </a:solidFill>
                <a:latin typeface="Times New Roman Cyr" pitchFamily="18" charset="-52"/>
                <a:cs typeface="Times New Roman" pitchFamily="18" charset="0"/>
              </a:rPr>
              <a:t>расходы, </a:t>
            </a:r>
            <a:r>
              <a:rPr lang="ru-RU" sz="1400" dirty="0">
                <a:latin typeface="Times New Roman Cyr" pitchFamily="18" charset="-52"/>
                <a:cs typeface="Times New Roman" pitchFamily="18" charset="0"/>
              </a:rPr>
              <a:t>млрд. руб.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400" b="1" spc="200" dirty="0" smtClean="0">
              <a:solidFill>
                <a:srgbClr val="FF0000"/>
              </a:solidFill>
              <a:latin typeface="Times New Roman Cyr" pitchFamily="18" charset="-52"/>
              <a:cs typeface="Times New Roman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95496" y="1484784"/>
            <a:ext cx="0" cy="4824536"/>
            <a:chOff x="395496" y="1484784"/>
            <a:chExt cx="0" cy="4824536"/>
          </a:xfrm>
        </p:grpSpPr>
        <p:cxnSp>
          <p:nvCxnSpPr>
            <p:cNvPr id="43" name="Прямая со стрелкой 42"/>
            <p:cNvCxnSpPr/>
            <p:nvPr/>
          </p:nvCxnSpPr>
          <p:spPr bwMode="auto">
            <a:xfrm flipV="1">
              <a:off x="395496" y="1484784"/>
              <a:ext cx="0" cy="2196024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 bwMode="auto">
            <a:xfrm>
              <a:off x="395496" y="3716760"/>
              <a:ext cx="0" cy="2592560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oval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49" name="Прямая соединительная линия 48"/>
          <p:cNvCxnSpPr/>
          <p:nvPr/>
        </p:nvCxnSpPr>
        <p:spPr>
          <a:xfrm>
            <a:off x="971600" y="3716760"/>
            <a:ext cx="71287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9335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 animBg="0"/>
        </p:bldSub>
      </p:bldGraphic>
      <p:bldGraphic spid="21" grpId="0">
        <p:bldSub>
          <a:bldChart bld="series" animBg="0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5256360" y="6093296"/>
            <a:ext cx="2556000" cy="504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376464" y="1880848"/>
            <a:ext cx="6372000" cy="3275880"/>
            <a:chOff x="2375840" y="1880848"/>
            <a:chExt cx="6372624" cy="327588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184152" y="1880848"/>
              <a:ext cx="756000" cy="327588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375840" y="1880848"/>
              <a:ext cx="756000" cy="327588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992464" y="1880848"/>
              <a:ext cx="756000" cy="3275880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66749910"/>
              </p:ext>
            </p:extLst>
          </p:nvPr>
        </p:nvGraphicFramePr>
        <p:xfrm>
          <a:off x="0" y="1723506"/>
          <a:ext cx="9144000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57307" y="546152"/>
            <a:ext cx="622300" cy="365125"/>
          </a:xfrm>
        </p:spPr>
        <p:txBody>
          <a:bodyPr/>
          <a:lstStyle/>
          <a:p>
            <a:pPr>
              <a:defRPr/>
            </a:pPr>
            <a:fld id="{A896E1EE-B79D-48A1-B0B5-0492E59D5F9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1259632" y="404663"/>
            <a:ext cx="7488832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Динамика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видов доходов местных бюджетов в Российской Федерации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-22029" y="980728"/>
            <a:ext cx="1543678" cy="501986"/>
          </a:xfrm>
          <a:prstGeom prst="rect">
            <a:avLst/>
          </a:prstGeom>
        </p:spPr>
        <p:txBody>
          <a:bodyPr vert="horz" wrap="none" anchor="ctr"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latin typeface="Times New Roman Cyr" pitchFamily="18" charset="-52"/>
                <a:cs typeface="Times New Roman" pitchFamily="18" charset="0"/>
              </a:rPr>
              <a:t>млрд. </a:t>
            </a:r>
            <a:r>
              <a:rPr lang="ru-RU" sz="1400" b="1" dirty="0" smtClean="0">
                <a:latin typeface="Times New Roman Cyr" pitchFamily="18" charset="-52"/>
                <a:cs typeface="Times New Roman" pitchFamily="18" charset="0"/>
              </a:rPr>
              <a:t>рублей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223697" y="2276216"/>
            <a:ext cx="756000" cy="28800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V="1">
            <a:off x="6876256" y="2177036"/>
            <a:ext cx="792000" cy="720000"/>
          </a:xfrm>
          <a:prstGeom prst="line">
            <a:avLst/>
          </a:prstGeom>
          <a:noFill/>
          <a:ln w="38100">
            <a:solidFill>
              <a:srgbClr val="728E3A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2015800" y="2560892"/>
            <a:ext cx="756000" cy="18000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4824096" y="2624798"/>
            <a:ext cx="756000" cy="39600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4006560" y="2264798"/>
            <a:ext cx="756000" cy="36000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Line 7"/>
          <p:cNvSpPr>
            <a:spLocks noChangeShapeType="1"/>
          </p:cNvSpPr>
          <p:nvPr/>
        </p:nvSpPr>
        <p:spPr bwMode="auto">
          <a:xfrm>
            <a:off x="7791382" y="2177036"/>
            <a:ext cx="813066" cy="265942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1187624" y="1300732"/>
            <a:ext cx="648072" cy="390238"/>
          </a:xfrm>
          <a:prstGeom prst="wedgeRoundRectCallout">
            <a:avLst>
              <a:gd name="adj1" fmla="val -10257"/>
              <a:gd name="adj2" fmla="val 204565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63500" sx="105000" sy="105000" algn="ctr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-3,6%</a:t>
            </a:r>
            <a:endParaRPr lang="ru-RU" sz="1400" dirty="0">
              <a:solidFill>
                <a:srgbClr val="C00000"/>
              </a:solidFill>
              <a:latin typeface="Times New Roman Cyr" panose="02020603050405020304" pitchFamily="18" charset="-52"/>
            </a:endParaRP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1979712" y="1772816"/>
            <a:ext cx="648072" cy="390238"/>
          </a:xfrm>
          <a:prstGeom prst="wedgeRoundRectCallout">
            <a:avLst>
              <a:gd name="adj1" fmla="val -10375"/>
              <a:gd name="adj2" fmla="val 157788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63500" sx="105000" sy="105000" algn="ctr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-0,3%</a:t>
            </a:r>
            <a:endParaRPr lang="ru-RU" sz="1400" dirty="0">
              <a:solidFill>
                <a:srgbClr val="C00000"/>
              </a:solidFill>
              <a:latin typeface="Times New Roman Cyr" panose="02020603050405020304" pitchFamily="18" charset="-52"/>
            </a:endParaRPr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3995936" y="1349559"/>
            <a:ext cx="648072" cy="390238"/>
          </a:xfrm>
          <a:prstGeom prst="wedgeRoundRectCallout">
            <a:avLst>
              <a:gd name="adj1" fmla="val -20327"/>
              <a:gd name="adj2" fmla="val 194776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63500" sx="105000" sy="105000" algn="ctr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-8,1%</a:t>
            </a:r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4768902" y="1811805"/>
            <a:ext cx="648072" cy="390238"/>
          </a:xfrm>
          <a:prstGeom prst="wedgeRoundRectCallout">
            <a:avLst>
              <a:gd name="adj1" fmla="val -15773"/>
              <a:gd name="adj2" fmla="val 176894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63500" sx="105000" sy="105000" algn="ctr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-8,3%</a:t>
            </a:r>
            <a:endParaRPr lang="ru-RU" sz="1400" dirty="0">
              <a:solidFill>
                <a:srgbClr val="C00000"/>
              </a:solidFill>
              <a:latin typeface="Times New Roman Cyr" panose="02020603050405020304" pitchFamily="18" charset="-52"/>
            </a:endParaRPr>
          </a:p>
        </p:txBody>
      </p:sp>
      <p:sp>
        <p:nvSpPr>
          <p:cNvPr id="45" name="Скругленная прямоугольная выноска 44"/>
          <p:cNvSpPr/>
          <p:nvPr/>
        </p:nvSpPr>
        <p:spPr>
          <a:xfrm>
            <a:off x="7020272" y="1312630"/>
            <a:ext cx="648072" cy="390238"/>
          </a:xfrm>
          <a:prstGeom prst="wedgeRoundRectCallout">
            <a:avLst>
              <a:gd name="adj1" fmla="val -11509"/>
              <a:gd name="adj2" fmla="val 226943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63500" sx="105000" sy="105000" algn="ctr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27,5%</a:t>
            </a:r>
            <a:endParaRPr lang="ru-RU" sz="1400" dirty="0">
              <a:solidFill>
                <a:schemeClr val="tx1"/>
              </a:solidFill>
              <a:latin typeface="Times New Roman Cyr" panose="02020603050405020304" pitchFamily="18" charset="-52"/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7873879" y="1349559"/>
            <a:ext cx="648072" cy="390238"/>
          </a:xfrm>
          <a:prstGeom prst="wedgeRoundRectCallout">
            <a:avLst>
              <a:gd name="adj1" fmla="val -12281"/>
              <a:gd name="adj2" fmla="val 172294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63500" sx="105000" sy="105000" algn="ctr" rotWithShape="0">
              <a:prstClr val="black">
                <a:alpha val="6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 Cyr" panose="02020603050405020304" pitchFamily="18" charset="-52"/>
                <a:cs typeface="Times New Roman" panose="02020603050405020304" pitchFamily="18" charset="0"/>
              </a:rPr>
              <a:t>-3,3%</a:t>
            </a:r>
            <a:endParaRPr lang="ru-RU" sz="1400" dirty="0">
              <a:solidFill>
                <a:srgbClr val="C00000"/>
              </a:solidFill>
              <a:latin typeface="Times New Roman Cyr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184165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 animBg="0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6E1EE-B79D-48A1-B0B5-0492E59D5F9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59631" y="377825"/>
            <a:ext cx="7884369" cy="485775"/>
          </a:xfrm>
          <a:prstGeom prst="rect">
            <a:avLst/>
          </a:prstGeom>
        </p:spPr>
        <p:txBody>
          <a:bodyPr lIns="36000" rIns="36000" anchor="ctr"/>
          <a:lstStyle>
            <a:defPPr>
              <a:defRPr lang="ru-RU"/>
            </a:defPPr>
            <a:lvl1pPr algn="ctr" eaLnBrk="0" hangingPunct="0"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itchFamily="18" charset="-52"/>
                <a:ea typeface="+mj-ea"/>
                <a:cs typeface="Times New Roman" pitchFamily="18" charset="0"/>
              </a:defRPr>
            </a:lvl1pPr>
          </a:lstStyle>
          <a:p>
            <a:r>
              <a:rPr lang="ru-RU" spc="-30" dirty="0"/>
              <a:t>Передача доходных источников  в местные бюджеты и перераспределение полномочий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145661"/>
              </p:ext>
            </p:extLst>
          </p:nvPr>
        </p:nvGraphicFramePr>
        <p:xfrm>
          <a:off x="108080" y="1049568"/>
          <a:ext cx="8928288" cy="5777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176000"/>
                <a:gridCol w="916634"/>
                <a:gridCol w="91478"/>
                <a:gridCol w="700610"/>
                <a:gridCol w="91478"/>
                <a:gridCol w="378000"/>
                <a:gridCol w="378000"/>
                <a:gridCol w="396044"/>
                <a:gridCol w="299261"/>
                <a:gridCol w="96783"/>
                <a:gridCol w="468000"/>
                <a:gridCol w="468000"/>
                <a:gridCol w="468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доходов местных бюджетов</a:t>
                      </a:r>
                    </a:p>
                    <a:p>
                      <a:pPr algn="ctr"/>
                      <a:r>
                        <a:rPr lang="ru-RU" sz="1000" dirty="0" smtClean="0"/>
                        <a:t> 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Дополнительные доходы ВСЕГО</a:t>
                      </a:r>
                    </a:p>
                    <a:p>
                      <a:pPr algn="ctr"/>
                      <a:r>
                        <a:rPr lang="ru-RU" sz="900" dirty="0" smtClean="0"/>
                        <a:t>(2013-2016</a:t>
                      </a:r>
                      <a:r>
                        <a:rPr lang="ru-RU" sz="900" baseline="0" dirty="0" smtClean="0"/>
                        <a:t> гг.</a:t>
                      </a:r>
                      <a:r>
                        <a:rPr lang="ru-RU" sz="900" dirty="0" smtClean="0"/>
                        <a:t>)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 % к налог. и </a:t>
                      </a:r>
                      <a:r>
                        <a:rPr lang="ru-RU" sz="900" dirty="0" err="1" smtClean="0"/>
                        <a:t>неналог</a:t>
                      </a:r>
                      <a:r>
                        <a:rPr lang="ru-RU" sz="900" dirty="0" smtClean="0"/>
                        <a:t>.</a:t>
                      </a:r>
                      <a:r>
                        <a:rPr lang="ru-RU" sz="900" baseline="0" dirty="0" smtClean="0"/>
                        <a:t> доходам МБ</a:t>
                      </a:r>
                      <a:endParaRPr lang="ru-RU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</a:t>
                      </a:r>
                      <a:r>
                        <a:rPr lang="ru-RU" sz="900" baseline="0" dirty="0" smtClean="0"/>
                        <a:t> % к собственным доходам</a:t>
                      </a:r>
                      <a:endParaRPr lang="ru-RU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 % к</a:t>
                      </a:r>
                      <a:r>
                        <a:rPr lang="ru-RU" sz="900" baseline="0" dirty="0" smtClean="0"/>
                        <a:t> налоговым доходам</a:t>
                      </a:r>
                      <a:endParaRPr lang="ru-RU" sz="9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2013 год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2014 год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2016 год</a:t>
                      </a:r>
                      <a:endParaRPr lang="ru-RU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Дополнительные поступления от патентной системы налогообложения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(с 2013 года)</a:t>
                      </a:r>
                      <a:endParaRPr lang="ru-RU" sz="10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+1,0</a:t>
                      </a:r>
                      <a:endParaRPr lang="ru-RU" sz="1000" b="1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i="1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0,08%</a:t>
                      </a:r>
                      <a:endParaRPr lang="ru-RU" sz="1000" i="1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i="1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0,04%</a:t>
                      </a:r>
                      <a:endParaRPr lang="ru-RU" sz="1000" i="1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0,11%</a:t>
                      </a:r>
                      <a:endParaRPr lang="ru-RU" sz="10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+1,0</a:t>
                      </a:r>
                      <a:endParaRPr lang="ru-RU" sz="10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Зачисление единого сельхозналога в местные бюджеты в полном объеме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(с</a:t>
                      </a:r>
                      <a:r>
                        <a:rPr lang="ru-RU" sz="1000" kern="1200" baseline="0" dirty="0" smtClean="0">
                          <a:effectLst/>
                        </a:rPr>
                        <a:t> 2013  года)</a:t>
                      </a:r>
                      <a:endParaRPr lang="ru-RU" sz="10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+1,3</a:t>
                      </a:r>
                      <a:endParaRPr lang="ru-RU" sz="1000" b="1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i="1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0,11%</a:t>
                      </a:r>
                      <a:endParaRPr lang="ru-RU" sz="1000" i="1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i="1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0,06%</a:t>
                      </a:r>
                      <a:endParaRPr lang="ru-RU" sz="1000" i="1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0,14%</a:t>
                      </a:r>
                      <a:endParaRPr lang="ru-RU" sz="10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+1,3</a:t>
                      </a:r>
                      <a:endParaRPr lang="ru-RU" sz="10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Оптимизация изъятий по земельному налогу (с 2013  года)</a:t>
                      </a:r>
                      <a:endParaRPr lang="ru-RU" sz="1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+3,0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0,25%</a:t>
                      </a:r>
                      <a:endParaRPr lang="ru-RU" sz="10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0,13%</a:t>
                      </a:r>
                      <a:endParaRPr lang="ru-RU" sz="10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0,32%</a:t>
                      </a:r>
                      <a:endParaRPr lang="ru-RU" sz="1000" b="0" i="1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+3,0</a:t>
                      </a:r>
                      <a:endParaRPr lang="ru-RU" sz="10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effectLst/>
                        </a:rPr>
                        <a:t>Зачисление денежных взысканий (штрафов) за нарушение муниципальных</a:t>
                      </a:r>
                      <a:r>
                        <a:rPr lang="ru-RU" sz="1000" kern="1200" baseline="0" dirty="0" smtClean="0">
                          <a:effectLst/>
                        </a:rPr>
                        <a:t> </a:t>
                      </a:r>
                      <a:r>
                        <a:rPr lang="ru-RU" sz="1000" kern="1200" dirty="0" smtClean="0">
                          <a:effectLst/>
                        </a:rPr>
                        <a:t> </a:t>
                      </a:r>
                      <a:r>
                        <a:rPr lang="ru-RU" sz="1000" kern="1200" dirty="0" err="1" smtClean="0">
                          <a:effectLst/>
                        </a:rPr>
                        <a:t>НПА</a:t>
                      </a:r>
                      <a:r>
                        <a:rPr lang="ru-RU" sz="1000" kern="1200" dirty="0" smtClean="0">
                          <a:effectLst/>
                        </a:rPr>
                        <a:t> (с 2013  года)</a:t>
                      </a:r>
                      <a:endParaRPr lang="ru-RU" sz="10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+1,0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0,08%</a:t>
                      </a:r>
                      <a:endParaRPr lang="ru-RU" sz="10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0,04%</a:t>
                      </a:r>
                      <a:endParaRPr lang="ru-RU" sz="10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+1,0</a:t>
                      </a:r>
                      <a:endParaRPr lang="ru-RU" sz="10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Доходы от использования земельных участков, государственная собственность на которые не разграничена (с 2014 года)</a:t>
                      </a:r>
                      <a:endParaRPr lang="ru-RU" sz="10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+12,5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1,04%</a:t>
                      </a:r>
                      <a:endParaRPr lang="ru-RU" sz="10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0,6%</a:t>
                      </a:r>
                      <a:endParaRPr lang="ru-RU" sz="10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+12,5</a:t>
                      </a:r>
                      <a:endParaRPr lang="ru-RU" sz="10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Доходы от продажи земельных участков, государственная собственность на которые не разграничена (с 2014 года)</a:t>
                      </a:r>
                      <a:endParaRPr lang="ru-RU" sz="10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+3,1</a:t>
                      </a:r>
                    </a:p>
                    <a:p>
                      <a:pPr algn="ctr"/>
                      <a:endParaRPr lang="ru-RU" sz="10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0,26%</a:t>
                      </a:r>
                    </a:p>
                    <a:p>
                      <a:pPr algn="ctr"/>
                      <a:endParaRPr lang="ru-RU" sz="10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0,14%</a:t>
                      </a:r>
                      <a:endParaRPr lang="ru-RU" sz="10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+3,1</a:t>
                      </a:r>
                    </a:p>
                    <a:p>
                      <a:pPr algn="ctr"/>
                      <a:endParaRPr lang="ru-RU" sz="10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Передача акцизов на нефтепродукты в муниципальные дорожные</a:t>
                      </a:r>
                      <a:r>
                        <a:rPr lang="ru-RU" sz="1000" baseline="0" dirty="0" smtClean="0"/>
                        <a:t> фонды (10% от поступлений в консолидированный бюджет субъекта РФ)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/>
                        <a:t>(с 2014 года)</a:t>
                      </a:r>
                      <a:endParaRPr lang="ru-RU" sz="10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+41,9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3,49%</a:t>
                      </a:r>
                      <a:endParaRPr lang="ru-RU" sz="10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1,9%</a:t>
                      </a:r>
                      <a:endParaRPr lang="ru-RU" sz="10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4,48%</a:t>
                      </a:r>
                      <a:endParaRPr lang="ru-RU" sz="10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+41,9</a:t>
                      </a:r>
                      <a:endParaRPr lang="ru-RU" sz="10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/>
                        </a:rPr>
                        <a:t>Зачисление в местные бюджеты 15%</a:t>
                      </a:r>
                      <a:r>
                        <a:rPr lang="ru-RU" sz="1000" kern="1200" baseline="0" dirty="0" smtClean="0">
                          <a:effectLst/>
                        </a:rPr>
                        <a:t> </a:t>
                      </a:r>
                      <a:r>
                        <a:rPr lang="ru-RU" sz="1000" kern="1200" dirty="0" smtClean="0">
                          <a:effectLst/>
                        </a:rPr>
                        <a:t>платы за негативное воздействие на окружающую среду (с 2016 года)</a:t>
                      </a:r>
                      <a:endParaRPr lang="ru-RU" sz="10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+3,8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0,32%</a:t>
                      </a:r>
                      <a:endParaRPr lang="ru-RU" sz="10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0,17%</a:t>
                      </a:r>
                      <a:endParaRPr lang="ru-RU" sz="1000" b="0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+3,8</a:t>
                      </a:r>
                    </a:p>
                    <a:p>
                      <a:pPr algn="ctr"/>
                      <a:endParaRPr lang="ru-RU" sz="10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Всего:</a:t>
                      </a:r>
                      <a:endParaRPr lang="ru-RU" sz="1000" b="1" dirty="0"/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+67,6 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1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5,63%</a:t>
                      </a:r>
                      <a:endParaRPr lang="ru-RU" sz="1000" b="1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1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3,01%</a:t>
                      </a:r>
                      <a:endParaRPr lang="ru-RU" sz="1000" b="1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5,05%</a:t>
                      </a:r>
                      <a:endParaRPr lang="ru-RU" sz="1000" b="1" i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+6,3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+57,5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+3,8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Переданные полномочия с муниципального на федеральный,</a:t>
                      </a:r>
                      <a:r>
                        <a:rPr lang="ru-RU" sz="1000" baseline="0" dirty="0" smtClean="0"/>
                        <a:t> региональный уровень власти:</a:t>
                      </a:r>
                      <a:endParaRPr lang="ru-RU" sz="1000" b="1" dirty="0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800" b="1" dirty="0">
                        <a:latin typeface="+mn-lt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С 2012 года – милиция общественной</a:t>
                      </a:r>
                      <a:r>
                        <a:rPr lang="ru-RU" sz="1000" baseline="0" dirty="0" smtClean="0"/>
                        <a:t> безопасности</a:t>
                      </a:r>
                      <a:endParaRPr lang="ru-RU" sz="1000" b="1" dirty="0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+20,0 (по данным 2011 года)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С 2012 года – здравоохранение                               </a:t>
                      </a:r>
                      <a:endParaRPr lang="ru-RU" sz="1000" b="1" dirty="0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+220,0</a:t>
                      </a:r>
                      <a:r>
                        <a:rPr lang="ru-RU" sz="900" baseline="0" dirty="0" smtClean="0"/>
                        <a:t> (по данным 2011 года)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С 2014 года – дошкольное образование</a:t>
                      </a:r>
                      <a:endParaRPr lang="ru-RU" sz="1000" b="1" dirty="0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+207,1 (по данным 2012 года)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ru-RU" sz="1000" b="1" dirty="0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-207,1 (снижение НДФЛ, дотаций,</a:t>
                      </a:r>
                      <a:r>
                        <a:rPr lang="ru-RU" sz="900" baseline="0" dirty="0" smtClean="0"/>
                        <a:t> субсидий, ед. нормативов отчислений от федеральных и региональных налогов, зачисляемых в местные бюджеты)</a:t>
                      </a:r>
                      <a:endParaRPr lang="ru-RU" sz="900" b="0" dirty="0">
                        <a:latin typeface="+mn-lt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ВСЕГО</a:t>
                      </a:r>
                      <a:endParaRPr lang="ru-RU" sz="10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+240,0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ОБЩИЙ БАЛАНС (ПЕРЕРАСПРЕДЕЛЕНИЕ ДОХОДОВ</a:t>
                      </a:r>
                      <a:r>
                        <a:rPr lang="ru-RU" sz="1000" baseline="0" dirty="0" smtClean="0"/>
                        <a:t> И ПОЛНОМОЧИЙ)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+307,6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25,6%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000" dirty="0" smtClean="0"/>
                        <a:t>13,7%</a:t>
                      </a:r>
                      <a:endParaRPr lang="ru-RU" sz="1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36000" marR="36000" marT="36000" marB="36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2471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23DD9-C7EB-4E36-9C2E-34F0D20791A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388" y="6353175"/>
            <a:ext cx="36003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1200" b="1" dirty="0">
                <a:latin typeface="+mn-lt"/>
              </a:rPr>
              <a:t> </a:t>
            </a:r>
            <a:r>
              <a:rPr lang="ru-RU" sz="1200" b="1" dirty="0">
                <a:latin typeface="+mn-lt"/>
              </a:rPr>
              <a:t>с 01.01.09 только единые нормативы отчислений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87624" y="405825"/>
            <a:ext cx="7956376" cy="436017"/>
          </a:xfrm>
          <a:prstGeom prst="rect">
            <a:avLst/>
          </a:prstGeom>
          <a:extLst/>
        </p:spPr>
        <p:txBody>
          <a:bodyPr wrap="square" tIns="0" bIns="0">
            <a:spAutoFit/>
          </a:bodyPr>
          <a:lstStyle>
            <a:defPPr>
              <a:defRPr lang="ru-RU"/>
            </a:defPPr>
            <a:lvl1pPr lvl="0" algn="ctr" eaLnBrk="0" fontAlgn="b" hangingPunct="0">
              <a:defRPr sz="1400" b="1">
                <a:solidFill>
                  <a:schemeClr val="bg1"/>
                </a:solidFill>
                <a:latin typeface="Times New Roman CYR" charset="0"/>
              </a:defRPr>
            </a:lvl1pPr>
          </a:lstStyle>
          <a:p>
            <a:pPr>
              <a:lnSpc>
                <a:spcPts val="1700"/>
              </a:lnSpc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субъектами Российской Федерации </a:t>
            </a:r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единых нормативов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отчислений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700"/>
              </a:lnSpc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федеральных налогов 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региональных налогов 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56589"/>
              </p:ext>
            </p:extLst>
          </p:nvPr>
        </p:nvGraphicFramePr>
        <p:xfrm>
          <a:off x="179388" y="1490608"/>
          <a:ext cx="8742042" cy="46026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48396"/>
                <a:gridCol w="699294"/>
                <a:gridCol w="699294"/>
                <a:gridCol w="699294"/>
                <a:gridCol w="699294"/>
                <a:gridCol w="699294"/>
                <a:gridCol w="699294"/>
                <a:gridCol w="699294"/>
                <a:gridCol w="699294"/>
                <a:gridCol w="699294"/>
              </a:tblGrid>
              <a:tr h="3960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Налоги и сборы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/>
                </a:tc>
                <a:tc gridSpan="9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субъектов РФ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14" marB="45714" anchor="ctr" horzOverflow="overflow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2913" marR="0" lvl="0" indent="-442913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2007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2009</a:t>
                      </a: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2011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2013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Налог на имущество организаций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Налог на прибыль организаций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Единый сельскохозяйственный налог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ru-RU" sz="1600" dirty="0">
                          <a:effectLst/>
                        </a:rPr>
                        <a:t>37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ru-RU" sz="1600" dirty="0">
                          <a:effectLst/>
                        </a:rPr>
                        <a:t>38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Транспортный налог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ru-RU" sz="1600" dirty="0">
                          <a:effectLst/>
                        </a:rPr>
                        <a:t>26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ru-RU" sz="16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Налог на добычу общераспространенных полезных ископаемых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Налог в связи с применением упрощенной системы </a:t>
                      </a:r>
                      <a:r>
                        <a:rPr lang="ru-RU" sz="1500" dirty="0" smtClean="0">
                          <a:effectLst/>
                        </a:rPr>
                        <a:t>налогообложения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600">
                          <a:effectLst/>
                        </a:rPr>
                        <a:t>31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ru-RU" sz="16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ru-RU" sz="16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ru-RU" sz="1600" dirty="0">
                          <a:effectLst/>
                        </a:rPr>
                        <a:t>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600" smtClean="0">
                          <a:effectLst/>
                        </a:rPr>
                        <a:t>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Акцизы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en-US" sz="16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61340" algn="l"/>
                        </a:tabLs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151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95935" y="980728"/>
            <a:ext cx="130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8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2014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ru-RU" sz="1800" b="1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3603056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6729</TotalTime>
  <Words>3672</Words>
  <Application>Microsoft Office PowerPoint</Application>
  <PresentationFormat>Экран (4:3)</PresentationFormat>
  <Paragraphs>978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Wingdings</vt:lpstr>
      <vt:lpstr>Times New Roman Cyr</vt:lpstr>
      <vt:lpstr>Verdana</vt:lpstr>
      <vt:lpstr>Times New Roman</vt:lpstr>
      <vt:lpstr>Calibri</vt:lpstr>
      <vt:lpstr>Wingdings 3</vt:lpstr>
      <vt:lpstr>Georgia</vt:lpstr>
      <vt:lpstr>Тема Office</vt:lpstr>
      <vt:lpstr>Тема : Актуальные вопросы финансового обеспечения местного самоуправления</vt:lpstr>
      <vt:lpstr>Презентация PowerPoint</vt:lpstr>
      <vt:lpstr>Презентация PowerPoint</vt:lpstr>
      <vt:lpstr>Данные об исполнении местных  бюджетов в Российской Федерации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новации Бюджетного кодекса в 2013 году</vt:lpstr>
      <vt:lpstr>Основные новации Бюджетного кодекса в 2014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срочных изменений в Бюджетный кодекс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Налоговые и неналоговые доходы</dc:title>
  <dc:creator>Домбровский Е.А.</dc:creator>
  <cp:lastModifiedBy>САРАТОВ ВЯЧЕСЛАВ АЛЕКСАНДРОВИЧ</cp:lastModifiedBy>
  <cp:revision>494</cp:revision>
  <cp:lastPrinted>2015-08-19T12:08:59Z</cp:lastPrinted>
  <dcterms:modified xsi:type="dcterms:W3CDTF">2015-10-15T12:43:55Z</dcterms:modified>
</cp:coreProperties>
</file>