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71" r:id="rId2"/>
    <p:sldId id="280" r:id="rId3"/>
    <p:sldId id="286" r:id="rId4"/>
    <p:sldId id="289" r:id="rId5"/>
    <p:sldId id="281" r:id="rId6"/>
    <p:sldId id="282" r:id="rId7"/>
    <p:sldId id="257" r:id="rId8"/>
    <p:sldId id="290" r:id="rId9"/>
    <p:sldId id="302" r:id="rId10"/>
    <p:sldId id="285" r:id="rId11"/>
    <p:sldId id="303" r:id="rId12"/>
    <p:sldId id="284" r:id="rId13"/>
    <p:sldId id="291" r:id="rId14"/>
    <p:sldId id="305" r:id="rId15"/>
    <p:sldId id="292" r:id="rId16"/>
    <p:sldId id="258" r:id="rId17"/>
    <p:sldId id="288" r:id="rId18"/>
    <p:sldId id="304" r:id="rId19"/>
    <p:sldId id="308" r:id="rId20"/>
    <p:sldId id="277" r:id="rId21"/>
    <p:sldId id="307" r:id="rId22"/>
    <p:sldId id="294" r:id="rId23"/>
    <p:sldId id="315" r:id="rId24"/>
    <p:sldId id="316" r:id="rId25"/>
    <p:sldId id="310" r:id="rId26"/>
    <p:sldId id="309" r:id="rId27"/>
    <p:sldId id="314" r:id="rId28"/>
    <p:sldId id="311" r:id="rId29"/>
    <p:sldId id="312" r:id="rId30"/>
    <p:sldId id="297" r:id="rId31"/>
    <p:sldId id="301" r:id="rId32"/>
    <p:sldId id="279" r:id="rId33"/>
    <p:sldId id="296" r:id="rId34"/>
    <p:sldId id="306" r:id="rId35"/>
    <p:sldId id="319" r:id="rId36"/>
    <p:sldId id="269" r:id="rId37"/>
    <p:sldId id="268" r:id="rId38"/>
    <p:sldId id="287" r:id="rId39"/>
    <p:sldId id="318" r:id="rId40"/>
    <p:sldId id="270" r:id="rId41"/>
    <p:sldId id="317" r:id="rId42"/>
    <p:sldId id="273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6213" autoAdjust="0"/>
  </p:normalViewPr>
  <p:slideViewPr>
    <p:cSldViewPr>
      <p:cViewPr varScale="1">
        <p:scale>
          <a:sx n="81" d="100"/>
          <a:sy n="81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A590C-C1AF-4F92-AA66-F0EC063B8D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E443619-F853-4214-9032-40FE4E999F9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Особенности  оценки</a:t>
          </a:r>
          <a:endParaRPr lang="ru-RU" dirty="0">
            <a:solidFill>
              <a:schemeClr val="bg1"/>
            </a:solidFill>
          </a:endParaRPr>
        </a:p>
      </dgm:t>
    </dgm:pt>
    <dgm:pt modelId="{3D6882AC-985A-436F-8D43-E00E838CCE9F}" type="parTrans" cxnId="{E3E44DC5-6F45-4487-9F2C-8870860970D1}">
      <dgm:prSet/>
      <dgm:spPr/>
      <dgm:t>
        <a:bodyPr/>
        <a:lstStyle/>
        <a:p>
          <a:endParaRPr lang="ru-RU"/>
        </a:p>
      </dgm:t>
    </dgm:pt>
    <dgm:pt modelId="{4FCD9B75-3AA0-44A4-A040-7CD8EE0DEA05}" type="sibTrans" cxnId="{E3E44DC5-6F45-4487-9F2C-8870860970D1}">
      <dgm:prSet/>
      <dgm:spPr/>
      <dgm:t>
        <a:bodyPr/>
        <a:lstStyle/>
        <a:p>
          <a:endParaRPr lang="ru-RU"/>
        </a:p>
      </dgm:t>
    </dgm:pt>
    <dgm:pt modelId="{EE519BF2-FC0C-4B02-85D3-D685B2A01DE0}" type="pres">
      <dgm:prSet presAssocID="{5F1A590C-C1AF-4F92-AA66-F0EC063B8D96}" presName="Name0" presStyleCnt="0">
        <dgm:presLayoutVars>
          <dgm:dir/>
          <dgm:animLvl val="lvl"/>
          <dgm:resizeHandles val="exact"/>
        </dgm:presLayoutVars>
      </dgm:prSet>
      <dgm:spPr/>
    </dgm:pt>
    <dgm:pt modelId="{D30FA0C9-0F37-432D-802F-0F83A6ACE037}" type="pres">
      <dgm:prSet presAssocID="{5F1A590C-C1AF-4F92-AA66-F0EC063B8D96}" presName="dummy" presStyleCnt="0"/>
      <dgm:spPr/>
    </dgm:pt>
    <dgm:pt modelId="{59AF8067-434F-4B3C-91DF-A0F6DC2C6B75}" type="pres">
      <dgm:prSet presAssocID="{5F1A590C-C1AF-4F92-AA66-F0EC063B8D96}" presName="linH" presStyleCnt="0"/>
      <dgm:spPr/>
    </dgm:pt>
    <dgm:pt modelId="{A2C14857-754A-4F20-9028-70E7BF87DB24}" type="pres">
      <dgm:prSet presAssocID="{5F1A590C-C1AF-4F92-AA66-F0EC063B8D96}" presName="padding1" presStyleCnt="0"/>
      <dgm:spPr/>
    </dgm:pt>
    <dgm:pt modelId="{1242F50E-B581-45D7-85D8-BC295102382C}" type="pres">
      <dgm:prSet presAssocID="{BE443619-F853-4214-9032-40FE4E999F9E}" presName="linV" presStyleCnt="0"/>
      <dgm:spPr/>
    </dgm:pt>
    <dgm:pt modelId="{68167D33-C95F-4EAB-8DDA-A245AF57FE23}" type="pres">
      <dgm:prSet presAssocID="{BE443619-F853-4214-9032-40FE4E999F9E}" presName="spVertical1" presStyleCnt="0"/>
      <dgm:spPr/>
    </dgm:pt>
    <dgm:pt modelId="{3B346123-53E0-49BF-90C8-4928519FC0BD}" type="pres">
      <dgm:prSet presAssocID="{BE443619-F853-4214-9032-40FE4E999F9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16B0C-8B3C-4247-8E04-CFD7A8C19FB2}" type="pres">
      <dgm:prSet presAssocID="{BE443619-F853-4214-9032-40FE4E999F9E}" presName="spVertical2" presStyleCnt="0"/>
      <dgm:spPr/>
    </dgm:pt>
    <dgm:pt modelId="{23A50C20-324D-40F3-8A21-0FF629E2D809}" type="pres">
      <dgm:prSet presAssocID="{BE443619-F853-4214-9032-40FE4E999F9E}" presName="spVertical3" presStyleCnt="0"/>
      <dgm:spPr/>
    </dgm:pt>
    <dgm:pt modelId="{060F134E-EC46-41CC-82AE-0CDBA56811AB}" type="pres">
      <dgm:prSet presAssocID="{5F1A590C-C1AF-4F92-AA66-F0EC063B8D96}" presName="padding2" presStyleCnt="0"/>
      <dgm:spPr/>
    </dgm:pt>
    <dgm:pt modelId="{1E4D0E9C-E275-4760-B11D-0D658463FF43}" type="pres">
      <dgm:prSet presAssocID="{5F1A590C-C1AF-4F92-AA66-F0EC063B8D96}" presName="negArrow" presStyleCnt="0"/>
      <dgm:spPr/>
    </dgm:pt>
    <dgm:pt modelId="{A10E03CF-08C2-42DF-B8AB-7F198490B2A0}" type="pres">
      <dgm:prSet presAssocID="{5F1A590C-C1AF-4F92-AA66-F0EC063B8D96}" presName="backgroundArrow" presStyleLbl="node1" presStyleIdx="0" presStyleCnt="1"/>
      <dgm:spPr/>
    </dgm:pt>
  </dgm:ptLst>
  <dgm:cxnLst>
    <dgm:cxn modelId="{53D01FCF-0E31-4028-AF4D-E5A21D6685A8}" type="presOf" srcId="{BE443619-F853-4214-9032-40FE4E999F9E}" destId="{3B346123-53E0-49BF-90C8-4928519FC0BD}" srcOrd="0" destOrd="0" presId="urn:microsoft.com/office/officeart/2005/8/layout/hProcess3"/>
    <dgm:cxn modelId="{BA242906-CFC2-4D26-8463-B264C7A07F42}" type="presOf" srcId="{5F1A590C-C1AF-4F92-AA66-F0EC063B8D96}" destId="{EE519BF2-FC0C-4B02-85D3-D685B2A01DE0}" srcOrd="0" destOrd="0" presId="urn:microsoft.com/office/officeart/2005/8/layout/hProcess3"/>
    <dgm:cxn modelId="{E3E44DC5-6F45-4487-9F2C-8870860970D1}" srcId="{5F1A590C-C1AF-4F92-AA66-F0EC063B8D96}" destId="{BE443619-F853-4214-9032-40FE4E999F9E}" srcOrd="0" destOrd="0" parTransId="{3D6882AC-985A-436F-8D43-E00E838CCE9F}" sibTransId="{4FCD9B75-3AA0-44A4-A040-7CD8EE0DEA05}"/>
    <dgm:cxn modelId="{18F8BD7C-0703-4C83-9834-5B0B28C7D7F5}" type="presParOf" srcId="{EE519BF2-FC0C-4B02-85D3-D685B2A01DE0}" destId="{D30FA0C9-0F37-432D-802F-0F83A6ACE037}" srcOrd="0" destOrd="0" presId="urn:microsoft.com/office/officeart/2005/8/layout/hProcess3"/>
    <dgm:cxn modelId="{3634670F-D8E5-4ECF-91B8-FFED2C4B49BA}" type="presParOf" srcId="{EE519BF2-FC0C-4B02-85D3-D685B2A01DE0}" destId="{59AF8067-434F-4B3C-91DF-A0F6DC2C6B75}" srcOrd="1" destOrd="0" presId="urn:microsoft.com/office/officeart/2005/8/layout/hProcess3"/>
    <dgm:cxn modelId="{31BE8D80-C0E9-48A8-B950-FE29EE79982E}" type="presParOf" srcId="{59AF8067-434F-4B3C-91DF-A0F6DC2C6B75}" destId="{A2C14857-754A-4F20-9028-70E7BF87DB24}" srcOrd="0" destOrd="0" presId="urn:microsoft.com/office/officeart/2005/8/layout/hProcess3"/>
    <dgm:cxn modelId="{85070928-950B-4B06-B218-06DCCA20263A}" type="presParOf" srcId="{59AF8067-434F-4B3C-91DF-A0F6DC2C6B75}" destId="{1242F50E-B581-45D7-85D8-BC295102382C}" srcOrd="1" destOrd="0" presId="urn:microsoft.com/office/officeart/2005/8/layout/hProcess3"/>
    <dgm:cxn modelId="{6BA01E43-F73D-4ED6-8C75-0CB2B2F3ED4D}" type="presParOf" srcId="{1242F50E-B581-45D7-85D8-BC295102382C}" destId="{68167D33-C95F-4EAB-8DDA-A245AF57FE23}" srcOrd="0" destOrd="0" presId="urn:microsoft.com/office/officeart/2005/8/layout/hProcess3"/>
    <dgm:cxn modelId="{22D2577A-F158-444A-A2C3-A6FD79B4B149}" type="presParOf" srcId="{1242F50E-B581-45D7-85D8-BC295102382C}" destId="{3B346123-53E0-49BF-90C8-4928519FC0BD}" srcOrd="1" destOrd="0" presId="urn:microsoft.com/office/officeart/2005/8/layout/hProcess3"/>
    <dgm:cxn modelId="{B30FF080-858D-40E0-9672-03EC63053A5A}" type="presParOf" srcId="{1242F50E-B581-45D7-85D8-BC295102382C}" destId="{87716B0C-8B3C-4247-8E04-CFD7A8C19FB2}" srcOrd="2" destOrd="0" presId="urn:microsoft.com/office/officeart/2005/8/layout/hProcess3"/>
    <dgm:cxn modelId="{98A8A37C-AD10-453A-B426-2C63161F77DC}" type="presParOf" srcId="{1242F50E-B581-45D7-85D8-BC295102382C}" destId="{23A50C20-324D-40F3-8A21-0FF629E2D809}" srcOrd="3" destOrd="0" presId="urn:microsoft.com/office/officeart/2005/8/layout/hProcess3"/>
    <dgm:cxn modelId="{211891D1-DA83-4A09-8899-2694A1682B45}" type="presParOf" srcId="{59AF8067-434F-4B3C-91DF-A0F6DC2C6B75}" destId="{060F134E-EC46-41CC-82AE-0CDBA56811AB}" srcOrd="2" destOrd="0" presId="urn:microsoft.com/office/officeart/2005/8/layout/hProcess3"/>
    <dgm:cxn modelId="{CCE948CC-E517-48E9-88AE-BA95C4DF541E}" type="presParOf" srcId="{59AF8067-434F-4B3C-91DF-A0F6DC2C6B75}" destId="{1E4D0E9C-E275-4760-B11D-0D658463FF43}" srcOrd="3" destOrd="0" presId="urn:microsoft.com/office/officeart/2005/8/layout/hProcess3"/>
    <dgm:cxn modelId="{81A35FBE-578D-4CC1-B75B-B897C363A0F5}" type="presParOf" srcId="{59AF8067-434F-4B3C-91DF-A0F6DC2C6B75}" destId="{A10E03CF-08C2-42DF-B8AB-7F198490B2A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82A06-9136-4854-AA5A-C9EE516BB83C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57C3E464-6CEC-4C34-922B-D0FE0E2E5527}">
      <dgm:prSet/>
      <dgm:spPr/>
      <dgm:t>
        <a:bodyPr/>
        <a:lstStyle/>
        <a:p>
          <a:pPr rtl="0"/>
          <a:r>
            <a:rPr lang="ru-RU" smtClean="0"/>
            <a:t>Заказчик </a:t>
          </a:r>
          <a:endParaRPr lang="ru-RU"/>
        </a:p>
      </dgm:t>
    </dgm:pt>
    <dgm:pt modelId="{294472A0-EBB9-4EF5-9A98-CE73E990CD7E}" type="parTrans" cxnId="{7C12886D-0DB8-4FBC-9EAE-C9830B2E3B8E}">
      <dgm:prSet/>
      <dgm:spPr/>
      <dgm:t>
        <a:bodyPr/>
        <a:lstStyle/>
        <a:p>
          <a:endParaRPr lang="ru-RU"/>
        </a:p>
      </dgm:t>
    </dgm:pt>
    <dgm:pt modelId="{D91829BB-3C2A-4E45-9B66-101712CD76CA}" type="sibTrans" cxnId="{7C12886D-0DB8-4FBC-9EAE-C9830B2E3B8E}">
      <dgm:prSet/>
      <dgm:spPr/>
      <dgm:t>
        <a:bodyPr/>
        <a:lstStyle/>
        <a:p>
          <a:endParaRPr lang="ru-RU"/>
        </a:p>
      </dgm:t>
    </dgm:pt>
    <dgm:pt modelId="{FFEA679B-6BEF-4212-9FB9-36CD0B2520F2}">
      <dgm:prSet/>
      <dgm:spPr/>
      <dgm:t>
        <a:bodyPr/>
        <a:lstStyle/>
        <a:p>
          <a:pPr rtl="0"/>
          <a:r>
            <a:rPr lang="ru-RU" smtClean="0"/>
            <a:t>Цель, задачи</a:t>
          </a:r>
          <a:endParaRPr lang="ru-RU"/>
        </a:p>
      </dgm:t>
    </dgm:pt>
    <dgm:pt modelId="{1686EA27-6705-46D1-A9F7-E4B44195F36C}" type="parTrans" cxnId="{63FAD6A4-A3C1-4C72-A8E7-301DB5777321}">
      <dgm:prSet/>
      <dgm:spPr/>
      <dgm:t>
        <a:bodyPr/>
        <a:lstStyle/>
        <a:p>
          <a:endParaRPr lang="ru-RU"/>
        </a:p>
      </dgm:t>
    </dgm:pt>
    <dgm:pt modelId="{778649A1-6B09-4E58-865F-7DFE01840006}" type="sibTrans" cxnId="{63FAD6A4-A3C1-4C72-A8E7-301DB5777321}">
      <dgm:prSet/>
      <dgm:spPr/>
      <dgm:t>
        <a:bodyPr/>
        <a:lstStyle/>
        <a:p>
          <a:endParaRPr lang="ru-RU"/>
        </a:p>
      </dgm:t>
    </dgm:pt>
    <dgm:pt modelId="{C5D8760D-4DE7-4644-AAE5-BFCE584FBD47}">
      <dgm:prSet/>
      <dgm:spPr/>
      <dgm:t>
        <a:bodyPr/>
        <a:lstStyle/>
        <a:p>
          <a:pPr rtl="0"/>
          <a:r>
            <a:rPr lang="ru-RU" smtClean="0"/>
            <a:t>Объект </a:t>
          </a:r>
          <a:endParaRPr lang="ru-RU"/>
        </a:p>
      </dgm:t>
    </dgm:pt>
    <dgm:pt modelId="{E175CA3B-C97A-4D11-AB24-A1E6BED94007}" type="parTrans" cxnId="{ABE5A22F-BD9F-4F1A-B5E5-40B359EB2D5B}">
      <dgm:prSet/>
      <dgm:spPr/>
      <dgm:t>
        <a:bodyPr/>
        <a:lstStyle/>
        <a:p>
          <a:endParaRPr lang="ru-RU"/>
        </a:p>
      </dgm:t>
    </dgm:pt>
    <dgm:pt modelId="{434A8120-7817-419E-A850-D21B2438E459}" type="sibTrans" cxnId="{ABE5A22F-BD9F-4F1A-B5E5-40B359EB2D5B}">
      <dgm:prSet/>
      <dgm:spPr/>
      <dgm:t>
        <a:bodyPr/>
        <a:lstStyle/>
        <a:p>
          <a:endParaRPr lang="ru-RU"/>
        </a:p>
      </dgm:t>
    </dgm:pt>
    <dgm:pt modelId="{B2716D4D-3497-4051-8E01-F341007567BA}">
      <dgm:prSet/>
      <dgm:spPr/>
      <dgm:t>
        <a:bodyPr/>
        <a:lstStyle/>
        <a:p>
          <a:pPr rtl="0"/>
          <a:r>
            <a:rPr lang="ru-RU" smtClean="0"/>
            <a:t>Предмет </a:t>
          </a:r>
          <a:endParaRPr lang="ru-RU"/>
        </a:p>
      </dgm:t>
    </dgm:pt>
    <dgm:pt modelId="{71F83DE1-51CD-4AAC-B372-8CABC218BB8D}" type="parTrans" cxnId="{8B51CB45-6C5C-44F4-A993-9E9130D9693D}">
      <dgm:prSet/>
      <dgm:spPr/>
      <dgm:t>
        <a:bodyPr/>
        <a:lstStyle/>
        <a:p>
          <a:endParaRPr lang="ru-RU"/>
        </a:p>
      </dgm:t>
    </dgm:pt>
    <dgm:pt modelId="{A3C7869F-81B3-4AC6-BAED-A070DEF67AA9}" type="sibTrans" cxnId="{8B51CB45-6C5C-44F4-A993-9E9130D9693D}">
      <dgm:prSet/>
      <dgm:spPr/>
      <dgm:t>
        <a:bodyPr/>
        <a:lstStyle/>
        <a:p>
          <a:endParaRPr lang="ru-RU"/>
        </a:p>
      </dgm:t>
    </dgm:pt>
    <dgm:pt modelId="{67700776-1654-4D1B-AB40-1A136DCC2784}">
      <dgm:prSet/>
      <dgm:spPr/>
      <dgm:t>
        <a:bodyPr/>
        <a:lstStyle/>
        <a:p>
          <a:pPr rtl="0"/>
          <a:r>
            <a:rPr lang="ru-RU" smtClean="0"/>
            <a:t>Инструменты </a:t>
          </a:r>
          <a:endParaRPr lang="ru-RU"/>
        </a:p>
      </dgm:t>
    </dgm:pt>
    <dgm:pt modelId="{32628438-7F90-4FF6-9C90-F2201913D797}" type="parTrans" cxnId="{B64F5203-23FA-490E-9BAC-7B29731EEE60}">
      <dgm:prSet/>
      <dgm:spPr/>
      <dgm:t>
        <a:bodyPr/>
        <a:lstStyle/>
        <a:p>
          <a:endParaRPr lang="ru-RU"/>
        </a:p>
      </dgm:t>
    </dgm:pt>
    <dgm:pt modelId="{1F28F181-6702-45D9-8E36-104EAC254033}" type="sibTrans" cxnId="{B64F5203-23FA-490E-9BAC-7B29731EEE60}">
      <dgm:prSet/>
      <dgm:spPr/>
      <dgm:t>
        <a:bodyPr/>
        <a:lstStyle/>
        <a:p>
          <a:endParaRPr lang="ru-RU"/>
        </a:p>
      </dgm:t>
    </dgm:pt>
    <dgm:pt modelId="{97B97835-41ED-43C4-ABCD-F99A156235FD}">
      <dgm:prSet/>
      <dgm:spPr/>
      <dgm:t>
        <a:bodyPr/>
        <a:lstStyle/>
        <a:p>
          <a:endParaRPr lang="ru-RU"/>
        </a:p>
      </dgm:t>
    </dgm:pt>
    <dgm:pt modelId="{927307AB-7261-424E-A732-3D8FE320A512}" type="parTrans" cxnId="{21D4C4E2-33BD-48C6-8899-05E7AB87D600}">
      <dgm:prSet/>
      <dgm:spPr/>
      <dgm:t>
        <a:bodyPr/>
        <a:lstStyle/>
        <a:p>
          <a:endParaRPr lang="ru-RU"/>
        </a:p>
      </dgm:t>
    </dgm:pt>
    <dgm:pt modelId="{490551D1-C1E2-4B26-AF06-F22986DA6040}" type="sibTrans" cxnId="{21D4C4E2-33BD-48C6-8899-05E7AB87D600}">
      <dgm:prSet/>
      <dgm:spPr/>
      <dgm:t>
        <a:bodyPr/>
        <a:lstStyle/>
        <a:p>
          <a:endParaRPr lang="ru-RU"/>
        </a:p>
      </dgm:t>
    </dgm:pt>
    <dgm:pt modelId="{83087D3C-934F-4780-A075-8800B7D90546}" type="pres">
      <dgm:prSet presAssocID="{EE582A06-9136-4854-AA5A-C9EE516BB83C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E49A9B-D531-4D21-94C0-129097365D0B}" type="pres">
      <dgm:prSet presAssocID="{57C3E464-6CEC-4C34-922B-D0FE0E2E5527}" presName="circle1" presStyleLbl="lnNode1" presStyleIdx="0" presStyleCnt="5"/>
      <dgm:spPr/>
    </dgm:pt>
    <dgm:pt modelId="{6401CE4D-AE88-45C0-97EB-AF87D360B3E3}" type="pres">
      <dgm:prSet presAssocID="{57C3E464-6CEC-4C34-922B-D0FE0E2E5527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93479-E85C-4F6D-9874-17B40771BF2C}" type="pres">
      <dgm:prSet presAssocID="{57C3E464-6CEC-4C34-922B-D0FE0E2E5527}" presName="line1" presStyleLbl="callout" presStyleIdx="0" presStyleCnt="10"/>
      <dgm:spPr/>
    </dgm:pt>
    <dgm:pt modelId="{E676CCA1-1312-4EDE-B807-AACDFA275C8B}" type="pres">
      <dgm:prSet presAssocID="{57C3E464-6CEC-4C34-922B-D0FE0E2E5527}" presName="d1" presStyleLbl="callout" presStyleIdx="1" presStyleCnt="10"/>
      <dgm:spPr/>
    </dgm:pt>
    <dgm:pt modelId="{0C0DD706-EB5C-4E85-818A-BB24B7D77842}" type="pres">
      <dgm:prSet presAssocID="{FFEA679B-6BEF-4212-9FB9-36CD0B2520F2}" presName="circle2" presStyleLbl="lnNode1" presStyleIdx="1" presStyleCnt="5"/>
      <dgm:spPr/>
    </dgm:pt>
    <dgm:pt modelId="{AAA42131-0024-4360-94A0-6400ED49F871}" type="pres">
      <dgm:prSet presAssocID="{FFEA679B-6BEF-4212-9FB9-36CD0B2520F2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FD10B-2E98-47DE-B7AF-E1FC482535BD}" type="pres">
      <dgm:prSet presAssocID="{FFEA679B-6BEF-4212-9FB9-36CD0B2520F2}" presName="line2" presStyleLbl="callout" presStyleIdx="2" presStyleCnt="10"/>
      <dgm:spPr/>
    </dgm:pt>
    <dgm:pt modelId="{2D86A949-E3F3-454E-82EB-A398C1760A74}" type="pres">
      <dgm:prSet presAssocID="{FFEA679B-6BEF-4212-9FB9-36CD0B2520F2}" presName="d2" presStyleLbl="callout" presStyleIdx="3" presStyleCnt="10"/>
      <dgm:spPr/>
    </dgm:pt>
    <dgm:pt modelId="{C47E7660-E496-439F-BF45-23CF6E92B711}" type="pres">
      <dgm:prSet presAssocID="{C5D8760D-4DE7-4644-AAE5-BFCE584FBD47}" presName="circle3" presStyleLbl="lnNode1" presStyleIdx="2" presStyleCnt="5"/>
      <dgm:spPr/>
    </dgm:pt>
    <dgm:pt modelId="{ACE6DBD2-ED22-48AA-89F4-F73C70496ECB}" type="pres">
      <dgm:prSet presAssocID="{C5D8760D-4DE7-4644-AAE5-BFCE584FBD47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C2007-D8E4-443F-A1D9-A1BBF3FD49CD}" type="pres">
      <dgm:prSet presAssocID="{C5D8760D-4DE7-4644-AAE5-BFCE584FBD47}" presName="line3" presStyleLbl="callout" presStyleIdx="4" presStyleCnt="10"/>
      <dgm:spPr/>
    </dgm:pt>
    <dgm:pt modelId="{D89A4521-C4FA-488F-A76B-8F7B70C70BEE}" type="pres">
      <dgm:prSet presAssocID="{C5D8760D-4DE7-4644-AAE5-BFCE584FBD47}" presName="d3" presStyleLbl="callout" presStyleIdx="5" presStyleCnt="10"/>
      <dgm:spPr/>
    </dgm:pt>
    <dgm:pt modelId="{C14F2970-3FB3-4AF5-9D30-8A9803F302B9}" type="pres">
      <dgm:prSet presAssocID="{B2716D4D-3497-4051-8E01-F341007567BA}" presName="circle4" presStyleLbl="lnNode1" presStyleIdx="3" presStyleCnt="5"/>
      <dgm:spPr/>
    </dgm:pt>
    <dgm:pt modelId="{8AF8B4A4-87F7-4E39-8E9B-154A2ACD1DFC}" type="pres">
      <dgm:prSet presAssocID="{B2716D4D-3497-4051-8E01-F341007567BA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6F03C-E059-4614-B359-EC027D109C8D}" type="pres">
      <dgm:prSet presAssocID="{B2716D4D-3497-4051-8E01-F341007567BA}" presName="line4" presStyleLbl="callout" presStyleIdx="6" presStyleCnt="10"/>
      <dgm:spPr/>
    </dgm:pt>
    <dgm:pt modelId="{DFB45E4A-D838-402A-8479-6C50FD48742D}" type="pres">
      <dgm:prSet presAssocID="{B2716D4D-3497-4051-8E01-F341007567BA}" presName="d4" presStyleLbl="callout" presStyleIdx="7" presStyleCnt="10"/>
      <dgm:spPr/>
    </dgm:pt>
    <dgm:pt modelId="{1A9B21FE-9FC1-4E72-BD24-19188FE41B16}" type="pres">
      <dgm:prSet presAssocID="{67700776-1654-4D1B-AB40-1A136DCC2784}" presName="circle5" presStyleLbl="lnNode1" presStyleIdx="4" presStyleCnt="5"/>
      <dgm:spPr/>
    </dgm:pt>
    <dgm:pt modelId="{50A0E766-E3CF-4E7A-9EAA-34129A6ABBD3}" type="pres">
      <dgm:prSet presAssocID="{67700776-1654-4D1B-AB40-1A136DCC2784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8DB71-FA0A-43CE-B2C1-0157D6E0570F}" type="pres">
      <dgm:prSet presAssocID="{67700776-1654-4D1B-AB40-1A136DCC2784}" presName="line5" presStyleLbl="callout" presStyleIdx="8" presStyleCnt="10"/>
      <dgm:spPr/>
    </dgm:pt>
    <dgm:pt modelId="{5777BDFB-74D4-41AC-AE55-714F30B4715A}" type="pres">
      <dgm:prSet presAssocID="{67700776-1654-4D1B-AB40-1A136DCC2784}" presName="d5" presStyleLbl="callout" presStyleIdx="9" presStyleCnt="10"/>
      <dgm:spPr/>
    </dgm:pt>
  </dgm:ptLst>
  <dgm:cxnLst>
    <dgm:cxn modelId="{E193A1CA-01DD-49B4-A7B9-39AA6E26EE3E}" type="presOf" srcId="{EE582A06-9136-4854-AA5A-C9EE516BB83C}" destId="{83087D3C-934F-4780-A075-8800B7D90546}" srcOrd="0" destOrd="0" presId="urn:microsoft.com/office/officeart/2005/8/layout/target1"/>
    <dgm:cxn modelId="{ABE5A22F-BD9F-4F1A-B5E5-40B359EB2D5B}" srcId="{EE582A06-9136-4854-AA5A-C9EE516BB83C}" destId="{C5D8760D-4DE7-4644-AAE5-BFCE584FBD47}" srcOrd="2" destOrd="0" parTransId="{E175CA3B-C97A-4D11-AB24-A1E6BED94007}" sibTransId="{434A8120-7817-419E-A850-D21B2438E459}"/>
    <dgm:cxn modelId="{1010A5B7-32BB-4470-83E3-EF0AB7E8F97C}" type="presOf" srcId="{C5D8760D-4DE7-4644-AAE5-BFCE584FBD47}" destId="{ACE6DBD2-ED22-48AA-89F4-F73C70496ECB}" srcOrd="0" destOrd="0" presId="urn:microsoft.com/office/officeart/2005/8/layout/target1"/>
    <dgm:cxn modelId="{2AFB2193-9E2C-4C89-B9D2-0F7183D56A72}" type="presOf" srcId="{57C3E464-6CEC-4C34-922B-D0FE0E2E5527}" destId="{6401CE4D-AE88-45C0-97EB-AF87D360B3E3}" srcOrd="0" destOrd="0" presId="urn:microsoft.com/office/officeart/2005/8/layout/target1"/>
    <dgm:cxn modelId="{4345BB5E-27B7-42EE-9E97-E3664AA07943}" type="presOf" srcId="{67700776-1654-4D1B-AB40-1A136DCC2784}" destId="{50A0E766-E3CF-4E7A-9EAA-34129A6ABBD3}" srcOrd="0" destOrd="0" presId="urn:microsoft.com/office/officeart/2005/8/layout/target1"/>
    <dgm:cxn modelId="{82591843-4282-4529-9DEE-DE83ED152EF4}" type="presOf" srcId="{FFEA679B-6BEF-4212-9FB9-36CD0B2520F2}" destId="{AAA42131-0024-4360-94A0-6400ED49F871}" srcOrd="0" destOrd="0" presId="urn:microsoft.com/office/officeart/2005/8/layout/target1"/>
    <dgm:cxn modelId="{3066D453-7241-4DDF-88F2-39DABF88A750}" type="presOf" srcId="{B2716D4D-3497-4051-8E01-F341007567BA}" destId="{8AF8B4A4-87F7-4E39-8E9B-154A2ACD1DFC}" srcOrd="0" destOrd="0" presId="urn:microsoft.com/office/officeart/2005/8/layout/target1"/>
    <dgm:cxn modelId="{63FAD6A4-A3C1-4C72-A8E7-301DB5777321}" srcId="{EE582A06-9136-4854-AA5A-C9EE516BB83C}" destId="{FFEA679B-6BEF-4212-9FB9-36CD0B2520F2}" srcOrd="1" destOrd="0" parTransId="{1686EA27-6705-46D1-A9F7-E4B44195F36C}" sibTransId="{778649A1-6B09-4E58-865F-7DFE01840006}"/>
    <dgm:cxn modelId="{21D4C4E2-33BD-48C6-8899-05E7AB87D600}" srcId="{EE582A06-9136-4854-AA5A-C9EE516BB83C}" destId="{97B97835-41ED-43C4-ABCD-F99A156235FD}" srcOrd="5" destOrd="0" parTransId="{927307AB-7261-424E-A732-3D8FE320A512}" sibTransId="{490551D1-C1E2-4B26-AF06-F22986DA6040}"/>
    <dgm:cxn modelId="{B64F5203-23FA-490E-9BAC-7B29731EEE60}" srcId="{EE582A06-9136-4854-AA5A-C9EE516BB83C}" destId="{67700776-1654-4D1B-AB40-1A136DCC2784}" srcOrd="4" destOrd="0" parTransId="{32628438-7F90-4FF6-9C90-F2201913D797}" sibTransId="{1F28F181-6702-45D9-8E36-104EAC254033}"/>
    <dgm:cxn modelId="{7C12886D-0DB8-4FBC-9EAE-C9830B2E3B8E}" srcId="{EE582A06-9136-4854-AA5A-C9EE516BB83C}" destId="{57C3E464-6CEC-4C34-922B-D0FE0E2E5527}" srcOrd="0" destOrd="0" parTransId="{294472A0-EBB9-4EF5-9A98-CE73E990CD7E}" sibTransId="{D91829BB-3C2A-4E45-9B66-101712CD76CA}"/>
    <dgm:cxn modelId="{8B51CB45-6C5C-44F4-A993-9E9130D9693D}" srcId="{EE582A06-9136-4854-AA5A-C9EE516BB83C}" destId="{B2716D4D-3497-4051-8E01-F341007567BA}" srcOrd="3" destOrd="0" parTransId="{71F83DE1-51CD-4AAC-B372-8CABC218BB8D}" sibTransId="{A3C7869F-81B3-4AC6-BAED-A070DEF67AA9}"/>
    <dgm:cxn modelId="{411B6467-34E5-4541-9694-9F91C8465E03}" type="presParOf" srcId="{83087D3C-934F-4780-A075-8800B7D90546}" destId="{03E49A9B-D531-4D21-94C0-129097365D0B}" srcOrd="0" destOrd="0" presId="urn:microsoft.com/office/officeart/2005/8/layout/target1"/>
    <dgm:cxn modelId="{B3A0F1FF-80DB-477E-BE74-B24A6E3981FB}" type="presParOf" srcId="{83087D3C-934F-4780-A075-8800B7D90546}" destId="{6401CE4D-AE88-45C0-97EB-AF87D360B3E3}" srcOrd="1" destOrd="0" presId="urn:microsoft.com/office/officeart/2005/8/layout/target1"/>
    <dgm:cxn modelId="{57E14BD7-DF29-45DE-8AF6-E284AE6C2C8D}" type="presParOf" srcId="{83087D3C-934F-4780-A075-8800B7D90546}" destId="{5E693479-E85C-4F6D-9874-17B40771BF2C}" srcOrd="2" destOrd="0" presId="urn:microsoft.com/office/officeart/2005/8/layout/target1"/>
    <dgm:cxn modelId="{F9C5D837-E54C-48A7-BD0C-458DD048C184}" type="presParOf" srcId="{83087D3C-934F-4780-A075-8800B7D90546}" destId="{E676CCA1-1312-4EDE-B807-AACDFA275C8B}" srcOrd="3" destOrd="0" presId="urn:microsoft.com/office/officeart/2005/8/layout/target1"/>
    <dgm:cxn modelId="{47697597-CFD0-4B5C-86FF-EE999D6F549E}" type="presParOf" srcId="{83087D3C-934F-4780-A075-8800B7D90546}" destId="{0C0DD706-EB5C-4E85-818A-BB24B7D77842}" srcOrd="4" destOrd="0" presId="urn:microsoft.com/office/officeart/2005/8/layout/target1"/>
    <dgm:cxn modelId="{5EEA1306-65F5-45C9-A816-0E363AC36856}" type="presParOf" srcId="{83087D3C-934F-4780-A075-8800B7D90546}" destId="{AAA42131-0024-4360-94A0-6400ED49F871}" srcOrd="5" destOrd="0" presId="urn:microsoft.com/office/officeart/2005/8/layout/target1"/>
    <dgm:cxn modelId="{40E4603B-D8F5-40BE-BD59-C6C261B30342}" type="presParOf" srcId="{83087D3C-934F-4780-A075-8800B7D90546}" destId="{AE4FD10B-2E98-47DE-B7AF-E1FC482535BD}" srcOrd="6" destOrd="0" presId="urn:microsoft.com/office/officeart/2005/8/layout/target1"/>
    <dgm:cxn modelId="{41C4A2D7-87DA-4991-8120-19509A50854A}" type="presParOf" srcId="{83087D3C-934F-4780-A075-8800B7D90546}" destId="{2D86A949-E3F3-454E-82EB-A398C1760A74}" srcOrd="7" destOrd="0" presId="urn:microsoft.com/office/officeart/2005/8/layout/target1"/>
    <dgm:cxn modelId="{A87DE1B3-1D83-49DB-B445-776D2FF95273}" type="presParOf" srcId="{83087D3C-934F-4780-A075-8800B7D90546}" destId="{C47E7660-E496-439F-BF45-23CF6E92B711}" srcOrd="8" destOrd="0" presId="urn:microsoft.com/office/officeart/2005/8/layout/target1"/>
    <dgm:cxn modelId="{DBFB83D1-6E6C-4FB2-B955-5EEA053D334A}" type="presParOf" srcId="{83087D3C-934F-4780-A075-8800B7D90546}" destId="{ACE6DBD2-ED22-48AA-89F4-F73C70496ECB}" srcOrd="9" destOrd="0" presId="urn:microsoft.com/office/officeart/2005/8/layout/target1"/>
    <dgm:cxn modelId="{5F883BCA-023F-43B9-ACDA-053EAD97D123}" type="presParOf" srcId="{83087D3C-934F-4780-A075-8800B7D90546}" destId="{C09C2007-D8E4-443F-A1D9-A1BBF3FD49CD}" srcOrd="10" destOrd="0" presId="urn:microsoft.com/office/officeart/2005/8/layout/target1"/>
    <dgm:cxn modelId="{D44504B8-D40B-404B-9620-7F2BE5C7846D}" type="presParOf" srcId="{83087D3C-934F-4780-A075-8800B7D90546}" destId="{D89A4521-C4FA-488F-A76B-8F7B70C70BEE}" srcOrd="11" destOrd="0" presId="urn:microsoft.com/office/officeart/2005/8/layout/target1"/>
    <dgm:cxn modelId="{7A90E3D8-5E47-4828-850C-3473509A8B53}" type="presParOf" srcId="{83087D3C-934F-4780-A075-8800B7D90546}" destId="{C14F2970-3FB3-4AF5-9D30-8A9803F302B9}" srcOrd="12" destOrd="0" presId="urn:microsoft.com/office/officeart/2005/8/layout/target1"/>
    <dgm:cxn modelId="{561BFA99-4FE9-4494-B0B1-5671F3308363}" type="presParOf" srcId="{83087D3C-934F-4780-A075-8800B7D90546}" destId="{8AF8B4A4-87F7-4E39-8E9B-154A2ACD1DFC}" srcOrd="13" destOrd="0" presId="urn:microsoft.com/office/officeart/2005/8/layout/target1"/>
    <dgm:cxn modelId="{A5ACC5E7-107B-4290-9721-9423DC00C3A8}" type="presParOf" srcId="{83087D3C-934F-4780-A075-8800B7D90546}" destId="{6986F03C-E059-4614-B359-EC027D109C8D}" srcOrd="14" destOrd="0" presId="urn:microsoft.com/office/officeart/2005/8/layout/target1"/>
    <dgm:cxn modelId="{F317F0CE-8BAD-4199-BA32-EB7499A1D3A7}" type="presParOf" srcId="{83087D3C-934F-4780-A075-8800B7D90546}" destId="{DFB45E4A-D838-402A-8479-6C50FD48742D}" srcOrd="15" destOrd="0" presId="urn:microsoft.com/office/officeart/2005/8/layout/target1"/>
    <dgm:cxn modelId="{8D44B45F-3C89-40D7-A1A4-9A8511D126F4}" type="presParOf" srcId="{83087D3C-934F-4780-A075-8800B7D90546}" destId="{1A9B21FE-9FC1-4E72-BD24-19188FE41B16}" srcOrd="16" destOrd="0" presId="urn:microsoft.com/office/officeart/2005/8/layout/target1"/>
    <dgm:cxn modelId="{AD2A9318-0BDE-4803-8AA0-65836ACE6220}" type="presParOf" srcId="{83087D3C-934F-4780-A075-8800B7D90546}" destId="{50A0E766-E3CF-4E7A-9EAA-34129A6ABBD3}" srcOrd="17" destOrd="0" presId="urn:microsoft.com/office/officeart/2005/8/layout/target1"/>
    <dgm:cxn modelId="{3905B5A5-5527-4DFD-B773-875584EB6C60}" type="presParOf" srcId="{83087D3C-934F-4780-A075-8800B7D90546}" destId="{DA78DB71-FA0A-43CE-B2C1-0157D6E0570F}" srcOrd="18" destOrd="0" presId="urn:microsoft.com/office/officeart/2005/8/layout/target1"/>
    <dgm:cxn modelId="{2390E029-B4D0-401F-8ADB-32A2D3754896}" type="presParOf" srcId="{83087D3C-934F-4780-A075-8800B7D90546}" destId="{5777BDFB-74D4-41AC-AE55-714F30B4715A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8385B5-3931-4FC0-8346-836C2993C155}" type="doc">
      <dgm:prSet loTypeId="urn:microsoft.com/office/officeart/2005/8/layout/cycle5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2AD9669-7C40-4AAA-81B7-A5A8D06E9E4D}">
      <dgm:prSet phldrT="[Текст]"/>
      <dgm:spPr/>
      <dgm:t>
        <a:bodyPr/>
        <a:lstStyle/>
        <a:p>
          <a:r>
            <a:rPr lang="ru-RU" dirty="0" smtClean="0"/>
            <a:t>утвержденные критерии  качества (стандартов услуг или административных регламентов)</a:t>
          </a:r>
          <a:endParaRPr lang="ru-RU" dirty="0"/>
        </a:p>
      </dgm:t>
    </dgm:pt>
    <dgm:pt modelId="{F5A919E3-FF56-48CB-A383-A490D40E77E4}" type="parTrans" cxnId="{38D39DC6-F663-46DE-98C8-BF790AA0C4DA}">
      <dgm:prSet/>
      <dgm:spPr/>
      <dgm:t>
        <a:bodyPr/>
        <a:lstStyle/>
        <a:p>
          <a:endParaRPr lang="ru-RU"/>
        </a:p>
      </dgm:t>
    </dgm:pt>
    <dgm:pt modelId="{812DE1DF-8FD6-43CD-84FE-9EBC452AF221}" type="sibTrans" cxnId="{38D39DC6-F663-46DE-98C8-BF790AA0C4DA}">
      <dgm:prSet/>
      <dgm:spPr/>
      <dgm:t>
        <a:bodyPr/>
        <a:lstStyle/>
        <a:p>
          <a:endParaRPr lang="ru-RU"/>
        </a:p>
      </dgm:t>
    </dgm:pt>
    <dgm:pt modelId="{F92A3F01-A48E-4CF8-86A8-99339B04C479}">
      <dgm:prSet phldrT="[Текст]"/>
      <dgm:spPr/>
      <dgm:t>
        <a:bodyPr/>
        <a:lstStyle/>
        <a:p>
          <a:r>
            <a:rPr lang="ru-RU" dirty="0" smtClean="0"/>
            <a:t>индикаторы оценки соответствующих установленным критерием</a:t>
          </a:r>
        </a:p>
        <a:p>
          <a:endParaRPr lang="ru-RU" dirty="0"/>
        </a:p>
      </dgm:t>
    </dgm:pt>
    <dgm:pt modelId="{B85A54B7-3527-4672-BB95-C9862FF59C81}" type="parTrans" cxnId="{CC550D06-A9A4-4CFB-B2E0-1816857E05C7}">
      <dgm:prSet/>
      <dgm:spPr/>
      <dgm:t>
        <a:bodyPr/>
        <a:lstStyle/>
        <a:p>
          <a:endParaRPr lang="ru-RU"/>
        </a:p>
      </dgm:t>
    </dgm:pt>
    <dgm:pt modelId="{C72E7DAD-7D2D-4B7E-99F7-676332D83B13}" type="sibTrans" cxnId="{CC550D06-A9A4-4CFB-B2E0-1816857E05C7}">
      <dgm:prSet/>
      <dgm:spPr/>
      <dgm:t>
        <a:bodyPr/>
        <a:lstStyle/>
        <a:p>
          <a:endParaRPr lang="ru-RU"/>
        </a:p>
      </dgm:t>
    </dgm:pt>
    <dgm:pt modelId="{CEDDA07F-7713-4E0F-A81A-EC834C84FFC6}">
      <dgm:prSet phldrT="[Текст]"/>
      <dgm:spPr/>
      <dgm:t>
        <a:bodyPr/>
        <a:lstStyle/>
        <a:p>
          <a:pPr eaLnBrk="1" latinLnBrk="0"/>
          <a:r>
            <a:rPr lang="ru-RU" dirty="0" smtClean="0"/>
            <a:t>утвержденные процедуры оценки </a:t>
          </a:r>
        </a:p>
        <a:p>
          <a:endParaRPr lang="ru-RU" dirty="0"/>
        </a:p>
      </dgm:t>
    </dgm:pt>
    <dgm:pt modelId="{5759E625-1332-4567-BCF5-FFD1B46A084A}" type="parTrans" cxnId="{E64D3970-55B7-475C-8D79-A5891AAAC813}">
      <dgm:prSet/>
      <dgm:spPr/>
      <dgm:t>
        <a:bodyPr/>
        <a:lstStyle/>
        <a:p>
          <a:endParaRPr lang="ru-RU"/>
        </a:p>
      </dgm:t>
    </dgm:pt>
    <dgm:pt modelId="{F535F605-03E8-4654-BB77-C5D7CEF6E7D3}" type="sibTrans" cxnId="{E64D3970-55B7-475C-8D79-A5891AAAC813}">
      <dgm:prSet/>
      <dgm:spPr/>
      <dgm:t>
        <a:bodyPr/>
        <a:lstStyle/>
        <a:p>
          <a:endParaRPr lang="ru-RU"/>
        </a:p>
      </dgm:t>
    </dgm:pt>
    <dgm:pt modelId="{E8C11EB8-C48D-4D51-9C9A-E651C4F99E12}">
      <dgm:prSet phldrT="[Текст]"/>
      <dgm:spPr/>
      <dgm:t>
        <a:bodyPr/>
        <a:lstStyle/>
        <a:p>
          <a:r>
            <a:rPr lang="ru-RU" dirty="0" smtClean="0"/>
            <a:t>  профессиональные оценщики</a:t>
          </a:r>
          <a:endParaRPr lang="ru-RU" dirty="0"/>
        </a:p>
      </dgm:t>
    </dgm:pt>
    <dgm:pt modelId="{78F02C78-7664-41BE-BBD4-09B1AC50AD32}" type="sibTrans" cxnId="{BCE191BE-3B97-4317-A4BE-B3A63177303D}">
      <dgm:prSet/>
      <dgm:spPr/>
      <dgm:t>
        <a:bodyPr/>
        <a:lstStyle/>
        <a:p>
          <a:endParaRPr lang="ru-RU"/>
        </a:p>
      </dgm:t>
    </dgm:pt>
    <dgm:pt modelId="{4354B9B1-AD05-4173-A4CB-13FDE31A41A9}" type="parTrans" cxnId="{BCE191BE-3B97-4317-A4BE-B3A63177303D}">
      <dgm:prSet/>
      <dgm:spPr/>
      <dgm:t>
        <a:bodyPr/>
        <a:lstStyle/>
        <a:p>
          <a:endParaRPr lang="ru-RU"/>
        </a:p>
      </dgm:t>
    </dgm:pt>
    <dgm:pt modelId="{76227AED-CCB8-40D4-8F7E-9A301C24FA6C}">
      <dgm:prSet/>
      <dgm:spPr/>
      <dgm:t>
        <a:bodyPr/>
        <a:lstStyle/>
        <a:p>
          <a:r>
            <a:rPr lang="ru-RU" dirty="0" smtClean="0"/>
            <a:t>Обратная связь</a:t>
          </a:r>
          <a:endParaRPr lang="ru-RU" dirty="0"/>
        </a:p>
      </dgm:t>
    </dgm:pt>
    <dgm:pt modelId="{A1B5E6DB-B4EA-4F55-AC95-4933F35A2C7F}" type="parTrans" cxnId="{079623CB-EBF3-4EEF-8174-BA09543CD946}">
      <dgm:prSet/>
      <dgm:spPr/>
      <dgm:t>
        <a:bodyPr/>
        <a:lstStyle/>
        <a:p>
          <a:endParaRPr lang="ru-RU"/>
        </a:p>
      </dgm:t>
    </dgm:pt>
    <dgm:pt modelId="{3D9B3E25-7E82-4506-A0D0-E6116351E93F}" type="sibTrans" cxnId="{079623CB-EBF3-4EEF-8174-BA09543CD946}">
      <dgm:prSet/>
      <dgm:spPr/>
      <dgm:t>
        <a:bodyPr/>
        <a:lstStyle/>
        <a:p>
          <a:endParaRPr lang="ru-RU"/>
        </a:p>
      </dgm:t>
    </dgm:pt>
    <dgm:pt modelId="{4867F29F-7579-4F65-8934-0DE9954563D3}" type="pres">
      <dgm:prSet presAssocID="{C88385B5-3931-4FC0-8346-836C2993C1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84BC95-A1F9-4C87-81E7-33BFE6E1DF3E}" type="pres">
      <dgm:prSet presAssocID="{B2AD9669-7C40-4AAA-81B7-A5A8D06E9E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59FC-420C-451A-875C-631020D5BD7A}" type="pres">
      <dgm:prSet presAssocID="{B2AD9669-7C40-4AAA-81B7-A5A8D06E9E4D}" presName="spNode" presStyleCnt="0"/>
      <dgm:spPr/>
    </dgm:pt>
    <dgm:pt modelId="{93564F99-939F-46E3-8D59-886009E5FACF}" type="pres">
      <dgm:prSet presAssocID="{812DE1DF-8FD6-43CD-84FE-9EBC452AF22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0AEA6A2-AB3A-445D-83C2-0AB2865A486B}" type="pres">
      <dgm:prSet presAssocID="{F92A3F01-A48E-4CF8-86A8-99339B04C4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C1EA2-2A27-4050-B9D9-DF90E22BA0F1}" type="pres">
      <dgm:prSet presAssocID="{F92A3F01-A48E-4CF8-86A8-99339B04C479}" presName="spNode" presStyleCnt="0"/>
      <dgm:spPr/>
    </dgm:pt>
    <dgm:pt modelId="{653601CD-37CB-43C6-A4B0-A3233E293395}" type="pres">
      <dgm:prSet presAssocID="{C72E7DAD-7D2D-4B7E-99F7-676332D83B1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DBFFA1D-98AB-49DD-A9B5-D2ABF8653F61}" type="pres">
      <dgm:prSet presAssocID="{CEDDA07F-7713-4E0F-A81A-EC834C84FF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6F3CD-A1C0-42FB-87C4-4B7E4B532A28}" type="pres">
      <dgm:prSet presAssocID="{CEDDA07F-7713-4E0F-A81A-EC834C84FFC6}" presName="spNode" presStyleCnt="0"/>
      <dgm:spPr/>
    </dgm:pt>
    <dgm:pt modelId="{5F639DF9-AA28-4985-AF4B-8D55ACA083A4}" type="pres">
      <dgm:prSet presAssocID="{F535F605-03E8-4654-BB77-C5D7CEF6E7D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AA19C2F-BCA7-47F9-8F17-DFF8D18E3776}" type="pres">
      <dgm:prSet presAssocID="{E8C11EB8-C48D-4D51-9C9A-E651C4F99E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26E9D-F211-4927-91A7-3AB2329A1CD9}" type="pres">
      <dgm:prSet presAssocID="{E8C11EB8-C48D-4D51-9C9A-E651C4F99E12}" presName="spNode" presStyleCnt="0"/>
      <dgm:spPr/>
    </dgm:pt>
    <dgm:pt modelId="{20350DC4-9D06-4F9F-BC4A-12D1B1C95356}" type="pres">
      <dgm:prSet presAssocID="{78F02C78-7664-41BE-BBD4-09B1AC50AD3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BB1B200-8F74-4DDF-92E1-1AF98DE4927D}" type="pres">
      <dgm:prSet presAssocID="{76227AED-CCB8-40D4-8F7E-9A301C24FA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25796-CAD3-4473-BCE5-5CE7FB657670}" type="pres">
      <dgm:prSet presAssocID="{76227AED-CCB8-40D4-8F7E-9A301C24FA6C}" presName="spNode" presStyleCnt="0"/>
      <dgm:spPr/>
    </dgm:pt>
    <dgm:pt modelId="{9652A4CE-8E08-4086-B275-F15B1CA8FC44}" type="pres">
      <dgm:prSet presAssocID="{3D9B3E25-7E82-4506-A0D0-E6116351E93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9CC5291-BC80-4150-AC6C-F0A017851755}" type="presOf" srcId="{3D9B3E25-7E82-4506-A0D0-E6116351E93F}" destId="{9652A4CE-8E08-4086-B275-F15B1CA8FC44}" srcOrd="0" destOrd="0" presId="urn:microsoft.com/office/officeart/2005/8/layout/cycle5"/>
    <dgm:cxn modelId="{C3C6D75B-F43B-4D6F-B772-3E48822905E7}" type="presOf" srcId="{F535F605-03E8-4654-BB77-C5D7CEF6E7D3}" destId="{5F639DF9-AA28-4985-AF4B-8D55ACA083A4}" srcOrd="0" destOrd="0" presId="urn:microsoft.com/office/officeart/2005/8/layout/cycle5"/>
    <dgm:cxn modelId="{E64D3970-55B7-475C-8D79-A5891AAAC813}" srcId="{C88385B5-3931-4FC0-8346-836C2993C155}" destId="{CEDDA07F-7713-4E0F-A81A-EC834C84FFC6}" srcOrd="2" destOrd="0" parTransId="{5759E625-1332-4567-BCF5-FFD1B46A084A}" sibTransId="{F535F605-03E8-4654-BB77-C5D7CEF6E7D3}"/>
    <dgm:cxn modelId="{55921419-FB01-4A6B-8A0E-41E55A7A955C}" type="presOf" srcId="{78F02C78-7664-41BE-BBD4-09B1AC50AD32}" destId="{20350DC4-9D06-4F9F-BC4A-12D1B1C95356}" srcOrd="0" destOrd="0" presId="urn:microsoft.com/office/officeart/2005/8/layout/cycle5"/>
    <dgm:cxn modelId="{3DFB0069-163D-42F9-964A-461D55046BFA}" type="presOf" srcId="{C88385B5-3931-4FC0-8346-836C2993C155}" destId="{4867F29F-7579-4F65-8934-0DE9954563D3}" srcOrd="0" destOrd="0" presId="urn:microsoft.com/office/officeart/2005/8/layout/cycle5"/>
    <dgm:cxn modelId="{6CCFD386-5258-4C32-9591-3EEAF3F37FFB}" type="presOf" srcId="{812DE1DF-8FD6-43CD-84FE-9EBC452AF221}" destId="{93564F99-939F-46E3-8D59-886009E5FACF}" srcOrd="0" destOrd="0" presId="urn:microsoft.com/office/officeart/2005/8/layout/cycle5"/>
    <dgm:cxn modelId="{CC550D06-A9A4-4CFB-B2E0-1816857E05C7}" srcId="{C88385B5-3931-4FC0-8346-836C2993C155}" destId="{F92A3F01-A48E-4CF8-86A8-99339B04C479}" srcOrd="1" destOrd="0" parTransId="{B85A54B7-3527-4672-BB95-C9862FF59C81}" sibTransId="{C72E7DAD-7D2D-4B7E-99F7-676332D83B13}"/>
    <dgm:cxn modelId="{38D39DC6-F663-46DE-98C8-BF790AA0C4DA}" srcId="{C88385B5-3931-4FC0-8346-836C2993C155}" destId="{B2AD9669-7C40-4AAA-81B7-A5A8D06E9E4D}" srcOrd="0" destOrd="0" parTransId="{F5A919E3-FF56-48CB-A383-A490D40E77E4}" sibTransId="{812DE1DF-8FD6-43CD-84FE-9EBC452AF221}"/>
    <dgm:cxn modelId="{BCE191BE-3B97-4317-A4BE-B3A63177303D}" srcId="{C88385B5-3931-4FC0-8346-836C2993C155}" destId="{E8C11EB8-C48D-4D51-9C9A-E651C4F99E12}" srcOrd="3" destOrd="0" parTransId="{4354B9B1-AD05-4173-A4CB-13FDE31A41A9}" sibTransId="{78F02C78-7664-41BE-BBD4-09B1AC50AD32}"/>
    <dgm:cxn modelId="{AEC33D1E-BD3B-4257-A934-23E0D369C78F}" type="presOf" srcId="{E8C11EB8-C48D-4D51-9C9A-E651C4F99E12}" destId="{1AA19C2F-BCA7-47F9-8F17-DFF8D18E3776}" srcOrd="0" destOrd="0" presId="urn:microsoft.com/office/officeart/2005/8/layout/cycle5"/>
    <dgm:cxn modelId="{4942ED87-A9AC-430D-96B1-7D67C3C057FD}" type="presOf" srcId="{B2AD9669-7C40-4AAA-81B7-A5A8D06E9E4D}" destId="{D184BC95-A1F9-4C87-81E7-33BFE6E1DF3E}" srcOrd="0" destOrd="0" presId="urn:microsoft.com/office/officeart/2005/8/layout/cycle5"/>
    <dgm:cxn modelId="{079623CB-EBF3-4EEF-8174-BA09543CD946}" srcId="{C88385B5-3931-4FC0-8346-836C2993C155}" destId="{76227AED-CCB8-40D4-8F7E-9A301C24FA6C}" srcOrd="4" destOrd="0" parTransId="{A1B5E6DB-B4EA-4F55-AC95-4933F35A2C7F}" sibTransId="{3D9B3E25-7E82-4506-A0D0-E6116351E93F}"/>
    <dgm:cxn modelId="{0E576F12-EFE2-49B4-A037-479C1BE6DADC}" type="presOf" srcId="{CEDDA07F-7713-4E0F-A81A-EC834C84FFC6}" destId="{FDBFFA1D-98AB-49DD-A9B5-D2ABF8653F61}" srcOrd="0" destOrd="0" presId="urn:microsoft.com/office/officeart/2005/8/layout/cycle5"/>
    <dgm:cxn modelId="{E561C0BD-F427-4E79-A508-6518965B4C1A}" type="presOf" srcId="{76227AED-CCB8-40D4-8F7E-9A301C24FA6C}" destId="{7BB1B200-8F74-4DDF-92E1-1AF98DE4927D}" srcOrd="0" destOrd="0" presId="urn:microsoft.com/office/officeart/2005/8/layout/cycle5"/>
    <dgm:cxn modelId="{1E72C3D5-F82A-4F24-B653-036AA04714DD}" type="presOf" srcId="{F92A3F01-A48E-4CF8-86A8-99339B04C479}" destId="{70AEA6A2-AB3A-445D-83C2-0AB2865A486B}" srcOrd="0" destOrd="0" presId="urn:microsoft.com/office/officeart/2005/8/layout/cycle5"/>
    <dgm:cxn modelId="{3C771A8B-A4C8-4FB5-B1F7-8A04164200F4}" type="presOf" srcId="{C72E7DAD-7D2D-4B7E-99F7-676332D83B13}" destId="{653601CD-37CB-43C6-A4B0-A3233E293395}" srcOrd="0" destOrd="0" presId="urn:microsoft.com/office/officeart/2005/8/layout/cycle5"/>
    <dgm:cxn modelId="{0A603F53-2610-42FC-BC4E-B206EE523BC6}" type="presParOf" srcId="{4867F29F-7579-4F65-8934-0DE9954563D3}" destId="{D184BC95-A1F9-4C87-81E7-33BFE6E1DF3E}" srcOrd="0" destOrd="0" presId="urn:microsoft.com/office/officeart/2005/8/layout/cycle5"/>
    <dgm:cxn modelId="{312CC7C4-6106-4E49-980C-90E9B180DCE7}" type="presParOf" srcId="{4867F29F-7579-4F65-8934-0DE9954563D3}" destId="{7C2859FC-420C-451A-875C-631020D5BD7A}" srcOrd="1" destOrd="0" presId="urn:microsoft.com/office/officeart/2005/8/layout/cycle5"/>
    <dgm:cxn modelId="{E32A06B5-201F-41ED-9BE5-7CFE4ABE6F7E}" type="presParOf" srcId="{4867F29F-7579-4F65-8934-0DE9954563D3}" destId="{93564F99-939F-46E3-8D59-886009E5FACF}" srcOrd="2" destOrd="0" presId="urn:microsoft.com/office/officeart/2005/8/layout/cycle5"/>
    <dgm:cxn modelId="{936AB6AD-671B-4F4D-A11C-83592A3DF449}" type="presParOf" srcId="{4867F29F-7579-4F65-8934-0DE9954563D3}" destId="{70AEA6A2-AB3A-445D-83C2-0AB2865A486B}" srcOrd="3" destOrd="0" presId="urn:microsoft.com/office/officeart/2005/8/layout/cycle5"/>
    <dgm:cxn modelId="{BA9BF338-58AF-42CA-8CE2-A9D130AEAB2E}" type="presParOf" srcId="{4867F29F-7579-4F65-8934-0DE9954563D3}" destId="{FD1C1EA2-2A27-4050-B9D9-DF90E22BA0F1}" srcOrd="4" destOrd="0" presId="urn:microsoft.com/office/officeart/2005/8/layout/cycle5"/>
    <dgm:cxn modelId="{4A94B7B3-79D3-4102-841A-0A0D43D83EF5}" type="presParOf" srcId="{4867F29F-7579-4F65-8934-0DE9954563D3}" destId="{653601CD-37CB-43C6-A4B0-A3233E293395}" srcOrd="5" destOrd="0" presId="urn:microsoft.com/office/officeart/2005/8/layout/cycle5"/>
    <dgm:cxn modelId="{A57AB9F0-47BB-4ADD-8692-5DF04E55CD24}" type="presParOf" srcId="{4867F29F-7579-4F65-8934-0DE9954563D3}" destId="{FDBFFA1D-98AB-49DD-A9B5-D2ABF8653F61}" srcOrd="6" destOrd="0" presId="urn:microsoft.com/office/officeart/2005/8/layout/cycle5"/>
    <dgm:cxn modelId="{AEEE0E62-8412-4F5E-96FB-FFADCDF28257}" type="presParOf" srcId="{4867F29F-7579-4F65-8934-0DE9954563D3}" destId="{9A36F3CD-A1C0-42FB-87C4-4B7E4B532A28}" srcOrd="7" destOrd="0" presId="urn:microsoft.com/office/officeart/2005/8/layout/cycle5"/>
    <dgm:cxn modelId="{2C97F87D-E201-4D1B-8690-7E21DC953DD4}" type="presParOf" srcId="{4867F29F-7579-4F65-8934-0DE9954563D3}" destId="{5F639DF9-AA28-4985-AF4B-8D55ACA083A4}" srcOrd="8" destOrd="0" presId="urn:microsoft.com/office/officeart/2005/8/layout/cycle5"/>
    <dgm:cxn modelId="{27EEA7A3-FBBF-42D3-8ECF-7755669DE311}" type="presParOf" srcId="{4867F29F-7579-4F65-8934-0DE9954563D3}" destId="{1AA19C2F-BCA7-47F9-8F17-DFF8D18E3776}" srcOrd="9" destOrd="0" presId="urn:microsoft.com/office/officeart/2005/8/layout/cycle5"/>
    <dgm:cxn modelId="{F79194D6-CCA7-4E51-8A62-52AFAEACACA7}" type="presParOf" srcId="{4867F29F-7579-4F65-8934-0DE9954563D3}" destId="{15826E9D-F211-4927-91A7-3AB2329A1CD9}" srcOrd="10" destOrd="0" presId="urn:microsoft.com/office/officeart/2005/8/layout/cycle5"/>
    <dgm:cxn modelId="{822AD185-159E-4696-B370-C82AD9252CBE}" type="presParOf" srcId="{4867F29F-7579-4F65-8934-0DE9954563D3}" destId="{20350DC4-9D06-4F9F-BC4A-12D1B1C95356}" srcOrd="11" destOrd="0" presId="urn:microsoft.com/office/officeart/2005/8/layout/cycle5"/>
    <dgm:cxn modelId="{6E25381A-3A73-421E-A95E-479B402AD349}" type="presParOf" srcId="{4867F29F-7579-4F65-8934-0DE9954563D3}" destId="{7BB1B200-8F74-4DDF-92E1-1AF98DE4927D}" srcOrd="12" destOrd="0" presId="urn:microsoft.com/office/officeart/2005/8/layout/cycle5"/>
    <dgm:cxn modelId="{8E393ABD-C19D-4566-88F8-984A4C60E667}" type="presParOf" srcId="{4867F29F-7579-4F65-8934-0DE9954563D3}" destId="{CDD25796-CAD3-4473-BCE5-5CE7FB657670}" srcOrd="13" destOrd="0" presId="urn:microsoft.com/office/officeart/2005/8/layout/cycle5"/>
    <dgm:cxn modelId="{25FDCF1C-02CE-4AE8-A8FA-EAADA7408311}" type="presParOf" srcId="{4867F29F-7579-4F65-8934-0DE9954563D3}" destId="{9652A4CE-8E08-4086-B275-F15B1CA8FC4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A590C-C1AF-4F92-AA66-F0EC063B8D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E443619-F853-4214-9032-40FE4E999F9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Независимая оценка качества  (НОК)</a:t>
          </a:r>
          <a:endParaRPr lang="ru-RU" dirty="0">
            <a:solidFill>
              <a:schemeClr val="bg1"/>
            </a:solidFill>
          </a:endParaRPr>
        </a:p>
      </dgm:t>
    </dgm:pt>
    <dgm:pt modelId="{3D6882AC-985A-436F-8D43-E00E838CCE9F}" type="parTrans" cxnId="{E3E44DC5-6F45-4487-9F2C-8870860970D1}">
      <dgm:prSet/>
      <dgm:spPr/>
    </dgm:pt>
    <dgm:pt modelId="{4FCD9B75-3AA0-44A4-A040-7CD8EE0DEA05}" type="sibTrans" cxnId="{E3E44DC5-6F45-4487-9F2C-8870860970D1}">
      <dgm:prSet/>
      <dgm:spPr/>
    </dgm:pt>
    <dgm:pt modelId="{EE519BF2-FC0C-4B02-85D3-D685B2A01DE0}" type="pres">
      <dgm:prSet presAssocID="{5F1A590C-C1AF-4F92-AA66-F0EC063B8D96}" presName="Name0" presStyleCnt="0">
        <dgm:presLayoutVars>
          <dgm:dir/>
          <dgm:animLvl val="lvl"/>
          <dgm:resizeHandles val="exact"/>
        </dgm:presLayoutVars>
      </dgm:prSet>
      <dgm:spPr/>
    </dgm:pt>
    <dgm:pt modelId="{D30FA0C9-0F37-432D-802F-0F83A6ACE037}" type="pres">
      <dgm:prSet presAssocID="{5F1A590C-C1AF-4F92-AA66-F0EC063B8D96}" presName="dummy" presStyleCnt="0"/>
      <dgm:spPr/>
    </dgm:pt>
    <dgm:pt modelId="{59AF8067-434F-4B3C-91DF-A0F6DC2C6B75}" type="pres">
      <dgm:prSet presAssocID="{5F1A590C-C1AF-4F92-AA66-F0EC063B8D96}" presName="linH" presStyleCnt="0"/>
      <dgm:spPr/>
    </dgm:pt>
    <dgm:pt modelId="{A2C14857-754A-4F20-9028-70E7BF87DB24}" type="pres">
      <dgm:prSet presAssocID="{5F1A590C-C1AF-4F92-AA66-F0EC063B8D96}" presName="padding1" presStyleCnt="0"/>
      <dgm:spPr/>
    </dgm:pt>
    <dgm:pt modelId="{1242F50E-B581-45D7-85D8-BC295102382C}" type="pres">
      <dgm:prSet presAssocID="{BE443619-F853-4214-9032-40FE4E999F9E}" presName="linV" presStyleCnt="0"/>
      <dgm:spPr/>
    </dgm:pt>
    <dgm:pt modelId="{68167D33-C95F-4EAB-8DDA-A245AF57FE23}" type="pres">
      <dgm:prSet presAssocID="{BE443619-F853-4214-9032-40FE4E999F9E}" presName="spVertical1" presStyleCnt="0"/>
      <dgm:spPr/>
    </dgm:pt>
    <dgm:pt modelId="{3B346123-53E0-49BF-90C8-4928519FC0BD}" type="pres">
      <dgm:prSet presAssocID="{BE443619-F853-4214-9032-40FE4E999F9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16B0C-8B3C-4247-8E04-CFD7A8C19FB2}" type="pres">
      <dgm:prSet presAssocID="{BE443619-F853-4214-9032-40FE4E999F9E}" presName="spVertical2" presStyleCnt="0"/>
      <dgm:spPr/>
    </dgm:pt>
    <dgm:pt modelId="{23A50C20-324D-40F3-8A21-0FF629E2D809}" type="pres">
      <dgm:prSet presAssocID="{BE443619-F853-4214-9032-40FE4E999F9E}" presName="spVertical3" presStyleCnt="0"/>
      <dgm:spPr/>
    </dgm:pt>
    <dgm:pt modelId="{060F134E-EC46-41CC-82AE-0CDBA56811AB}" type="pres">
      <dgm:prSet presAssocID="{5F1A590C-C1AF-4F92-AA66-F0EC063B8D96}" presName="padding2" presStyleCnt="0"/>
      <dgm:spPr/>
    </dgm:pt>
    <dgm:pt modelId="{1E4D0E9C-E275-4760-B11D-0D658463FF43}" type="pres">
      <dgm:prSet presAssocID="{5F1A590C-C1AF-4F92-AA66-F0EC063B8D96}" presName="negArrow" presStyleCnt="0"/>
      <dgm:spPr/>
    </dgm:pt>
    <dgm:pt modelId="{A10E03CF-08C2-42DF-B8AB-7F198490B2A0}" type="pres">
      <dgm:prSet presAssocID="{5F1A590C-C1AF-4F92-AA66-F0EC063B8D96}" presName="backgroundArrow" presStyleLbl="node1" presStyleIdx="0" presStyleCnt="1"/>
      <dgm:spPr/>
    </dgm:pt>
  </dgm:ptLst>
  <dgm:cxnLst>
    <dgm:cxn modelId="{BA9665B0-CBF4-42E6-8277-8DC0EF9CD819}" type="presOf" srcId="{5F1A590C-C1AF-4F92-AA66-F0EC063B8D96}" destId="{EE519BF2-FC0C-4B02-85D3-D685B2A01DE0}" srcOrd="0" destOrd="0" presId="urn:microsoft.com/office/officeart/2005/8/layout/hProcess3"/>
    <dgm:cxn modelId="{E3E44DC5-6F45-4487-9F2C-8870860970D1}" srcId="{5F1A590C-C1AF-4F92-AA66-F0EC063B8D96}" destId="{BE443619-F853-4214-9032-40FE4E999F9E}" srcOrd="0" destOrd="0" parTransId="{3D6882AC-985A-436F-8D43-E00E838CCE9F}" sibTransId="{4FCD9B75-3AA0-44A4-A040-7CD8EE0DEA05}"/>
    <dgm:cxn modelId="{8B720C18-EAB3-4969-8F9D-E7F8CF807413}" type="presOf" srcId="{BE443619-F853-4214-9032-40FE4E999F9E}" destId="{3B346123-53E0-49BF-90C8-4928519FC0BD}" srcOrd="0" destOrd="0" presId="urn:microsoft.com/office/officeart/2005/8/layout/hProcess3"/>
    <dgm:cxn modelId="{77894D6A-6DB4-4AF4-ACBA-52AA20506CF5}" type="presParOf" srcId="{EE519BF2-FC0C-4B02-85D3-D685B2A01DE0}" destId="{D30FA0C9-0F37-432D-802F-0F83A6ACE037}" srcOrd="0" destOrd="0" presId="urn:microsoft.com/office/officeart/2005/8/layout/hProcess3"/>
    <dgm:cxn modelId="{F837D6E6-108C-4EC0-9DF2-E3D780A3DFF1}" type="presParOf" srcId="{EE519BF2-FC0C-4B02-85D3-D685B2A01DE0}" destId="{59AF8067-434F-4B3C-91DF-A0F6DC2C6B75}" srcOrd="1" destOrd="0" presId="urn:microsoft.com/office/officeart/2005/8/layout/hProcess3"/>
    <dgm:cxn modelId="{1EFFE9BF-B86E-480E-A31D-AF5B9056B4DC}" type="presParOf" srcId="{59AF8067-434F-4B3C-91DF-A0F6DC2C6B75}" destId="{A2C14857-754A-4F20-9028-70E7BF87DB24}" srcOrd="0" destOrd="0" presId="urn:microsoft.com/office/officeart/2005/8/layout/hProcess3"/>
    <dgm:cxn modelId="{8246EDB0-EE65-4F0E-A14A-098FEA2B83DC}" type="presParOf" srcId="{59AF8067-434F-4B3C-91DF-A0F6DC2C6B75}" destId="{1242F50E-B581-45D7-85D8-BC295102382C}" srcOrd="1" destOrd="0" presId="urn:microsoft.com/office/officeart/2005/8/layout/hProcess3"/>
    <dgm:cxn modelId="{C58A2D21-E5E7-471D-8C05-0E963ECEBA9E}" type="presParOf" srcId="{1242F50E-B581-45D7-85D8-BC295102382C}" destId="{68167D33-C95F-4EAB-8DDA-A245AF57FE23}" srcOrd="0" destOrd="0" presId="urn:microsoft.com/office/officeart/2005/8/layout/hProcess3"/>
    <dgm:cxn modelId="{C9DD44AA-7973-4E10-A774-6EAA15727E47}" type="presParOf" srcId="{1242F50E-B581-45D7-85D8-BC295102382C}" destId="{3B346123-53E0-49BF-90C8-4928519FC0BD}" srcOrd="1" destOrd="0" presId="urn:microsoft.com/office/officeart/2005/8/layout/hProcess3"/>
    <dgm:cxn modelId="{4AAD9045-E324-4AD0-82EF-BFD110ED1AED}" type="presParOf" srcId="{1242F50E-B581-45D7-85D8-BC295102382C}" destId="{87716B0C-8B3C-4247-8E04-CFD7A8C19FB2}" srcOrd="2" destOrd="0" presId="urn:microsoft.com/office/officeart/2005/8/layout/hProcess3"/>
    <dgm:cxn modelId="{EA426617-38EC-4D7D-8B85-3C9E2926B18F}" type="presParOf" srcId="{1242F50E-B581-45D7-85D8-BC295102382C}" destId="{23A50C20-324D-40F3-8A21-0FF629E2D809}" srcOrd="3" destOrd="0" presId="urn:microsoft.com/office/officeart/2005/8/layout/hProcess3"/>
    <dgm:cxn modelId="{1347D877-5396-4A34-935B-259F9F960A53}" type="presParOf" srcId="{59AF8067-434F-4B3C-91DF-A0F6DC2C6B75}" destId="{060F134E-EC46-41CC-82AE-0CDBA56811AB}" srcOrd="2" destOrd="0" presId="urn:microsoft.com/office/officeart/2005/8/layout/hProcess3"/>
    <dgm:cxn modelId="{F8ABDAF7-0B05-4599-947A-F9DC30638DA8}" type="presParOf" srcId="{59AF8067-434F-4B3C-91DF-A0F6DC2C6B75}" destId="{1E4D0E9C-E275-4760-B11D-0D658463FF43}" srcOrd="3" destOrd="0" presId="urn:microsoft.com/office/officeart/2005/8/layout/hProcess3"/>
    <dgm:cxn modelId="{9E10E9C1-CC93-4ECF-AB6A-7C595E8B02DE}" type="presParOf" srcId="{59AF8067-434F-4B3C-91DF-A0F6DC2C6B75}" destId="{A10E03CF-08C2-42DF-B8AB-7F198490B2A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1A590C-C1AF-4F92-AA66-F0EC063B8D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E443619-F853-4214-9032-40FE4E999F9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Процедуры (НОК)</a:t>
          </a:r>
          <a:endParaRPr lang="ru-RU" dirty="0">
            <a:solidFill>
              <a:schemeClr val="bg1"/>
            </a:solidFill>
          </a:endParaRPr>
        </a:p>
      </dgm:t>
    </dgm:pt>
    <dgm:pt modelId="{3D6882AC-985A-436F-8D43-E00E838CCE9F}" type="parTrans" cxnId="{E3E44DC5-6F45-4487-9F2C-8870860970D1}">
      <dgm:prSet/>
      <dgm:spPr/>
    </dgm:pt>
    <dgm:pt modelId="{4FCD9B75-3AA0-44A4-A040-7CD8EE0DEA05}" type="sibTrans" cxnId="{E3E44DC5-6F45-4487-9F2C-8870860970D1}">
      <dgm:prSet/>
      <dgm:spPr/>
    </dgm:pt>
    <dgm:pt modelId="{EE519BF2-FC0C-4B02-85D3-D685B2A01DE0}" type="pres">
      <dgm:prSet presAssocID="{5F1A590C-C1AF-4F92-AA66-F0EC063B8D96}" presName="Name0" presStyleCnt="0">
        <dgm:presLayoutVars>
          <dgm:dir/>
          <dgm:animLvl val="lvl"/>
          <dgm:resizeHandles val="exact"/>
        </dgm:presLayoutVars>
      </dgm:prSet>
      <dgm:spPr/>
    </dgm:pt>
    <dgm:pt modelId="{D30FA0C9-0F37-432D-802F-0F83A6ACE037}" type="pres">
      <dgm:prSet presAssocID="{5F1A590C-C1AF-4F92-AA66-F0EC063B8D96}" presName="dummy" presStyleCnt="0"/>
      <dgm:spPr/>
    </dgm:pt>
    <dgm:pt modelId="{59AF8067-434F-4B3C-91DF-A0F6DC2C6B75}" type="pres">
      <dgm:prSet presAssocID="{5F1A590C-C1AF-4F92-AA66-F0EC063B8D96}" presName="linH" presStyleCnt="0"/>
      <dgm:spPr/>
    </dgm:pt>
    <dgm:pt modelId="{A2C14857-754A-4F20-9028-70E7BF87DB24}" type="pres">
      <dgm:prSet presAssocID="{5F1A590C-C1AF-4F92-AA66-F0EC063B8D96}" presName="padding1" presStyleCnt="0"/>
      <dgm:spPr/>
    </dgm:pt>
    <dgm:pt modelId="{1242F50E-B581-45D7-85D8-BC295102382C}" type="pres">
      <dgm:prSet presAssocID="{BE443619-F853-4214-9032-40FE4E999F9E}" presName="linV" presStyleCnt="0"/>
      <dgm:spPr/>
    </dgm:pt>
    <dgm:pt modelId="{68167D33-C95F-4EAB-8DDA-A245AF57FE23}" type="pres">
      <dgm:prSet presAssocID="{BE443619-F853-4214-9032-40FE4E999F9E}" presName="spVertical1" presStyleCnt="0"/>
      <dgm:spPr/>
    </dgm:pt>
    <dgm:pt modelId="{3B346123-53E0-49BF-90C8-4928519FC0BD}" type="pres">
      <dgm:prSet presAssocID="{BE443619-F853-4214-9032-40FE4E999F9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16B0C-8B3C-4247-8E04-CFD7A8C19FB2}" type="pres">
      <dgm:prSet presAssocID="{BE443619-F853-4214-9032-40FE4E999F9E}" presName="spVertical2" presStyleCnt="0"/>
      <dgm:spPr/>
    </dgm:pt>
    <dgm:pt modelId="{23A50C20-324D-40F3-8A21-0FF629E2D809}" type="pres">
      <dgm:prSet presAssocID="{BE443619-F853-4214-9032-40FE4E999F9E}" presName="spVertical3" presStyleCnt="0"/>
      <dgm:spPr/>
    </dgm:pt>
    <dgm:pt modelId="{060F134E-EC46-41CC-82AE-0CDBA56811AB}" type="pres">
      <dgm:prSet presAssocID="{5F1A590C-C1AF-4F92-AA66-F0EC063B8D96}" presName="padding2" presStyleCnt="0"/>
      <dgm:spPr/>
    </dgm:pt>
    <dgm:pt modelId="{1E4D0E9C-E275-4760-B11D-0D658463FF43}" type="pres">
      <dgm:prSet presAssocID="{5F1A590C-C1AF-4F92-AA66-F0EC063B8D96}" presName="negArrow" presStyleCnt="0"/>
      <dgm:spPr/>
    </dgm:pt>
    <dgm:pt modelId="{A10E03CF-08C2-42DF-B8AB-7F198490B2A0}" type="pres">
      <dgm:prSet presAssocID="{5F1A590C-C1AF-4F92-AA66-F0EC063B8D96}" presName="backgroundArrow" presStyleLbl="node1" presStyleIdx="0" presStyleCnt="1"/>
      <dgm:spPr/>
    </dgm:pt>
  </dgm:ptLst>
  <dgm:cxnLst>
    <dgm:cxn modelId="{A044C8C3-1651-43F6-8C0B-70E56CF25064}" type="presOf" srcId="{5F1A590C-C1AF-4F92-AA66-F0EC063B8D96}" destId="{EE519BF2-FC0C-4B02-85D3-D685B2A01DE0}" srcOrd="0" destOrd="0" presId="urn:microsoft.com/office/officeart/2005/8/layout/hProcess3"/>
    <dgm:cxn modelId="{8E96DED9-4077-4E96-A8B3-305E86E181E7}" type="presOf" srcId="{BE443619-F853-4214-9032-40FE4E999F9E}" destId="{3B346123-53E0-49BF-90C8-4928519FC0BD}" srcOrd="0" destOrd="0" presId="urn:microsoft.com/office/officeart/2005/8/layout/hProcess3"/>
    <dgm:cxn modelId="{E3E44DC5-6F45-4487-9F2C-8870860970D1}" srcId="{5F1A590C-C1AF-4F92-AA66-F0EC063B8D96}" destId="{BE443619-F853-4214-9032-40FE4E999F9E}" srcOrd="0" destOrd="0" parTransId="{3D6882AC-985A-436F-8D43-E00E838CCE9F}" sibTransId="{4FCD9B75-3AA0-44A4-A040-7CD8EE0DEA05}"/>
    <dgm:cxn modelId="{EB4DA0B9-328F-4315-AA8E-ABF550B7203D}" type="presParOf" srcId="{EE519BF2-FC0C-4B02-85D3-D685B2A01DE0}" destId="{D30FA0C9-0F37-432D-802F-0F83A6ACE037}" srcOrd="0" destOrd="0" presId="urn:microsoft.com/office/officeart/2005/8/layout/hProcess3"/>
    <dgm:cxn modelId="{B43E9645-E5C4-4763-A3C8-59DB253B620E}" type="presParOf" srcId="{EE519BF2-FC0C-4B02-85D3-D685B2A01DE0}" destId="{59AF8067-434F-4B3C-91DF-A0F6DC2C6B75}" srcOrd="1" destOrd="0" presId="urn:microsoft.com/office/officeart/2005/8/layout/hProcess3"/>
    <dgm:cxn modelId="{BC12D50B-85E7-4B41-87F0-59098F6BD02D}" type="presParOf" srcId="{59AF8067-434F-4B3C-91DF-A0F6DC2C6B75}" destId="{A2C14857-754A-4F20-9028-70E7BF87DB24}" srcOrd="0" destOrd="0" presId="urn:microsoft.com/office/officeart/2005/8/layout/hProcess3"/>
    <dgm:cxn modelId="{A16740B6-EFB2-450B-81AD-48A64311EA60}" type="presParOf" srcId="{59AF8067-434F-4B3C-91DF-A0F6DC2C6B75}" destId="{1242F50E-B581-45D7-85D8-BC295102382C}" srcOrd="1" destOrd="0" presId="urn:microsoft.com/office/officeart/2005/8/layout/hProcess3"/>
    <dgm:cxn modelId="{EEB3DCAF-479F-4FF7-9CB8-94294E05E594}" type="presParOf" srcId="{1242F50E-B581-45D7-85D8-BC295102382C}" destId="{68167D33-C95F-4EAB-8DDA-A245AF57FE23}" srcOrd="0" destOrd="0" presId="urn:microsoft.com/office/officeart/2005/8/layout/hProcess3"/>
    <dgm:cxn modelId="{EEC108FD-03C6-4785-86C1-046342FD36CE}" type="presParOf" srcId="{1242F50E-B581-45D7-85D8-BC295102382C}" destId="{3B346123-53E0-49BF-90C8-4928519FC0BD}" srcOrd="1" destOrd="0" presId="urn:microsoft.com/office/officeart/2005/8/layout/hProcess3"/>
    <dgm:cxn modelId="{42D5D25A-A23D-4E42-B538-F5A22B3863A6}" type="presParOf" srcId="{1242F50E-B581-45D7-85D8-BC295102382C}" destId="{87716B0C-8B3C-4247-8E04-CFD7A8C19FB2}" srcOrd="2" destOrd="0" presId="urn:microsoft.com/office/officeart/2005/8/layout/hProcess3"/>
    <dgm:cxn modelId="{AB9A6B34-6706-4896-BA3A-B051971F7B0E}" type="presParOf" srcId="{1242F50E-B581-45D7-85D8-BC295102382C}" destId="{23A50C20-324D-40F3-8A21-0FF629E2D809}" srcOrd="3" destOrd="0" presId="urn:microsoft.com/office/officeart/2005/8/layout/hProcess3"/>
    <dgm:cxn modelId="{D2201DE8-822D-401C-921C-68F8A3FEDA56}" type="presParOf" srcId="{59AF8067-434F-4B3C-91DF-A0F6DC2C6B75}" destId="{060F134E-EC46-41CC-82AE-0CDBA56811AB}" srcOrd="2" destOrd="0" presId="urn:microsoft.com/office/officeart/2005/8/layout/hProcess3"/>
    <dgm:cxn modelId="{C583ED47-F99A-4FFB-9345-1E630DD88D51}" type="presParOf" srcId="{59AF8067-434F-4B3C-91DF-A0F6DC2C6B75}" destId="{1E4D0E9C-E275-4760-B11D-0D658463FF43}" srcOrd="3" destOrd="0" presId="urn:microsoft.com/office/officeart/2005/8/layout/hProcess3"/>
    <dgm:cxn modelId="{0C7F0BD1-77C2-4672-B987-B849AC1E1474}" type="presParOf" srcId="{59AF8067-434F-4B3C-91DF-A0F6DC2C6B75}" destId="{A10E03CF-08C2-42DF-B8AB-7F198490B2A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1A590C-C1AF-4F92-AA66-F0EC063B8D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E443619-F853-4214-9032-40FE4E999F9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Опыт регионов </a:t>
          </a:r>
          <a:endParaRPr lang="ru-RU" dirty="0">
            <a:solidFill>
              <a:schemeClr val="bg1"/>
            </a:solidFill>
          </a:endParaRPr>
        </a:p>
      </dgm:t>
    </dgm:pt>
    <dgm:pt modelId="{3D6882AC-985A-436F-8D43-E00E838CCE9F}" type="parTrans" cxnId="{E3E44DC5-6F45-4487-9F2C-8870860970D1}">
      <dgm:prSet/>
      <dgm:spPr/>
    </dgm:pt>
    <dgm:pt modelId="{4FCD9B75-3AA0-44A4-A040-7CD8EE0DEA05}" type="sibTrans" cxnId="{E3E44DC5-6F45-4487-9F2C-8870860970D1}">
      <dgm:prSet/>
      <dgm:spPr/>
    </dgm:pt>
    <dgm:pt modelId="{EE519BF2-FC0C-4B02-85D3-D685B2A01DE0}" type="pres">
      <dgm:prSet presAssocID="{5F1A590C-C1AF-4F92-AA66-F0EC063B8D96}" presName="Name0" presStyleCnt="0">
        <dgm:presLayoutVars>
          <dgm:dir/>
          <dgm:animLvl val="lvl"/>
          <dgm:resizeHandles val="exact"/>
        </dgm:presLayoutVars>
      </dgm:prSet>
      <dgm:spPr/>
    </dgm:pt>
    <dgm:pt modelId="{D30FA0C9-0F37-432D-802F-0F83A6ACE037}" type="pres">
      <dgm:prSet presAssocID="{5F1A590C-C1AF-4F92-AA66-F0EC063B8D96}" presName="dummy" presStyleCnt="0"/>
      <dgm:spPr/>
    </dgm:pt>
    <dgm:pt modelId="{59AF8067-434F-4B3C-91DF-A0F6DC2C6B75}" type="pres">
      <dgm:prSet presAssocID="{5F1A590C-C1AF-4F92-AA66-F0EC063B8D96}" presName="linH" presStyleCnt="0"/>
      <dgm:spPr/>
    </dgm:pt>
    <dgm:pt modelId="{A2C14857-754A-4F20-9028-70E7BF87DB24}" type="pres">
      <dgm:prSet presAssocID="{5F1A590C-C1AF-4F92-AA66-F0EC063B8D96}" presName="padding1" presStyleCnt="0"/>
      <dgm:spPr/>
    </dgm:pt>
    <dgm:pt modelId="{1242F50E-B581-45D7-85D8-BC295102382C}" type="pres">
      <dgm:prSet presAssocID="{BE443619-F853-4214-9032-40FE4E999F9E}" presName="linV" presStyleCnt="0"/>
      <dgm:spPr/>
    </dgm:pt>
    <dgm:pt modelId="{68167D33-C95F-4EAB-8DDA-A245AF57FE23}" type="pres">
      <dgm:prSet presAssocID="{BE443619-F853-4214-9032-40FE4E999F9E}" presName="spVertical1" presStyleCnt="0"/>
      <dgm:spPr/>
    </dgm:pt>
    <dgm:pt modelId="{3B346123-53E0-49BF-90C8-4928519FC0BD}" type="pres">
      <dgm:prSet presAssocID="{BE443619-F853-4214-9032-40FE4E999F9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16B0C-8B3C-4247-8E04-CFD7A8C19FB2}" type="pres">
      <dgm:prSet presAssocID="{BE443619-F853-4214-9032-40FE4E999F9E}" presName="spVertical2" presStyleCnt="0"/>
      <dgm:spPr/>
    </dgm:pt>
    <dgm:pt modelId="{23A50C20-324D-40F3-8A21-0FF629E2D809}" type="pres">
      <dgm:prSet presAssocID="{BE443619-F853-4214-9032-40FE4E999F9E}" presName="spVertical3" presStyleCnt="0"/>
      <dgm:spPr/>
    </dgm:pt>
    <dgm:pt modelId="{060F134E-EC46-41CC-82AE-0CDBA56811AB}" type="pres">
      <dgm:prSet presAssocID="{5F1A590C-C1AF-4F92-AA66-F0EC063B8D96}" presName="padding2" presStyleCnt="0"/>
      <dgm:spPr/>
    </dgm:pt>
    <dgm:pt modelId="{1E4D0E9C-E275-4760-B11D-0D658463FF43}" type="pres">
      <dgm:prSet presAssocID="{5F1A590C-C1AF-4F92-AA66-F0EC063B8D96}" presName="negArrow" presStyleCnt="0"/>
      <dgm:spPr/>
    </dgm:pt>
    <dgm:pt modelId="{A10E03CF-08C2-42DF-B8AB-7F198490B2A0}" type="pres">
      <dgm:prSet presAssocID="{5F1A590C-C1AF-4F92-AA66-F0EC063B8D96}" presName="backgroundArrow" presStyleLbl="node1" presStyleIdx="0" presStyleCnt="1"/>
      <dgm:spPr/>
    </dgm:pt>
  </dgm:ptLst>
  <dgm:cxnLst>
    <dgm:cxn modelId="{C5682FB2-07B4-41CF-8019-F55D687EA8C7}" type="presOf" srcId="{5F1A590C-C1AF-4F92-AA66-F0EC063B8D96}" destId="{EE519BF2-FC0C-4B02-85D3-D685B2A01DE0}" srcOrd="0" destOrd="0" presId="urn:microsoft.com/office/officeart/2005/8/layout/hProcess3"/>
    <dgm:cxn modelId="{E3E44DC5-6F45-4487-9F2C-8870860970D1}" srcId="{5F1A590C-C1AF-4F92-AA66-F0EC063B8D96}" destId="{BE443619-F853-4214-9032-40FE4E999F9E}" srcOrd="0" destOrd="0" parTransId="{3D6882AC-985A-436F-8D43-E00E838CCE9F}" sibTransId="{4FCD9B75-3AA0-44A4-A040-7CD8EE0DEA05}"/>
    <dgm:cxn modelId="{46BCC685-EB6E-4070-857E-EAAB9EC62D28}" type="presOf" srcId="{BE443619-F853-4214-9032-40FE4E999F9E}" destId="{3B346123-53E0-49BF-90C8-4928519FC0BD}" srcOrd="0" destOrd="0" presId="urn:microsoft.com/office/officeart/2005/8/layout/hProcess3"/>
    <dgm:cxn modelId="{B80415D4-6F2A-43C6-970D-4D723B8BF6D9}" type="presParOf" srcId="{EE519BF2-FC0C-4B02-85D3-D685B2A01DE0}" destId="{D30FA0C9-0F37-432D-802F-0F83A6ACE037}" srcOrd="0" destOrd="0" presId="urn:microsoft.com/office/officeart/2005/8/layout/hProcess3"/>
    <dgm:cxn modelId="{C4DFB628-F6F6-4B67-A443-5EB26DECF89D}" type="presParOf" srcId="{EE519BF2-FC0C-4B02-85D3-D685B2A01DE0}" destId="{59AF8067-434F-4B3C-91DF-A0F6DC2C6B75}" srcOrd="1" destOrd="0" presId="urn:microsoft.com/office/officeart/2005/8/layout/hProcess3"/>
    <dgm:cxn modelId="{41C9221D-AB72-4C9C-8982-1EA386EC69F7}" type="presParOf" srcId="{59AF8067-434F-4B3C-91DF-A0F6DC2C6B75}" destId="{A2C14857-754A-4F20-9028-70E7BF87DB24}" srcOrd="0" destOrd="0" presId="urn:microsoft.com/office/officeart/2005/8/layout/hProcess3"/>
    <dgm:cxn modelId="{17ACB85A-826F-464A-BEA9-1131A492B466}" type="presParOf" srcId="{59AF8067-434F-4B3C-91DF-A0F6DC2C6B75}" destId="{1242F50E-B581-45D7-85D8-BC295102382C}" srcOrd="1" destOrd="0" presId="urn:microsoft.com/office/officeart/2005/8/layout/hProcess3"/>
    <dgm:cxn modelId="{BEA60358-76AD-4B70-B7AB-E7F609F40E3F}" type="presParOf" srcId="{1242F50E-B581-45D7-85D8-BC295102382C}" destId="{68167D33-C95F-4EAB-8DDA-A245AF57FE23}" srcOrd="0" destOrd="0" presId="urn:microsoft.com/office/officeart/2005/8/layout/hProcess3"/>
    <dgm:cxn modelId="{B1C9767C-36E0-41CB-BCE3-F0C792157EA6}" type="presParOf" srcId="{1242F50E-B581-45D7-85D8-BC295102382C}" destId="{3B346123-53E0-49BF-90C8-4928519FC0BD}" srcOrd="1" destOrd="0" presId="urn:microsoft.com/office/officeart/2005/8/layout/hProcess3"/>
    <dgm:cxn modelId="{4804C45F-834B-458D-AFFD-E6047C9D861A}" type="presParOf" srcId="{1242F50E-B581-45D7-85D8-BC295102382C}" destId="{87716B0C-8B3C-4247-8E04-CFD7A8C19FB2}" srcOrd="2" destOrd="0" presId="urn:microsoft.com/office/officeart/2005/8/layout/hProcess3"/>
    <dgm:cxn modelId="{9BF80DCE-F206-455E-8C4A-B4A601FFC0D3}" type="presParOf" srcId="{1242F50E-B581-45D7-85D8-BC295102382C}" destId="{23A50C20-324D-40F3-8A21-0FF629E2D809}" srcOrd="3" destOrd="0" presId="urn:microsoft.com/office/officeart/2005/8/layout/hProcess3"/>
    <dgm:cxn modelId="{25A781B7-94CC-4F6B-B4C6-19E1A6FAE875}" type="presParOf" srcId="{59AF8067-434F-4B3C-91DF-A0F6DC2C6B75}" destId="{060F134E-EC46-41CC-82AE-0CDBA56811AB}" srcOrd="2" destOrd="0" presId="urn:microsoft.com/office/officeart/2005/8/layout/hProcess3"/>
    <dgm:cxn modelId="{2CD1E3AE-FE61-4834-BB47-8A34BFDCB0DC}" type="presParOf" srcId="{59AF8067-434F-4B3C-91DF-A0F6DC2C6B75}" destId="{1E4D0E9C-E275-4760-B11D-0D658463FF43}" srcOrd="3" destOrd="0" presId="urn:microsoft.com/office/officeart/2005/8/layout/hProcess3"/>
    <dgm:cxn modelId="{81326C08-68C1-41C4-8484-11FC84DA30A7}" type="presParOf" srcId="{59AF8067-434F-4B3C-91DF-A0F6DC2C6B75}" destId="{A10E03CF-08C2-42DF-B8AB-7F198490B2A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1A590C-C1AF-4F92-AA66-F0EC063B8D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E443619-F853-4214-9032-40FE4E999F9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 Риски технологии НОК</a:t>
          </a:r>
          <a:endParaRPr lang="ru-RU" dirty="0">
            <a:solidFill>
              <a:schemeClr val="bg1"/>
            </a:solidFill>
          </a:endParaRPr>
        </a:p>
      </dgm:t>
    </dgm:pt>
    <dgm:pt modelId="{3D6882AC-985A-436F-8D43-E00E838CCE9F}" type="parTrans" cxnId="{E3E44DC5-6F45-4487-9F2C-8870860970D1}">
      <dgm:prSet/>
      <dgm:spPr/>
      <dgm:t>
        <a:bodyPr/>
        <a:lstStyle/>
        <a:p>
          <a:endParaRPr lang="ru-RU"/>
        </a:p>
      </dgm:t>
    </dgm:pt>
    <dgm:pt modelId="{4FCD9B75-3AA0-44A4-A040-7CD8EE0DEA05}" type="sibTrans" cxnId="{E3E44DC5-6F45-4487-9F2C-8870860970D1}">
      <dgm:prSet/>
      <dgm:spPr/>
      <dgm:t>
        <a:bodyPr/>
        <a:lstStyle/>
        <a:p>
          <a:endParaRPr lang="ru-RU"/>
        </a:p>
      </dgm:t>
    </dgm:pt>
    <dgm:pt modelId="{EE519BF2-FC0C-4B02-85D3-D685B2A01DE0}" type="pres">
      <dgm:prSet presAssocID="{5F1A590C-C1AF-4F92-AA66-F0EC063B8D96}" presName="Name0" presStyleCnt="0">
        <dgm:presLayoutVars>
          <dgm:dir/>
          <dgm:animLvl val="lvl"/>
          <dgm:resizeHandles val="exact"/>
        </dgm:presLayoutVars>
      </dgm:prSet>
      <dgm:spPr/>
    </dgm:pt>
    <dgm:pt modelId="{D30FA0C9-0F37-432D-802F-0F83A6ACE037}" type="pres">
      <dgm:prSet presAssocID="{5F1A590C-C1AF-4F92-AA66-F0EC063B8D96}" presName="dummy" presStyleCnt="0"/>
      <dgm:spPr/>
    </dgm:pt>
    <dgm:pt modelId="{59AF8067-434F-4B3C-91DF-A0F6DC2C6B75}" type="pres">
      <dgm:prSet presAssocID="{5F1A590C-C1AF-4F92-AA66-F0EC063B8D96}" presName="linH" presStyleCnt="0"/>
      <dgm:spPr/>
    </dgm:pt>
    <dgm:pt modelId="{A2C14857-754A-4F20-9028-70E7BF87DB24}" type="pres">
      <dgm:prSet presAssocID="{5F1A590C-C1AF-4F92-AA66-F0EC063B8D96}" presName="padding1" presStyleCnt="0"/>
      <dgm:spPr/>
    </dgm:pt>
    <dgm:pt modelId="{1242F50E-B581-45D7-85D8-BC295102382C}" type="pres">
      <dgm:prSet presAssocID="{BE443619-F853-4214-9032-40FE4E999F9E}" presName="linV" presStyleCnt="0"/>
      <dgm:spPr/>
    </dgm:pt>
    <dgm:pt modelId="{68167D33-C95F-4EAB-8DDA-A245AF57FE23}" type="pres">
      <dgm:prSet presAssocID="{BE443619-F853-4214-9032-40FE4E999F9E}" presName="spVertical1" presStyleCnt="0"/>
      <dgm:spPr/>
    </dgm:pt>
    <dgm:pt modelId="{3B346123-53E0-49BF-90C8-4928519FC0BD}" type="pres">
      <dgm:prSet presAssocID="{BE443619-F853-4214-9032-40FE4E999F9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16B0C-8B3C-4247-8E04-CFD7A8C19FB2}" type="pres">
      <dgm:prSet presAssocID="{BE443619-F853-4214-9032-40FE4E999F9E}" presName="spVertical2" presStyleCnt="0"/>
      <dgm:spPr/>
    </dgm:pt>
    <dgm:pt modelId="{23A50C20-324D-40F3-8A21-0FF629E2D809}" type="pres">
      <dgm:prSet presAssocID="{BE443619-F853-4214-9032-40FE4E999F9E}" presName="spVertical3" presStyleCnt="0"/>
      <dgm:spPr/>
    </dgm:pt>
    <dgm:pt modelId="{060F134E-EC46-41CC-82AE-0CDBA56811AB}" type="pres">
      <dgm:prSet presAssocID="{5F1A590C-C1AF-4F92-AA66-F0EC063B8D96}" presName="padding2" presStyleCnt="0"/>
      <dgm:spPr/>
    </dgm:pt>
    <dgm:pt modelId="{1E4D0E9C-E275-4760-B11D-0D658463FF43}" type="pres">
      <dgm:prSet presAssocID="{5F1A590C-C1AF-4F92-AA66-F0EC063B8D96}" presName="negArrow" presStyleCnt="0"/>
      <dgm:spPr/>
    </dgm:pt>
    <dgm:pt modelId="{A10E03CF-08C2-42DF-B8AB-7F198490B2A0}" type="pres">
      <dgm:prSet presAssocID="{5F1A590C-C1AF-4F92-AA66-F0EC063B8D96}" presName="backgroundArrow" presStyleLbl="node1" presStyleIdx="0" presStyleCnt="1"/>
      <dgm:spPr/>
    </dgm:pt>
  </dgm:ptLst>
  <dgm:cxnLst>
    <dgm:cxn modelId="{C5682FB2-07B4-41CF-8019-F55D687EA8C7}" type="presOf" srcId="{5F1A590C-C1AF-4F92-AA66-F0EC063B8D96}" destId="{EE519BF2-FC0C-4B02-85D3-D685B2A01DE0}" srcOrd="0" destOrd="0" presId="urn:microsoft.com/office/officeart/2005/8/layout/hProcess3"/>
    <dgm:cxn modelId="{E3E44DC5-6F45-4487-9F2C-8870860970D1}" srcId="{5F1A590C-C1AF-4F92-AA66-F0EC063B8D96}" destId="{BE443619-F853-4214-9032-40FE4E999F9E}" srcOrd="0" destOrd="0" parTransId="{3D6882AC-985A-436F-8D43-E00E838CCE9F}" sibTransId="{4FCD9B75-3AA0-44A4-A040-7CD8EE0DEA05}"/>
    <dgm:cxn modelId="{46BCC685-EB6E-4070-857E-EAAB9EC62D28}" type="presOf" srcId="{BE443619-F853-4214-9032-40FE4E999F9E}" destId="{3B346123-53E0-49BF-90C8-4928519FC0BD}" srcOrd="0" destOrd="0" presId="urn:microsoft.com/office/officeart/2005/8/layout/hProcess3"/>
    <dgm:cxn modelId="{B80415D4-6F2A-43C6-970D-4D723B8BF6D9}" type="presParOf" srcId="{EE519BF2-FC0C-4B02-85D3-D685B2A01DE0}" destId="{D30FA0C9-0F37-432D-802F-0F83A6ACE037}" srcOrd="0" destOrd="0" presId="urn:microsoft.com/office/officeart/2005/8/layout/hProcess3"/>
    <dgm:cxn modelId="{C4DFB628-F6F6-4B67-A443-5EB26DECF89D}" type="presParOf" srcId="{EE519BF2-FC0C-4B02-85D3-D685B2A01DE0}" destId="{59AF8067-434F-4B3C-91DF-A0F6DC2C6B75}" srcOrd="1" destOrd="0" presId="urn:microsoft.com/office/officeart/2005/8/layout/hProcess3"/>
    <dgm:cxn modelId="{41C9221D-AB72-4C9C-8982-1EA386EC69F7}" type="presParOf" srcId="{59AF8067-434F-4B3C-91DF-A0F6DC2C6B75}" destId="{A2C14857-754A-4F20-9028-70E7BF87DB24}" srcOrd="0" destOrd="0" presId="urn:microsoft.com/office/officeart/2005/8/layout/hProcess3"/>
    <dgm:cxn modelId="{17ACB85A-826F-464A-BEA9-1131A492B466}" type="presParOf" srcId="{59AF8067-434F-4B3C-91DF-A0F6DC2C6B75}" destId="{1242F50E-B581-45D7-85D8-BC295102382C}" srcOrd="1" destOrd="0" presId="urn:microsoft.com/office/officeart/2005/8/layout/hProcess3"/>
    <dgm:cxn modelId="{BEA60358-76AD-4B70-B7AB-E7F609F40E3F}" type="presParOf" srcId="{1242F50E-B581-45D7-85D8-BC295102382C}" destId="{68167D33-C95F-4EAB-8DDA-A245AF57FE23}" srcOrd="0" destOrd="0" presId="urn:microsoft.com/office/officeart/2005/8/layout/hProcess3"/>
    <dgm:cxn modelId="{B1C9767C-36E0-41CB-BCE3-F0C792157EA6}" type="presParOf" srcId="{1242F50E-B581-45D7-85D8-BC295102382C}" destId="{3B346123-53E0-49BF-90C8-4928519FC0BD}" srcOrd="1" destOrd="0" presId="urn:microsoft.com/office/officeart/2005/8/layout/hProcess3"/>
    <dgm:cxn modelId="{4804C45F-834B-458D-AFFD-E6047C9D861A}" type="presParOf" srcId="{1242F50E-B581-45D7-85D8-BC295102382C}" destId="{87716B0C-8B3C-4247-8E04-CFD7A8C19FB2}" srcOrd="2" destOrd="0" presId="urn:microsoft.com/office/officeart/2005/8/layout/hProcess3"/>
    <dgm:cxn modelId="{9BF80DCE-F206-455E-8C4A-B4A601FFC0D3}" type="presParOf" srcId="{1242F50E-B581-45D7-85D8-BC295102382C}" destId="{23A50C20-324D-40F3-8A21-0FF629E2D809}" srcOrd="3" destOrd="0" presId="urn:microsoft.com/office/officeart/2005/8/layout/hProcess3"/>
    <dgm:cxn modelId="{25A781B7-94CC-4F6B-B4C6-19E1A6FAE875}" type="presParOf" srcId="{59AF8067-434F-4B3C-91DF-A0F6DC2C6B75}" destId="{060F134E-EC46-41CC-82AE-0CDBA56811AB}" srcOrd="2" destOrd="0" presId="urn:microsoft.com/office/officeart/2005/8/layout/hProcess3"/>
    <dgm:cxn modelId="{2CD1E3AE-FE61-4834-BB47-8A34BFDCB0DC}" type="presParOf" srcId="{59AF8067-434F-4B3C-91DF-A0F6DC2C6B75}" destId="{1E4D0E9C-E275-4760-B11D-0D658463FF43}" srcOrd="3" destOrd="0" presId="urn:microsoft.com/office/officeart/2005/8/layout/hProcess3"/>
    <dgm:cxn modelId="{81326C08-68C1-41C4-8484-11FC84DA30A7}" type="presParOf" srcId="{59AF8067-434F-4B3C-91DF-A0F6DC2C6B75}" destId="{A10E03CF-08C2-42DF-B8AB-7F198490B2A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E03CF-08C2-42DF-B8AB-7F198490B2A0}">
      <dsp:nvSpPr>
        <dsp:cNvPr id="0" name=""/>
        <dsp:cNvSpPr/>
      </dsp:nvSpPr>
      <dsp:spPr>
        <a:xfrm>
          <a:off x="0" y="990375"/>
          <a:ext cx="8229600" cy="338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46123-53E0-49BF-90C8-4928519FC0BD}">
      <dsp:nvSpPr>
        <dsp:cNvPr id="0" name=""/>
        <dsp:cNvSpPr/>
      </dsp:nvSpPr>
      <dsp:spPr>
        <a:xfrm>
          <a:off x="663832" y="1836375"/>
          <a:ext cx="6742807" cy="16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77520" rIns="0" bIns="47752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bg1"/>
              </a:solidFill>
            </a:rPr>
            <a:t>Особенности  оценки</a:t>
          </a:r>
          <a:endParaRPr lang="ru-RU" sz="4700" kern="1200" dirty="0">
            <a:solidFill>
              <a:schemeClr val="bg1"/>
            </a:solidFill>
          </a:endParaRPr>
        </a:p>
      </dsp:txBody>
      <dsp:txXfrm>
        <a:off x="663832" y="1836375"/>
        <a:ext cx="6742807" cy="169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B21FE-9FC1-4E72-BD24-19188FE41B16}">
      <dsp:nvSpPr>
        <dsp:cNvPr id="0" name=""/>
        <dsp:cNvSpPr/>
      </dsp:nvSpPr>
      <dsp:spPr>
        <a:xfrm>
          <a:off x="1286073" y="987112"/>
          <a:ext cx="3394472" cy="33944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F2970-3FB3-4AF5-9D30-8A9803F302B9}">
      <dsp:nvSpPr>
        <dsp:cNvPr id="0" name=""/>
        <dsp:cNvSpPr/>
      </dsp:nvSpPr>
      <dsp:spPr>
        <a:xfrm>
          <a:off x="1663142" y="1364181"/>
          <a:ext cx="2640333" cy="26403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E7660-E496-439F-BF45-23CF6E92B711}">
      <dsp:nvSpPr>
        <dsp:cNvPr id="0" name=""/>
        <dsp:cNvSpPr/>
      </dsp:nvSpPr>
      <dsp:spPr>
        <a:xfrm>
          <a:off x="2040211" y="1741251"/>
          <a:ext cx="1886195" cy="18861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DD706-EB5C-4E85-818A-BB24B7D77842}">
      <dsp:nvSpPr>
        <dsp:cNvPr id="0" name=""/>
        <dsp:cNvSpPr/>
      </dsp:nvSpPr>
      <dsp:spPr>
        <a:xfrm>
          <a:off x="2417563" y="2118603"/>
          <a:ext cx="1131490" cy="11314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49A9B-D531-4D21-94C0-129097365D0B}">
      <dsp:nvSpPr>
        <dsp:cNvPr id="0" name=""/>
        <dsp:cNvSpPr/>
      </dsp:nvSpPr>
      <dsp:spPr>
        <a:xfrm>
          <a:off x="2794633" y="2495672"/>
          <a:ext cx="377352" cy="3773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1CE4D-AE88-45C0-97EB-AF87D360B3E3}">
      <dsp:nvSpPr>
        <dsp:cNvPr id="0" name=""/>
        <dsp:cNvSpPr/>
      </dsp:nvSpPr>
      <dsp:spPr>
        <a:xfrm>
          <a:off x="5246290" y="144378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Заказчик </a:t>
          </a:r>
          <a:endParaRPr lang="ru-RU" sz="1700" kern="1200"/>
        </a:p>
      </dsp:txBody>
      <dsp:txXfrm>
        <a:off x="5246290" y="144378"/>
        <a:ext cx="1697236" cy="599237"/>
      </dsp:txXfrm>
    </dsp:sp>
    <dsp:sp modelId="{5E693479-E85C-4F6D-9874-17B40771BF2C}">
      <dsp:nvSpPr>
        <dsp:cNvPr id="0" name=""/>
        <dsp:cNvSpPr/>
      </dsp:nvSpPr>
      <dsp:spPr>
        <a:xfrm>
          <a:off x="4821981" y="443996"/>
          <a:ext cx="4243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6CCA1-1312-4EDE-B807-AACDFA275C8B}">
      <dsp:nvSpPr>
        <dsp:cNvPr id="0" name=""/>
        <dsp:cNvSpPr/>
      </dsp:nvSpPr>
      <dsp:spPr>
        <a:xfrm rot="5400000">
          <a:off x="2781055" y="646250"/>
          <a:ext cx="2240351" cy="183584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A42131-0024-4360-94A0-6400ED49F871}">
      <dsp:nvSpPr>
        <dsp:cNvPr id="0" name=""/>
        <dsp:cNvSpPr/>
      </dsp:nvSpPr>
      <dsp:spPr>
        <a:xfrm>
          <a:off x="5246290" y="778013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Цель, задачи</a:t>
          </a:r>
          <a:endParaRPr lang="ru-RU" sz="1700" kern="1200"/>
        </a:p>
      </dsp:txBody>
      <dsp:txXfrm>
        <a:off x="5246290" y="778013"/>
        <a:ext cx="1697236" cy="599237"/>
      </dsp:txXfrm>
    </dsp:sp>
    <dsp:sp modelId="{AE4FD10B-2E98-47DE-B7AF-E1FC482535BD}">
      <dsp:nvSpPr>
        <dsp:cNvPr id="0" name=""/>
        <dsp:cNvSpPr/>
      </dsp:nvSpPr>
      <dsp:spPr>
        <a:xfrm>
          <a:off x="4821981" y="1077631"/>
          <a:ext cx="4243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6A949-E3F3-454E-82EB-A398C1760A74}">
      <dsp:nvSpPr>
        <dsp:cNvPr id="0" name=""/>
        <dsp:cNvSpPr/>
      </dsp:nvSpPr>
      <dsp:spPr>
        <a:xfrm rot="5400000">
          <a:off x="3110262" y="1231740"/>
          <a:ext cx="1865375" cy="155579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6DBD2-ED22-48AA-89F4-F73C70496ECB}">
      <dsp:nvSpPr>
        <dsp:cNvPr id="0" name=""/>
        <dsp:cNvSpPr/>
      </dsp:nvSpPr>
      <dsp:spPr>
        <a:xfrm>
          <a:off x="5246290" y="1411647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Объект </a:t>
          </a:r>
          <a:endParaRPr lang="ru-RU" sz="1700" kern="1200"/>
        </a:p>
      </dsp:txBody>
      <dsp:txXfrm>
        <a:off x="5246290" y="1411647"/>
        <a:ext cx="1697236" cy="599237"/>
      </dsp:txXfrm>
    </dsp:sp>
    <dsp:sp modelId="{C09C2007-D8E4-443F-A1D9-A1BBF3FD49CD}">
      <dsp:nvSpPr>
        <dsp:cNvPr id="0" name=""/>
        <dsp:cNvSpPr/>
      </dsp:nvSpPr>
      <dsp:spPr>
        <a:xfrm>
          <a:off x="4821981" y="1711266"/>
          <a:ext cx="4243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A4521-C4FA-488F-A76B-8F7B70C70BEE}">
      <dsp:nvSpPr>
        <dsp:cNvPr id="0" name=""/>
        <dsp:cNvSpPr/>
      </dsp:nvSpPr>
      <dsp:spPr>
        <a:xfrm rot="5400000">
          <a:off x="3433076" y="1793299"/>
          <a:ext cx="1470937" cy="130687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8B4A4-87F7-4E39-8E9B-154A2ACD1DFC}">
      <dsp:nvSpPr>
        <dsp:cNvPr id="0" name=""/>
        <dsp:cNvSpPr/>
      </dsp:nvSpPr>
      <dsp:spPr>
        <a:xfrm>
          <a:off x="5246290" y="2031704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Предмет </a:t>
          </a:r>
          <a:endParaRPr lang="ru-RU" sz="1700" kern="1200"/>
        </a:p>
      </dsp:txBody>
      <dsp:txXfrm>
        <a:off x="5246290" y="2031704"/>
        <a:ext cx="1697236" cy="599237"/>
      </dsp:txXfrm>
    </dsp:sp>
    <dsp:sp modelId="{6986F03C-E059-4614-B359-EC027D109C8D}">
      <dsp:nvSpPr>
        <dsp:cNvPr id="0" name=""/>
        <dsp:cNvSpPr/>
      </dsp:nvSpPr>
      <dsp:spPr>
        <a:xfrm>
          <a:off x="4821981" y="2331323"/>
          <a:ext cx="4243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45E4A-D838-402A-8479-6C50FD48742D}">
      <dsp:nvSpPr>
        <dsp:cNvPr id="0" name=""/>
        <dsp:cNvSpPr/>
      </dsp:nvSpPr>
      <dsp:spPr>
        <a:xfrm rot="5400000">
          <a:off x="3754420" y="2386200"/>
          <a:ext cx="1122438" cy="101268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0E766-E3CF-4E7A-9EAA-34129A6ABBD3}">
      <dsp:nvSpPr>
        <dsp:cNvPr id="0" name=""/>
        <dsp:cNvSpPr/>
      </dsp:nvSpPr>
      <dsp:spPr>
        <a:xfrm>
          <a:off x="5246290" y="2633657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Инструменты </a:t>
          </a:r>
          <a:endParaRPr lang="ru-RU" sz="1700" kern="1200"/>
        </a:p>
      </dsp:txBody>
      <dsp:txXfrm>
        <a:off x="5246290" y="2633657"/>
        <a:ext cx="1697236" cy="599237"/>
      </dsp:txXfrm>
    </dsp:sp>
    <dsp:sp modelId="{DA78DB71-FA0A-43CE-B2C1-0157D6E0570F}">
      <dsp:nvSpPr>
        <dsp:cNvPr id="0" name=""/>
        <dsp:cNvSpPr/>
      </dsp:nvSpPr>
      <dsp:spPr>
        <a:xfrm>
          <a:off x="4821981" y="2933276"/>
          <a:ext cx="4243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7BDFB-74D4-41AC-AE55-714F30B4715A}">
      <dsp:nvSpPr>
        <dsp:cNvPr id="0" name=""/>
        <dsp:cNvSpPr/>
      </dsp:nvSpPr>
      <dsp:spPr>
        <a:xfrm rot="5400000">
          <a:off x="4058225" y="2961563"/>
          <a:ext cx="792043" cy="73546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4BC95-A1F9-4C87-81E7-33BFE6E1DF3E}">
      <dsp:nvSpPr>
        <dsp:cNvPr id="0" name=""/>
        <dsp:cNvSpPr/>
      </dsp:nvSpPr>
      <dsp:spPr>
        <a:xfrm>
          <a:off x="3397522" y="2050"/>
          <a:ext cx="1434554" cy="932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утвержденные критерии  качества (стандартов услуг или административных регламентов)</a:t>
          </a:r>
          <a:endParaRPr lang="ru-RU" sz="900" kern="1200" dirty="0"/>
        </a:p>
      </dsp:txBody>
      <dsp:txXfrm>
        <a:off x="3443041" y="47569"/>
        <a:ext cx="1343516" cy="841422"/>
      </dsp:txXfrm>
    </dsp:sp>
    <dsp:sp modelId="{93564F99-939F-46E3-8D59-886009E5FACF}">
      <dsp:nvSpPr>
        <dsp:cNvPr id="0" name=""/>
        <dsp:cNvSpPr/>
      </dsp:nvSpPr>
      <dsp:spPr>
        <a:xfrm>
          <a:off x="2249257" y="468280"/>
          <a:ext cx="3731085" cy="3731085"/>
        </a:xfrm>
        <a:custGeom>
          <a:avLst/>
          <a:gdLst/>
          <a:ahLst/>
          <a:cxnLst/>
          <a:rect l="0" t="0" r="0" b="0"/>
          <a:pathLst>
            <a:path>
              <a:moveTo>
                <a:pt x="2775633" y="237051"/>
              </a:moveTo>
              <a:arcTo wR="1865542" hR="1865542" stAng="17951933" swAng="12139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EA6A2-AB3A-445D-83C2-0AB2865A486B}">
      <dsp:nvSpPr>
        <dsp:cNvPr id="0" name=""/>
        <dsp:cNvSpPr/>
      </dsp:nvSpPr>
      <dsp:spPr>
        <a:xfrm>
          <a:off x="5171759" y="1291108"/>
          <a:ext cx="1434554" cy="932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индикаторы оценки соответствующих установленным критерием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5217278" y="1336627"/>
        <a:ext cx="1343516" cy="841422"/>
      </dsp:txXfrm>
    </dsp:sp>
    <dsp:sp modelId="{653601CD-37CB-43C6-A4B0-A3233E293395}">
      <dsp:nvSpPr>
        <dsp:cNvPr id="0" name=""/>
        <dsp:cNvSpPr/>
      </dsp:nvSpPr>
      <dsp:spPr>
        <a:xfrm>
          <a:off x="2249257" y="468280"/>
          <a:ext cx="3731085" cy="3731085"/>
        </a:xfrm>
        <a:custGeom>
          <a:avLst/>
          <a:gdLst/>
          <a:ahLst/>
          <a:cxnLst/>
          <a:rect l="0" t="0" r="0" b="0"/>
          <a:pathLst>
            <a:path>
              <a:moveTo>
                <a:pt x="3726639" y="1994256"/>
              </a:moveTo>
              <a:arcTo wR="1865542" hR="1865542" stAng="21837377" swAng="13615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FFA1D-98AB-49DD-A9B5-D2ABF8653F61}">
      <dsp:nvSpPr>
        <dsp:cNvPr id="0" name=""/>
        <dsp:cNvSpPr/>
      </dsp:nvSpPr>
      <dsp:spPr>
        <a:xfrm>
          <a:off x="4494061" y="3376848"/>
          <a:ext cx="1434554" cy="932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утвержденные процедуры оценки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4539580" y="3422367"/>
        <a:ext cx="1343516" cy="841422"/>
      </dsp:txXfrm>
    </dsp:sp>
    <dsp:sp modelId="{5F639DF9-AA28-4985-AF4B-8D55ACA083A4}">
      <dsp:nvSpPr>
        <dsp:cNvPr id="0" name=""/>
        <dsp:cNvSpPr/>
      </dsp:nvSpPr>
      <dsp:spPr>
        <a:xfrm>
          <a:off x="2249257" y="468280"/>
          <a:ext cx="3731085" cy="3731085"/>
        </a:xfrm>
        <a:custGeom>
          <a:avLst/>
          <a:gdLst/>
          <a:ahLst/>
          <a:cxnLst/>
          <a:rect l="0" t="0" r="0" b="0"/>
          <a:pathLst>
            <a:path>
              <a:moveTo>
                <a:pt x="2095177" y="3716897"/>
              </a:moveTo>
              <a:arcTo wR="1865542" hR="1865542" stAng="4975762" swAng="8484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19C2F-BCA7-47F9-8F17-DFF8D18E3776}">
      <dsp:nvSpPr>
        <dsp:cNvPr id="0" name=""/>
        <dsp:cNvSpPr/>
      </dsp:nvSpPr>
      <dsp:spPr>
        <a:xfrm>
          <a:off x="2300984" y="3376848"/>
          <a:ext cx="1434554" cy="932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  профессиональные оценщики</a:t>
          </a:r>
          <a:endParaRPr lang="ru-RU" sz="900" kern="1200" dirty="0"/>
        </a:p>
      </dsp:txBody>
      <dsp:txXfrm>
        <a:off x="2346503" y="3422367"/>
        <a:ext cx="1343516" cy="841422"/>
      </dsp:txXfrm>
    </dsp:sp>
    <dsp:sp modelId="{20350DC4-9D06-4F9F-BC4A-12D1B1C95356}">
      <dsp:nvSpPr>
        <dsp:cNvPr id="0" name=""/>
        <dsp:cNvSpPr/>
      </dsp:nvSpPr>
      <dsp:spPr>
        <a:xfrm>
          <a:off x="2249257" y="468280"/>
          <a:ext cx="3731085" cy="3731085"/>
        </a:xfrm>
        <a:custGeom>
          <a:avLst/>
          <a:gdLst/>
          <a:ahLst/>
          <a:cxnLst/>
          <a:rect l="0" t="0" r="0" b="0"/>
          <a:pathLst>
            <a:path>
              <a:moveTo>
                <a:pt x="198176" y="2702286"/>
              </a:moveTo>
              <a:arcTo wR="1865542" hR="1865542" stAng="9201051" swAng="13615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B200-8F74-4DDF-92E1-1AF98DE4927D}">
      <dsp:nvSpPr>
        <dsp:cNvPr id="0" name=""/>
        <dsp:cNvSpPr/>
      </dsp:nvSpPr>
      <dsp:spPr>
        <a:xfrm>
          <a:off x="1623286" y="1291108"/>
          <a:ext cx="1434554" cy="932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Обратная связь</a:t>
          </a:r>
          <a:endParaRPr lang="ru-RU" sz="900" kern="1200" dirty="0"/>
        </a:p>
      </dsp:txBody>
      <dsp:txXfrm>
        <a:off x="1668805" y="1336627"/>
        <a:ext cx="1343516" cy="841422"/>
      </dsp:txXfrm>
    </dsp:sp>
    <dsp:sp modelId="{9652A4CE-8E08-4086-B275-F15B1CA8FC44}">
      <dsp:nvSpPr>
        <dsp:cNvPr id="0" name=""/>
        <dsp:cNvSpPr/>
      </dsp:nvSpPr>
      <dsp:spPr>
        <a:xfrm>
          <a:off x="2249257" y="468280"/>
          <a:ext cx="3731085" cy="3731085"/>
        </a:xfrm>
        <a:custGeom>
          <a:avLst/>
          <a:gdLst/>
          <a:ahLst/>
          <a:cxnLst/>
          <a:rect l="0" t="0" r="0" b="0"/>
          <a:pathLst>
            <a:path>
              <a:moveTo>
                <a:pt x="448434" y="652260"/>
              </a:moveTo>
              <a:arcTo wR="1865542" hR="1865542" stAng="13234143" swAng="12139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E03CF-08C2-42DF-B8AB-7F198490B2A0}">
      <dsp:nvSpPr>
        <dsp:cNvPr id="0" name=""/>
        <dsp:cNvSpPr/>
      </dsp:nvSpPr>
      <dsp:spPr>
        <a:xfrm>
          <a:off x="0" y="964967"/>
          <a:ext cx="8229600" cy="329184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46123-53E0-49BF-90C8-4928519FC0BD}">
      <dsp:nvSpPr>
        <dsp:cNvPr id="0" name=""/>
        <dsp:cNvSpPr/>
      </dsp:nvSpPr>
      <dsp:spPr>
        <a:xfrm>
          <a:off x="663832" y="1787928"/>
          <a:ext cx="6742807" cy="164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5440" rIns="0" bIns="3454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bg1"/>
              </a:solidFill>
            </a:rPr>
            <a:t>Независимая оценка качества  (НОК)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663832" y="1787928"/>
        <a:ext cx="6742807" cy="1645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E03CF-08C2-42DF-B8AB-7F198490B2A0}">
      <dsp:nvSpPr>
        <dsp:cNvPr id="0" name=""/>
        <dsp:cNvSpPr/>
      </dsp:nvSpPr>
      <dsp:spPr>
        <a:xfrm>
          <a:off x="0" y="62781"/>
          <a:ext cx="8229600" cy="424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46123-53E0-49BF-90C8-4928519FC0BD}">
      <dsp:nvSpPr>
        <dsp:cNvPr id="0" name=""/>
        <dsp:cNvSpPr/>
      </dsp:nvSpPr>
      <dsp:spPr>
        <a:xfrm>
          <a:off x="663832" y="1124781"/>
          <a:ext cx="6742807" cy="21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99440" rIns="0" bIns="59944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bg1"/>
              </a:solidFill>
            </a:rPr>
            <a:t>Процедуры (НОК)</a:t>
          </a:r>
          <a:endParaRPr lang="ru-RU" sz="5900" kern="1200" dirty="0">
            <a:solidFill>
              <a:schemeClr val="bg1"/>
            </a:solidFill>
          </a:endParaRPr>
        </a:p>
      </dsp:txBody>
      <dsp:txXfrm>
        <a:off x="663832" y="1124781"/>
        <a:ext cx="6742807" cy="2124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E03CF-08C2-42DF-B8AB-7F198490B2A0}">
      <dsp:nvSpPr>
        <dsp:cNvPr id="0" name=""/>
        <dsp:cNvSpPr/>
      </dsp:nvSpPr>
      <dsp:spPr>
        <a:xfrm>
          <a:off x="0" y="26781"/>
          <a:ext cx="8229600" cy="432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46123-53E0-49BF-90C8-4928519FC0BD}">
      <dsp:nvSpPr>
        <dsp:cNvPr id="0" name=""/>
        <dsp:cNvSpPr/>
      </dsp:nvSpPr>
      <dsp:spPr>
        <a:xfrm>
          <a:off x="663832" y="1106781"/>
          <a:ext cx="6742807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>
              <a:solidFill>
                <a:schemeClr val="bg1"/>
              </a:solidFill>
            </a:rPr>
            <a:t>Опыт регионов </a:t>
          </a:r>
          <a:endParaRPr lang="ru-RU" sz="6000" kern="1200" dirty="0">
            <a:solidFill>
              <a:schemeClr val="bg1"/>
            </a:solidFill>
          </a:endParaRPr>
        </a:p>
      </dsp:txBody>
      <dsp:txXfrm>
        <a:off x="663832" y="1106781"/>
        <a:ext cx="6742807" cy="216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E03CF-08C2-42DF-B8AB-7F198490B2A0}">
      <dsp:nvSpPr>
        <dsp:cNvPr id="0" name=""/>
        <dsp:cNvSpPr/>
      </dsp:nvSpPr>
      <dsp:spPr>
        <a:xfrm>
          <a:off x="0" y="606981"/>
          <a:ext cx="8229600" cy="331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46123-53E0-49BF-90C8-4928519FC0BD}">
      <dsp:nvSpPr>
        <dsp:cNvPr id="0" name=""/>
        <dsp:cNvSpPr/>
      </dsp:nvSpPr>
      <dsp:spPr>
        <a:xfrm>
          <a:off x="663832" y="1434981"/>
          <a:ext cx="6742807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67360" rIns="0" bIns="4673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chemeClr val="bg1"/>
              </a:solidFill>
            </a:rPr>
            <a:t> Риски технологии НОК</a:t>
          </a:r>
          <a:endParaRPr lang="ru-RU" sz="4600" kern="1200" dirty="0">
            <a:solidFill>
              <a:schemeClr val="bg1"/>
            </a:solidFill>
          </a:endParaRPr>
        </a:p>
      </dsp:txBody>
      <dsp:txXfrm>
        <a:off x="663832" y="1434981"/>
        <a:ext cx="6742807" cy="165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67AD90-E88F-41A4-A412-E8E9FAF13AC5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16A886-144A-4D92-95F7-A75DB1FDAB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092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-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DA8557-2173-459F-B6CC-4ADDC48DAB77}" type="slidenum">
              <a:rPr lang="ru-RU" altLang="ru-RU"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2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Индикаторы. Требования: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ru-RU" dirty="0" smtClean="0"/>
              <a:t>Релевантность целям оценки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ru-RU" dirty="0" smtClean="0"/>
              <a:t>Простота сбора информации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ru-RU" dirty="0" smtClean="0"/>
              <a:t>Понятность для потребителей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4C0C9F-B43F-4D56-B46A-BD67B1DB36F8}" type="slidenum">
              <a:rPr lang="ru-RU" altLang="ru-RU"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1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D6404-00F0-4108-961E-4706037AF34F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491486-C464-4998-B764-9005C23BCDC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6F780-2B83-4966-BD85-3566BE72A234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F927-59F5-4F56-B2F5-A41564735F3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EB7CE-9B28-44C8-B3E1-A7B0C5AF3733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10FE-EFCD-4EDB-888B-CF4827CB4BA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017CB-9619-423B-A774-21B5CFEC464F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CAA4-61D5-4D5F-B8C4-0118DA403E5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AAE4A-4F50-4925-93FE-AE7142D0F4B1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ADAB-F5D5-4F97-88B0-9B1C805E53E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7511D3-BA16-4217-84C2-155E341345CD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8A4E-2A9C-4049-A227-8C4C0553139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B0549-AC61-4F6C-ABAE-211A160462FC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1F4C-39E3-4EB6-A744-D990E177176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217AA-F28B-4844-821C-C8A788CA2310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E409-C0DB-4A93-8ABD-1CD05A6D512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C2088-92E0-47AF-A25D-82B2C9BF356B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BDED-8402-4970-87F2-2E1E8C1919A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12868-7BE5-4537-8FBF-13F223CDCEAC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1937-A650-4177-BB03-837EDE52938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9F4C9-443E-4D84-854B-A6518AA548ED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6A0A-F3A7-40A6-872F-1F08B18BB5B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ECD1F0-B79F-4368-9F55-1D53BAAD324A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2BAE19-BEA9-406C-9318-21320D3E21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854075"/>
            <a:ext cx="23447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2051" name="AutoShape 2"/>
          <p:cNvSpPr>
            <a:spLocks/>
          </p:cNvSpPr>
          <p:nvPr/>
        </p:nvSpPr>
        <p:spPr bwMode="auto">
          <a:xfrm flipH="1">
            <a:off x="0" y="2640013"/>
            <a:ext cx="2841625" cy="15382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2" name="AutoShape 3"/>
          <p:cNvSpPr>
            <a:spLocks/>
          </p:cNvSpPr>
          <p:nvPr/>
        </p:nvSpPr>
        <p:spPr bwMode="auto">
          <a:xfrm>
            <a:off x="3043238" y="3521075"/>
            <a:ext cx="5273675" cy="18526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300"/>
              </a:spcBef>
            </a:pPr>
            <a:r>
              <a:rPr lang="ru-RU" altLang="ru-RU" sz="2400" b="1">
                <a:solidFill>
                  <a:srgbClr val="C00000"/>
                </a:solidFill>
                <a:latin typeface="Calibri" panose="020F0502020204030204" pitchFamily="34" charset="0"/>
              </a:rPr>
              <a:t>Социальная сфера муниципальных образований: независимая оценка качества - один из механизмов совершенствования предоставления муниципальных услуг</a:t>
            </a:r>
            <a:endParaRPr lang="ru-RU" altLang="ru-RU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AutoShape 4"/>
          <p:cNvSpPr>
            <a:spLocks/>
          </p:cNvSpPr>
          <p:nvPr/>
        </p:nvSpPr>
        <p:spPr bwMode="auto">
          <a:xfrm>
            <a:off x="4211638" y="5445125"/>
            <a:ext cx="4392612" cy="1008063"/>
          </a:xfrm>
          <a:custGeom>
            <a:avLst/>
            <a:gdLst>
              <a:gd name="T0" fmla="*/ 2147483647 w 21600"/>
              <a:gd name="T1" fmla="*/ 290457112 h 21600"/>
              <a:gd name="T2" fmla="*/ 2147483647 w 21600"/>
              <a:gd name="T3" fmla="*/ 290457112 h 21600"/>
              <a:gd name="T4" fmla="*/ 2147483647 w 21600"/>
              <a:gd name="T5" fmla="*/ 290457112 h 21600"/>
              <a:gd name="T6" fmla="*/ 2147483647 w 21600"/>
              <a:gd name="T7" fmla="*/ 29045711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ru-RU" altLang="ru-RU" sz="2000">
                <a:latin typeface="Calibri" panose="020F0502020204030204" pitchFamily="34" charset="0"/>
              </a:rPr>
              <a:t>Рагозина Людмила Георгиевна, зав лабораторией уровня жизни и социальной защиты</a:t>
            </a:r>
          </a:p>
        </p:txBody>
      </p:sp>
      <p:pic>
        <p:nvPicPr>
          <p:cNvPr id="2054" name="Picture 7" descr="image3-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2636838"/>
            <a:ext cx="5969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5900738" y="836613"/>
            <a:ext cx="29908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262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Институт социального анализа и прогнозирования (ИНСАП)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Объект НОК (1)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altLang="ru-RU" sz="2400" smtClean="0"/>
              <a:t>Государственные, муниципальные учреждения и организации в области культуры, образования, здравоохранения, социальной защиты, физической культуры, в том числе, АО с государственной (муниципальной) долей собственности более 50%– </a:t>
            </a:r>
            <a:r>
              <a:rPr lang="ru-RU" altLang="ru-RU" sz="2400" b="1" smtClean="0"/>
              <a:t>в обязательном порядке</a:t>
            </a:r>
          </a:p>
          <a:p>
            <a:pPr eaLnBrk="1" hangingPunct="1"/>
            <a:r>
              <a:rPr lang="ru-RU" altLang="ru-RU" sz="2400" smtClean="0"/>
              <a:t>Организации иных форм собственности,  предоставляющих услуги в аналогичной сфере</a:t>
            </a:r>
            <a:r>
              <a:rPr lang="ru-RU" altLang="ru-RU" sz="2400" smtClean="0">
                <a:solidFill>
                  <a:srgbClr val="C00000"/>
                </a:solidFill>
              </a:rPr>
              <a:t> при условии предоставления государственных (муниципальных услуг)</a:t>
            </a:r>
          </a:p>
          <a:p>
            <a:pPr eaLnBrk="1" hangingPunct="1"/>
            <a:r>
              <a:rPr lang="ru-RU" altLang="ru-RU" sz="2400" smtClean="0">
                <a:solidFill>
                  <a:srgbClr val="C00000"/>
                </a:solidFill>
              </a:rPr>
              <a:t>ИСКЛ – физкультура и спорт – организации иных форм собственности – добровольное участие в 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Объект НОК (2)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Культура – сплошная выборка учреждений (</a:t>
            </a:r>
            <a:r>
              <a:rPr lang="ru-RU" altLang="ru-RU" i="1" smtClean="0"/>
              <a:t>исключение по выборке</a:t>
            </a:r>
            <a:r>
              <a:rPr lang="ru-RU" altLang="ru-RU" smtClean="0"/>
              <a:t> согласуется с Общественным советом)</a:t>
            </a:r>
          </a:p>
          <a:p>
            <a:r>
              <a:rPr lang="ru-RU" altLang="ru-RU" smtClean="0"/>
              <a:t>Образование, социальная защита, здравоохранение, физкультура – Общественный совет готовит и определяет перечни учреждений для оценки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Цель НОК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повышение качества и доступности социальных услуг для населения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улучшение информированности потребителей о качестве работы социальных учреждений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стимулирование организаций к принятию мер по повышению качества и удовлетворенности потребителей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chemeClr val="accent2"/>
                </a:solidFill>
              </a:rPr>
              <a:t>Воспитание ответственного потребителя, заинтересованного в настройке качества услуг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Предмет и критерии НОК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sz="2400" b="1" smtClean="0"/>
              <a:t>Предмет НОК – </a:t>
            </a:r>
            <a:r>
              <a:rPr lang="ru-RU" altLang="ru-RU" sz="2400" smtClean="0"/>
              <a:t>оценка</a:t>
            </a:r>
            <a:r>
              <a:rPr lang="ru-RU" altLang="ru-RU" sz="2400" b="1" smtClean="0"/>
              <a:t> условий оказания</a:t>
            </a:r>
            <a:r>
              <a:rPr lang="ru-RU" altLang="ru-RU" sz="2400" smtClean="0"/>
              <a:t> услуг (</a:t>
            </a:r>
            <a:r>
              <a:rPr lang="ru-RU" altLang="ru-RU" sz="2400" b="1" smtClean="0"/>
              <a:t>процессный подход</a:t>
            </a:r>
            <a:r>
              <a:rPr lang="ru-RU" altLang="ru-RU" sz="2400" smtClean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smtClean="0">
                <a:solidFill>
                  <a:schemeClr val="accent2"/>
                </a:solidFill>
              </a:rPr>
              <a:t>ИСКЛ – образование</a:t>
            </a:r>
            <a:r>
              <a:rPr lang="ru-RU" altLang="ru-RU" sz="2400" smtClean="0"/>
              <a:t> </a:t>
            </a:r>
          </a:p>
          <a:p>
            <a:pPr lvl="1" eaLnBrk="1" hangingPunct="1"/>
            <a:r>
              <a:rPr lang="ru-RU" altLang="ru-RU" sz="2000" smtClean="0"/>
              <a:t>НОК подготовки обучающихся</a:t>
            </a:r>
          </a:p>
          <a:p>
            <a:pPr lvl="1" eaLnBrk="1" hangingPunct="1"/>
            <a:r>
              <a:rPr lang="ru-RU" altLang="ru-RU" sz="2000" smtClean="0"/>
              <a:t> НОК образовательной деятельности учреждения</a:t>
            </a:r>
          </a:p>
          <a:p>
            <a:pPr eaLnBrk="1" hangingPunct="1"/>
            <a:r>
              <a:rPr lang="ru-RU" altLang="ru-RU" sz="2400" smtClean="0"/>
              <a:t> </a:t>
            </a:r>
            <a:r>
              <a:rPr lang="ru-RU" altLang="ru-RU" sz="2400" b="1" smtClean="0"/>
              <a:t>Критерии</a:t>
            </a:r>
            <a:r>
              <a:rPr lang="ru-RU" altLang="ru-RU" sz="2400" smtClean="0"/>
              <a:t> (</a:t>
            </a:r>
            <a:r>
              <a:rPr lang="ru-RU" altLang="ru-RU" sz="2400" smtClean="0">
                <a:solidFill>
                  <a:schemeClr val="accent2"/>
                </a:solidFill>
              </a:rPr>
              <a:t>показатели согласуются  с ОС</a:t>
            </a:r>
            <a:r>
              <a:rPr lang="ru-RU" altLang="ru-RU" sz="2400" smtClean="0"/>
              <a:t>):</a:t>
            </a:r>
          </a:p>
          <a:p>
            <a:pPr lvl="1" eaLnBrk="1" hangingPunct="1"/>
            <a:r>
              <a:rPr lang="ru-RU" altLang="ru-RU" sz="1600" smtClean="0"/>
              <a:t>Открытость и доступность информации об услуге</a:t>
            </a:r>
          </a:p>
          <a:p>
            <a:pPr lvl="1" eaLnBrk="1" hangingPunct="1"/>
            <a:r>
              <a:rPr lang="ru-RU" altLang="ru-RU" sz="1600" smtClean="0"/>
              <a:t>Комфортность предоставления услуги</a:t>
            </a:r>
          </a:p>
          <a:p>
            <a:pPr lvl="1" eaLnBrk="1" hangingPunct="1"/>
            <a:r>
              <a:rPr lang="ru-RU" altLang="ru-RU" sz="1600" smtClean="0"/>
              <a:t>Доступность получения услуги (физическая)</a:t>
            </a:r>
          </a:p>
          <a:p>
            <a:pPr lvl="1" eaLnBrk="1" hangingPunct="1"/>
            <a:r>
              <a:rPr lang="ru-RU" altLang="ru-RU" sz="1600" smtClean="0"/>
              <a:t>Время ожидания </a:t>
            </a:r>
          </a:p>
          <a:p>
            <a:pPr lvl="1" eaLnBrk="1" hangingPunct="1"/>
            <a:r>
              <a:rPr lang="ru-RU" altLang="ru-RU" sz="1600" smtClean="0"/>
              <a:t>Персонал (доброжелательность, вежливость, компетентность)</a:t>
            </a:r>
          </a:p>
          <a:p>
            <a:pPr lvl="1" eaLnBrk="1" hangingPunct="1"/>
            <a:r>
              <a:rPr lang="ru-RU" altLang="ru-RU" sz="1600" b="1" smtClean="0"/>
              <a:t>Удовлетворенность клиентов (маркетинговый подход)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800" b="1" smtClean="0">
                <a:solidFill>
                  <a:schemeClr val="accent2"/>
                </a:solidFill>
              </a:rPr>
              <a:t>ИСКЛ. Физкультура – дополнительно критерии – результативность, сохранность контингента,  качество кадров, эффективность финансовых расходов</a:t>
            </a:r>
          </a:p>
          <a:p>
            <a:pPr eaLnBrk="1" hangingPunct="1"/>
            <a:endParaRPr lang="ru-RU" altLang="ru-RU" sz="1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accent2"/>
                </a:solidFill>
              </a:rPr>
              <a:t>Информационная открытость</a:t>
            </a:r>
          </a:p>
        </p:txBody>
      </p:sp>
      <p:sp>
        <p:nvSpPr>
          <p:cNvPr id="6758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000" smtClean="0"/>
              <a:t>Информация о создании учреждения (история создания, дата)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Информация об учредителях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Место положения организации (филиалов)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Режим, график работы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Контактные адреса, телефоны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Структура и органы управления организацией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Виды предоставляемых услуг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Материально-техническое обеспечение предоставления услуг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Копия устава учреждения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Копия плана финансово-хозяйственной деятельности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Копия документа о порядке предоставления услуг за плату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Информация о проведенной оценке (</a:t>
            </a:r>
            <a:r>
              <a:rPr lang="ru-RU" altLang="ru-RU" sz="2000" smtClean="0">
                <a:solidFill>
                  <a:schemeClr val="accent2"/>
                </a:solidFill>
              </a:rPr>
              <a:t>состав информации о проведенной оценке будет утвержден уполномоченным Правительством РФ ФОИВом</a:t>
            </a:r>
            <a:r>
              <a:rPr lang="ru-RU" altLang="ru-RU" sz="2000" smtClean="0"/>
              <a:t>)</a:t>
            </a:r>
          </a:p>
          <a:p>
            <a:pPr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7"/>
          <p:cNvSpPr>
            <a:spLocks noChangeArrowheads="1"/>
          </p:cNvSpPr>
          <p:nvPr/>
        </p:nvSpPr>
        <p:spPr bwMode="auto">
          <a:xfrm>
            <a:off x="368299" y="774700"/>
            <a:ext cx="1082675" cy="7429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Органы государственной власти</a:t>
            </a:r>
            <a:endParaRPr lang="ru-RU" altLang="ru-RU" sz="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altLang="ru-RU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36"/>
          <p:cNvSpPr>
            <a:spLocks noChangeArrowheads="1"/>
          </p:cNvSpPr>
          <p:nvPr/>
        </p:nvSpPr>
        <p:spPr bwMode="auto">
          <a:xfrm>
            <a:off x="1450975" y="774700"/>
            <a:ext cx="717550" cy="7429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Органы МСУ</a:t>
            </a:r>
            <a:endParaRPr lang="ru-RU" altLang="ru-RU" sz="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altLang="ru-RU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206375" y="2828925"/>
            <a:ext cx="323850" cy="32385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Oval 34"/>
          <p:cNvSpPr>
            <a:spLocks noChangeArrowheads="1"/>
          </p:cNvSpPr>
          <p:nvPr/>
        </p:nvSpPr>
        <p:spPr bwMode="auto">
          <a:xfrm>
            <a:off x="650875" y="2828925"/>
            <a:ext cx="323850" cy="32385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Oval 33"/>
          <p:cNvSpPr>
            <a:spLocks noChangeArrowheads="1"/>
          </p:cNvSpPr>
          <p:nvPr/>
        </p:nvSpPr>
        <p:spPr bwMode="auto">
          <a:xfrm>
            <a:off x="1127125" y="2828925"/>
            <a:ext cx="323850" cy="32385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1490663" y="2828925"/>
            <a:ext cx="323850" cy="32385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Oval 31"/>
          <p:cNvSpPr>
            <a:spLocks noChangeArrowheads="1"/>
          </p:cNvSpPr>
          <p:nvPr/>
        </p:nvSpPr>
        <p:spPr bwMode="auto">
          <a:xfrm>
            <a:off x="1917700" y="2828925"/>
            <a:ext cx="323850" cy="32385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16393" name="AutoShape 30"/>
          <p:cNvCxnSpPr>
            <a:cxnSpLocks noChangeShapeType="1"/>
          </p:cNvCxnSpPr>
          <p:nvPr/>
        </p:nvCxnSpPr>
        <p:spPr bwMode="auto">
          <a:xfrm>
            <a:off x="307975" y="1579563"/>
            <a:ext cx="60325" cy="1258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AutoShape 29"/>
          <p:cNvCxnSpPr>
            <a:cxnSpLocks noChangeShapeType="1"/>
          </p:cNvCxnSpPr>
          <p:nvPr/>
        </p:nvCxnSpPr>
        <p:spPr bwMode="auto">
          <a:xfrm>
            <a:off x="650875" y="1579563"/>
            <a:ext cx="161925" cy="1258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5" name="AutoShape 28"/>
          <p:cNvCxnSpPr>
            <a:cxnSpLocks noChangeShapeType="1"/>
          </p:cNvCxnSpPr>
          <p:nvPr/>
        </p:nvCxnSpPr>
        <p:spPr bwMode="auto">
          <a:xfrm>
            <a:off x="1069975" y="1579563"/>
            <a:ext cx="138113" cy="1249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6" name="AutoShape 27"/>
          <p:cNvCxnSpPr>
            <a:cxnSpLocks noChangeShapeType="1"/>
          </p:cNvCxnSpPr>
          <p:nvPr/>
        </p:nvCxnSpPr>
        <p:spPr bwMode="auto">
          <a:xfrm>
            <a:off x="1450975" y="1579563"/>
            <a:ext cx="184150" cy="1247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AutoShape 26"/>
          <p:cNvCxnSpPr>
            <a:cxnSpLocks noChangeShapeType="1"/>
          </p:cNvCxnSpPr>
          <p:nvPr/>
        </p:nvCxnSpPr>
        <p:spPr bwMode="auto">
          <a:xfrm>
            <a:off x="1917700" y="1579563"/>
            <a:ext cx="117475" cy="1258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222250" y="3448050"/>
            <a:ext cx="2133600" cy="7239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Государственные (муниципальные) учреждения и организации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Text Box 24"/>
          <p:cNvSpPr txBox="1">
            <a:spLocks noChangeArrowheads="1"/>
          </p:cNvSpPr>
          <p:nvPr/>
        </p:nvSpPr>
        <p:spPr bwMode="auto">
          <a:xfrm>
            <a:off x="288925" y="1636713"/>
            <a:ext cx="1838325" cy="8286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b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Учредители</a:t>
            </a:r>
            <a:endParaRPr lang="ru-RU" altLang="ru-RU" sz="70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9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рассматривают результаты оценки и осуществляют меры по повышению качества работы учреждений</a:t>
            </a:r>
            <a:endParaRPr lang="ru-RU" altLang="ru-RU" sz="700">
              <a:cs typeface="Arial" panose="020B0604020202020204" pitchFamily="34" charset="0"/>
            </a:endParaRPr>
          </a:p>
          <a:p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067175" y="2708275"/>
            <a:ext cx="304800" cy="314325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067175" y="3068638"/>
            <a:ext cx="304800" cy="314325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427538" y="3068638"/>
            <a:ext cx="304800" cy="314325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27538" y="2708275"/>
            <a:ext cx="304800" cy="314325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2411413" y="2962275"/>
            <a:ext cx="1584325" cy="106363"/>
          </a:xfrm>
          <a:prstGeom prst="leftArrow">
            <a:avLst>
              <a:gd name="adj1" fmla="val 50000"/>
              <a:gd name="adj2" fmla="val 400436"/>
            </a:avLst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AutoShape 18"/>
          <p:cNvSpPr>
            <a:spLocks noChangeArrowheads="1"/>
          </p:cNvSpPr>
          <p:nvPr/>
        </p:nvSpPr>
        <p:spPr bwMode="auto">
          <a:xfrm rot="2310979" flipV="1">
            <a:off x="1933575" y="2122488"/>
            <a:ext cx="2390775" cy="130175"/>
          </a:xfrm>
          <a:prstGeom prst="leftArrow">
            <a:avLst>
              <a:gd name="adj1" fmla="val 50000"/>
              <a:gd name="adj2" fmla="val 1042347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16406" name="AutoShape 17"/>
          <p:cNvCxnSpPr>
            <a:cxnSpLocks noChangeShapeType="1"/>
            <a:stCxn id="16387" idx="3"/>
          </p:cNvCxnSpPr>
          <p:nvPr/>
        </p:nvCxnSpPr>
        <p:spPr bwMode="auto">
          <a:xfrm flipV="1">
            <a:off x="2168525" y="1092201"/>
            <a:ext cx="1417638" cy="539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AutoShape 16"/>
          <p:cNvCxnSpPr>
            <a:cxnSpLocks noChangeShapeType="1"/>
          </p:cNvCxnSpPr>
          <p:nvPr/>
        </p:nvCxnSpPr>
        <p:spPr bwMode="auto">
          <a:xfrm>
            <a:off x="3584575" y="1092200"/>
            <a:ext cx="842963" cy="1544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023567" y="1332409"/>
            <a:ext cx="1543050" cy="60860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r>
              <a:rPr lang="ru-RU" sz="11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Проведение конкурсных процедур по выбору оператора</a:t>
            </a:r>
            <a:endParaRPr lang="ru-RU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411" name="Text Box 14"/>
          <p:cNvSpPr txBox="1">
            <a:spLocks noChangeArrowheads="1"/>
          </p:cNvSpPr>
          <p:nvPr/>
        </p:nvSpPr>
        <p:spPr bwMode="auto">
          <a:xfrm>
            <a:off x="3559175" y="3490913"/>
            <a:ext cx="1666875" cy="8477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 НКО, рейтинговые агентства, профессиональные и экспертные сообщества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412" name="Text Box 13"/>
          <p:cNvSpPr txBox="1">
            <a:spLocks noChangeArrowheads="1"/>
          </p:cNvSpPr>
          <p:nvPr/>
        </p:nvSpPr>
        <p:spPr bwMode="auto">
          <a:xfrm>
            <a:off x="2484438" y="3141663"/>
            <a:ext cx="1457325" cy="2238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Независимая оценка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413" name="Text Box 12"/>
          <p:cNvSpPr txBox="1">
            <a:spLocks noChangeArrowheads="1"/>
          </p:cNvSpPr>
          <p:nvPr/>
        </p:nvSpPr>
        <p:spPr bwMode="auto">
          <a:xfrm>
            <a:off x="3059113" y="2349500"/>
            <a:ext cx="936625" cy="517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результатов оценки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414" name="AutoShape 11"/>
          <p:cNvSpPr>
            <a:spLocks noChangeArrowheads="1"/>
          </p:cNvSpPr>
          <p:nvPr/>
        </p:nvSpPr>
        <p:spPr bwMode="auto">
          <a:xfrm>
            <a:off x="6870700" y="835025"/>
            <a:ext cx="1662113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Общественный совет</a:t>
            </a:r>
            <a:endParaRPr lang="ru-RU" altLang="ru-RU" sz="16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415" name="Text Box 10"/>
          <p:cNvSpPr txBox="1">
            <a:spLocks noChangeArrowheads="1"/>
          </p:cNvSpPr>
          <p:nvPr/>
        </p:nvSpPr>
        <p:spPr bwMode="auto">
          <a:xfrm>
            <a:off x="6989763" y="1549400"/>
            <a:ext cx="1422400" cy="3533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Формирует перечень организаций для оценки</a:t>
            </a:r>
          </a:p>
          <a:p>
            <a:pPr eaLnBrk="1" hangingPunct="1"/>
            <a:r>
              <a:rPr lang="ru-RU" alt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Формирует предложения для ТЗ по выбору оператора </a:t>
            </a:r>
          </a:p>
          <a:p>
            <a:pPr eaLnBrk="1" hangingPunct="1">
              <a:buFontTx/>
              <a:buChar char="-"/>
            </a:pPr>
            <a:r>
              <a:rPr lang="ru-RU" alt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Устанавливает (при необходимости) дополнительные критерии оценки</a:t>
            </a:r>
          </a:p>
          <a:p>
            <a:pPr eaLnBrk="1" hangingPunct="1">
              <a:buFontTx/>
              <a:buChar char="-"/>
            </a:pPr>
            <a:r>
              <a:rPr lang="ru-RU" altLang="ru-RU" sz="1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Согласует показатели оценки по критериям</a:t>
            </a:r>
          </a:p>
          <a:p>
            <a:pPr eaLnBrk="1" hangingPunct="1"/>
            <a:r>
              <a:rPr lang="ru-RU" alt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Осуществляет независимую оценку с учетом информации, представленной оператором</a:t>
            </a:r>
          </a:p>
          <a:p>
            <a:pPr eaLnBrk="1" hangingPunct="1"/>
            <a:r>
              <a:rPr lang="ru-RU" altLang="ru-RU" sz="1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alt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Обобщает  и анализирует результаты общественного мнения</a:t>
            </a:r>
          </a:p>
        </p:txBody>
      </p:sp>
      <p:cxnSp>
        <p:nvCxnSpPr>
          <p:cNvPr id="16416" name="AutoShape 9"/>
          <p:cNvCxnSpPr>
            <a:cxnSpLocks noChangeShapeType="1"/>
          </p:cNvCxnSpPr>
          <p:nvPr/>
        </p:nvCxnSpPr>
        <p:spPr bwMode="auto">
          <a:xfrm flipV="1">
            <a:off x="968375" y="482600"/>
            <a:ext cx="0" cy="2936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AutoShape 8"/>
          <p:cNvCxnSpPr>
            <a:cxnSpLocks noChangeShapeType="1"/>
          </p:cNvCxnSpPr>
          <p:nvPr/>
        </p:nvCxnSpPr>
        <p:spPr bwMode="auto">
          <a:xfrm>
            <a:off x="968375" y="482600"/>
            <a:ext cx="6608763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8" name="AutoShape 7"/>
          <p:cNvCxnSpPr>
            <a:cxnSpLocks noChangeShapeType="1"/>
          </p:cNvCxnSpPr>
          <p:nvPr/>
        </p:nvCxnSpPr>
        <p:spPr bwMode="auto">
          <a:xfrm>
            <a:off x="7575550" y="482600"/>
            <a:ext cx="0" cy="2936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8" name="Text Box 39"/>
          <p:cNvSpPr txBox="1">
            <a:spLocks noChangeArrowheads="1"/>
          </p:cNvSpPr>
          <p:nvPr/>
        </p:nvSpPr>
        <p:spPr bwMode="auto">
          <a:xfrm>
            <a:off x="2997994" y="457200"/>
            <a:ext cx="2294086" cy="523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1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Образовывают, осуществляют административную поддержку деятельности</a:t>
            </a:r>
            <a:endParaRPr lang="ru-RU" dirty="0" smtClean="0">
              <a:solidFill>
                <a:schemeClr val="bg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>
              <a:defRPr/>
            </a:pPr>
            <a:endParaRPr lang="ru-RU" sz="1100" dirty="0" smtClean="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6422" name="AutoShape 6"/>
          <p:cNvCxnSpPr>
            <a:cxnSpLocks noChangeShapeType="1"/>
          </p:cNvCxnSpPr>
          <p:nvPr/>
        </p:nvCxnSpPr>
        <p:spPr bwMode="auto">
          <a:xfrm rot="5400000">
            <a:off x="4238626" y="2678112"/>
            <a:ext cx="3924300" cy="885825"/>
          </a:xfrm>
          <a:prstGeom prst="bentConnector3">
            <a:avLst>
              <a:gd name="adj1" fmla="val 60921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3" name="AutoShape 5"/>
          <p:cNvCxnSpPr>
            <a:cxnSpLocks noChangeShapeType="1"/>
          </p:cNvCxnSpPr>
          <p:nvPr/>
        </p:nvCxnSpPr>
        <p:spPr bwMode="auto">
          <a:xfrm rot="10800000">
            <a:off x="901700" y="4581525"/>
            <a:ext cx="4856163" cy="504825"/>
          </a:xfrm>
          <a:prstGeom prst="bentConnector3">
            <a:avLst>
              <a:gd name="adj1" fmla="val 49981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4" name="AutoShape 4"/>
          <p:cNvCxnSpPr>
            <a:cxnSpLocks noChangeShapeType="1"/>
          </p:cNvCxnSpPr>
          <p:nvPr/>
        </p:nvCxnSpPr>
        <p:spPr bwMode="auto">
          <a:xfrm flipV="1">
            <a:off x="900113" y="4171950"/>
            <a:ext cx="0" cy="40957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5" name="AutoShape 3"/>
          <p:cNvCxnSpPr>
            <a:cxnSpLocks noChangeShapeType="1"/>
          </p:cNvCxnSpPr>
          <p:nvPr/>
        </p:nvCxnSpPr>
        <p:spPr bwMode="auto">
          <a:xfrm>
            <a:off x="6642100" y="1158875"/>
            <a:ext cx="228600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6" name="AutoShape 2"/>
          <p:cNvCxnSpPr>
            <a:cxnSpLocks noChangeShapeType="1"/>
          </p:cNvCxnSpPr>
          <p:nvPr/>
        </p:nvCxnSpPr>
        <p:spPr bwMode="auto">
          <a:xfrm flipV="1">
            <a:off x="2168525" y="989013"/>
            <a:ext cx="4702175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1"/>
          <p:cNvSpPr txBox="1">
            <a:spLocks noChangeArrowheads="1"/>
          </p:cNvSpPr>
          <p:nvPr/>
        </p:nvSpPr>
        <p:spPr bwMode="auto">
          <a:xfrm>
            <a:off x="4923694" y="1443018"/>
            <a:ext cx="1668338" cy="387389"/>
          </a:xfrm>
          <a:prstGeom prst="rect">
            <a:avLst/>
          </a:prstGeom>
          <a:solidFill>
            <a:srgbClr val="C0504D"/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05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Проблема легитимации мнения ОС </a:t>
            </a:r>
          </a:p>
          <a:p>
            <a:pPr algn="ctr" eaLnBrk="0" hangingPunct="0">
              <a:defRPr/>
            </a:pPr>
            <a:endParaRPr lang="ru-RU" sz="105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43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431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16432" name="TextBox 41"/>
          <p:cNvSpPr txBox="1">
            <a:spLocks noChangeArrowheads="1"/>
          </p:cNvSpPr>
          <p:nvPr/>
        </p:nvSpPr>
        <p:spPr bwMode="auto">
          <a:xfrm>
            <a:off x="525463" y="5780088"/>
            <a:ext cx="86185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C00000"/>
                </a:solidFill>
                <a:latin typeface="Calibri" panose="020F0502020204030204" pitchFamily="34" charset="0"/>
              </a:rPr>
              <a:t>Алгоритм осуществления независимой оценки</a:t>
            </a:r>
            <a:endParaRPr lang="ru-RU" altLang="ru-RU" sz="320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ru-RU" altLang="ru-RU" sz="32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 rot="8491144">
            <a:off x="4519613" y="2058988"/>
            <a:ext cx="2663825" cy="215900"/>
          </a:xfrm>
          <a:prstGeom prst="leftArrow">
            <a:avLst>
              <a:gd name="adj1" fmla="val 50000"/>
              <a:gd name="adj2" fmla="val 858821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5356417" y="2639921"/>
            <a:ext cx="1164882" cy="85099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информации и результатов оценки»?</a:t>
            </a:r>
            <a:endParaRPr lang="ru-RU" altLang="ru-RU" sz="100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5561745" y="622254"/>
            <a:ext cx="1047750" cy="517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9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Предоставление результатов оценки</a:t>
            </a:r>
            <a:endParaRPr lang="ru-RU" dirty="0" smtClean="0">
              <a:solidFill>
                <a:schemeClr val="bg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accent2"/>
                </a:solidFill>
              </a:rPr>
              <a:t>Что ушло из функций</a:t>
            </a:r>
            <a:r>
              <a:rPr lang="ru-RU" altLang="ru-RU" sz="3600" b="1" dirty="0" smtClean="0"/>
              <a:t> </a:t>
            </a:r>
            <a:r>
              <a:rPr lang="ru-RU" altLang="ru-RU" sz="3600" b="1" dirty="0" smtClean="0">
                <a:solidFill>
                  <a:schemeClr val="accent2"/>
                </a:solidFill>
              </a:rPr>
              <a:t>общественного совета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ru-RU" altLang="ru-RU" sz="2800" smtClean="0">
                <a:cs typeface="Times New Roman" panose="02020603050405020304" pitchFamily="18" charset="0"/>
              </a:rPr>
              <a:t>у</a:t>
            </a:r>
            <a:r>
              <a:rPr lang="ru-RU" altLang="ru-RU" sz="2800" smtClean="0">
                <a:ea typeface="Calibri" panose="020F0502020204030204" pitchFamily="34" charset="0"/>
                <a:cs typeface="Times New Roman" panose="02020603050405020304" pitchFamily="18" charset="0"/>
              </a:rPr>
              <a:t>становка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критери</a:t>
            </a:r>
            <a:r>
              <a:rPr lang="ru-RU" altLang="ru-RU" sz="2800" smtClean="0">
                <a:cs typeface="Times New Roman" panose="02020603050405020304" pitchFamily="18" charset="0"/>
              </a:rPr>
              <a:t>ев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оценки</a:t>
            </a:r>
          </a:p>
          <a:p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определ</a:t>
            </a:r>
            <a:r>
              <a:rPr lang="ru-RU" altLang="ru-RU" sz="2800" smtClean="0">
                <a:cs typeface="Arial" panose="020B0604020202020204" pitchFamily="34" charset="0"/>
              </a:rPr>
              <a:t>ение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способ</a:t>
            </a:r>
            <a:r>
              <a:rPr lang="ru-RU" altLang="ru-RU" sz="2800" smtClean="0">
                <a:cs typeface="Arial" panose="020B0604020202020204" pitchFamily="34" charset="0"/>
              </a:rPr>
              <a:t>ов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выявления общественного мнения</a:t>
            </a:r>
            <a:r>
              <a:rPr lang="ru-RU" altLang="ru-RU" sz="2800" smtClean="0">
                <a:cs typeface="Arial" panose="020B0604020202020204" pitchFamily="34" charset="0"/>
              </a:rPr>
              <a:t> </a:t>
            </a:r>
            <a:r>
              <a:rPr lang="ru-RU" altLang="ru-RU" sz="2800" smtClean="0">
                <a:solidFill>
                  <a:schemeClr val="accent2"/>
                </a:solidFill>
                <a:cs typeface="Arial" panose="020B0604020202020204" pitchFamily="34" charset="0"/>
              </a:rPr>
              <a:t>(осталось в физкультуре)</a:t>
            </a:r>
          </a:p>
          <a:p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устан</a:t>
            </a:r>
            <a:r>
              <a:rPr lang="ru-RU" altLang="ru-RU" sz="2800" smtClean="0">
                <a:cs typeface="Arial" panose="020B0604020202020204" pitchFamily="34" charset="0"/>
              </a:rPr>
              <a:t>овка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поряд</a:t>
            </a:r>
            <a:r>
              <a:rPr lang="ru-RU" altLang="ru-RU" sz="2800" smtClean="0">
                <a:cs typeface="Arial" panose="020B0604020202020204" pitchFamily="34" charset="0"/>
              </a:rPr>
              <a:t>ка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оценки</a:t>
            </a:r>
          </a:p>
          <a:p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организ</a:t>
            </a:r>
            <a:r>
              <a:rPr lang="ru-RU" altLang="ru-RU" sz="2800" smtClean="0">
                <a:cs typeface="Arial" panose="020B0604020202020204" pitchFamily="34" charset="0"/>
              </a:rPr>
              <a:t>ация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работ</a:t>
            </a:r>
            <a:r>
              <a:rPr lang="ru-RU" altLang="ru-RU" sz="2800" smtClean="0">
                <a:cs typeface="Arial" panose="020B0604020202020204" pitchFamily="34" charset="0"/>
              </a:rPr>
              <a:t>ы</a:t>
            </a:r>
            <a:r>
              <a:rPr lang="ru-RU" altLang="ru-RU" sz="2800" smtClean="0">
                <a:ea typeface="Calibri" panose="020F0502020204030204" pitchFamily="34" charset="0"/>
                <a:cs typeface="Calibri" panose="020F0502020204030204" pitchFamily="34" charset="0"/>
              </a:rPr>
              <a:t> по выявлению общественного мнения о качестве работы учреждений</a:t>
            </a:r>
            <a:endParaRPr lang="ru-RU" altLang="ru-RU" sz="2800" smtClean="0">
              <a:cs typeface="Arial" panose="020B0604020202020204" pitchFamily="34" charset="0"/>
            </a:endParaRPr>
          </a:p>
          <a:p>
            <a:r>
              <a:rPr lang="ru-RU" altLang="ru-RU" sz="2800" smtClean="0">
                <a:cs typeface="Arial" panose="020B0604020202020204" pitchFamily="34" charset="0"/>
              </a:rPr>
              <a:t>формирование рейтингов учреждений в обязательном порядке</a:t>
            </a:r>
          </a:p>
          <a:p>
            <a:pPr eaLnBrk="1" hangingPunct="1"/>
            <a:endParaRPr lang="ru-RU" altLang="ru-RU" sz="2800" smtClean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accent2"/>
                </a:solidFill>
              </a:rPr>
              <a:t>Периодичность проведения НОК</a:t>
            </a:r>
          </a:p>
        </p:txBody>
      </p:sp>
      <p:sp>
        <p:nvSpPr>
          <p:cNvPr id="655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1763713" y="2349500"/>
            <a:ext cx="4968875" cy="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53" name="AutoShape 17"/>
          <p:cNvSpPr>
            <a:spLocks noChangeArrowheads="1"/>
          </p:cNvSpPr>
          <p:nvPr/>
        </p:nvSpPr>
        <p:spPr bwMode="auto">
          <a:xfrm>
            <a:off x="3924300" y="1989138"/>
            <a:ext cx="360363" cy="288925"/>
          </a:xfrm>
          <a:prstGeom prst="sun">
            <a:avLst>
              <a:gd name="adj" fmla="val 46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554" name="AutoShape 18"/>
          <p:cNvSpPr>
            <a:spLocks noChangeArrowheads="1"/>
          </p:cNvSpPr>
          <p:nvPr/>
        </p:nvSpPr>
        <p:spPr bwMode="auto">
          <a:xfrm>
            <a:off x="6516688" y="2060575"/>
            <a:ext cx="360362" cy="288925"/>
          </a:xfrm>
          <a:prstGeom prst="sun">
            <a:avLst>
              <a:gd name="adj" fmla="val 46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auto">
          <a:xfrm>
            <a:off x="1619250" y="2060575"/>
            <a:ext cx="360363" cy="288925"/>
          </a:xfrm>
          <a:prstGeom prst="sun">
            <a:avLst>
              <a:gd name="adj" fmla="val 4687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600200" y="2584450"/>
            <a:ext cx="884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accent2"/>
                </a:solidFill>
              </a:rPr>
              <a:t>Ежегодно</a:t>
            </a:r>
            <a:r>
              <a:rPr lang="ru-RU" altLang="ru-RU" b="1"/>
              <a:t> 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779838" y="2439988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accent2"/>
                </a:solidFill>
              </a:rPr>
              <a:t>Раз в два года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6372225" y="2584450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accent2"/>
                </a:solidFill>
              </a:rPr>
              <a:t>Раз в три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accent2"/>
                </a:solidFill>
              </a:rPr>
              <a:t>Финансовое обеспечение НОК</a:t>
            </a:r>
          </a:p>
        </p:txBody>
      </p:sp>
      <p:sp>
        <p:nvSpPr>
          <p:cNvPr id="716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Закупка товаров , работ, услуг для обеспечения государственных и муниципальных нужд</a:t>
            </a:r>
          </a:p>
          <a:p>
            <a:r>
              <a:rPr lang="ru-RU" altLang="ru-RU" smtClean="0"/>
              <a:t>ФОИВ, РОИФ, ОМСУ по результатам закупки и заключения контрактов оформляют решение об определении </a:t>
            </a:r>
            <a:r>
              <a:rPr lang="ru-RU" altLang="ru-RU" b="1" smtClean="0"/>
              <a:t>оператора НОК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smtClean="0">
                <a:solidFill>
                  <a:srgbClr val="C00000"/>
                </a:solidFill>
              </a:rPr>
              <a:t>Основание для создания   независимой оценки качества услуг (НОК)</a:t>
            </a:r>
          </a:p>
        </p:txBody>
      </p:sp>
      <p:sp>
        <p:nvSpPr>
          <p:cNvPr id="41987" name="Rectangle 3"/>
          <p:cNvSpPr>
            <a:spLocks noGrp="1"/>
          </p:cNvSpPr>
          <p:nvPr>
            <p:ph sz="half" idx="1"/>
          </p:nvPr>
        </p:nvSpPr>
        <p:spPr>
          <a:xfrm>
            <a:off x="457200" y="2997200"/>
            <a:ext cx="8218488" cy="35274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 smtClean="0"/>
              <a:t>Постановление </a:t>
            </a:r>
            <a:r>
              <a:rPr lang="ru-RU" sz="1100" b="1" dirty="0"/>
              <a:t>Правительства </a:t>
            </a:r>
            <a:r>
              <a:rPr lang="ru-RU" sz="1100" dirty="0"/>
              <a:t>РФ от 30 марта 2013 г. N </a:t>
            </a:r>
            <a:r>
              <a:rPr lang="ru-RU" sz="1100" b="1" dirty="0" smtClean="0"/>
              <a:t>286</a:t>
            </a:r>
            <a:r>
              <a:rPr lang="ru-RU" sz="1100" dirty="0" smtClean="0"/>
              <a:t> "О </a:t>
            </a:r>
            <a:r>
              <a:rPr lang="ru-RU" sz="1100" dirty="0"/>
              <a:t>формировании независимой системы оценки качества работы организаций, оказывающих социальные услуги"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 smtClean="0"/>
              <a:t>Распоряжение Правительства </a:t>
            </a:r>
            <a:r>
              <a:rPr lang="ru-RU" sz="1100" dirty="0" smtClean="0"/>
              <a:t>РФ № </a:t>
            </a:r>
            <a:r>
              <a:rPr lang="ru-RU" sz="1100" b="1" dirty="0" smtClean="0"/>
              <a:t>487-р </a:t>
            </a:r>
            <a:r>
              <a:rPr lang="ru-RU" sz="1100" dirty="0" smtClean="0"/>
              <a:t>«О плане мероприятий по формированию независимой системы оценки качества работы организаций, оказывающих социальные услуги, на 2013 - 2015 годы»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 smtClean="0"/>
              <a:t>Приказ </a:t>
            </a:r>
            <a:r>
              <a:rPr lang="ru-RU" sz="1100" b="1" dirty="0"/>
              <a:t>Министерства спорта </a:t>
            </a:r>
            <a:r>
              <a:rPr lang="ru-RU" sz="1100" dirty="0"/>
              <a:t>РФ от 19 марта 2013 г. </a:t>
            </a:r>
            <a:r>
              <a:rPr lang="ru-RU" sz="1100" b="1" dirty="0"/>
              <a:t>N </a:t>
            </a:r>
            <a:r>
              <a:rPr lang="ru-RU" sz="1100" b="1" dirty="0" smtClean="0"/>
              <a:t>121 </a:t>
            </a:r>
            <a:r>
              <a:rPr lang="ru-RU" sz="1100" dirty="0" smtClean="0"/>
              <a:t>"</a:t>
            </a:r>
            <a:r>
              <a:rPr lang="ru-RU" sz="1100" dirty="0"/>
              <a:t>О методических рекомендациях по организации независимой системы оценки качества работы организаций, оказывающих </a:t>
            </a:r>
            <a:r>
              <a:rPr lang="ru-RU" sz="1100" dirty="0" smtClean="0"/>
              <a:t>социальные </a:t>
            </a:r>
            <a:r>
              <a:rPr lang="ru-RU" sz="1100" dirty="0"/>
              <a:t>услуги в сфере физической культуры и </a:t>
            </a:r>
            <a:r>
              <a:rPr lang="ru-RU" sz="1100" dirty="0" smtClean="0"/>
              <a:t>спорта«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/>
              <a:t>Приказ Министерства культуры </a:t>
            </a:r>
            <a:r>
              <a:rPr lang="ru-RU" sz="1100" dirty="0"/>
              <a:t>РФ от 30 сентября 2013 г</a:t>
            </a:r>
            <a:r>
              <a:rPr lang="ru-RU" sz="1100" b="1" dirty="0"/>
              <a:t>. N </a:t>
            </a:r>
            <a:r>
              <a:rPr lang="ru-RU" sz="1100" b="1" dirty="0" smtClean="0"/>
              <a:t>1505 </a:t>
            </a:r>
            <a:r>
              <a:rPr lang="ru-RU" sz="1100" dirty="0" smtClean="0"/>
              <a:t>"</a:t>
            </a:r>
            <a:r>
              <a:rPr lang="ru-RU" sz="1100" dirty="0"/>
              <a:t>О методических рекомендациях по формированию независимой системы оценки качества работы государственных (муниципальных) учреждений, оказывающих социальные услуги в сфере </a:t>
            </a:r>
            <a:r>
              <a:rPr lang="ru-RU" sz="1100" dirty="0" smtClean="0"/>
              <a:t>культуры»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/>
              <a:t>Приказ Министерства здравоохранения </a:t>
            </a:r>
            <a:r>
              <a:rPr lang="ru-RU" sz="1100" dirty="0"/>
              <a:t>РФ от 31 октября 2013 г. </a:t>
            </a:r>
            <a:r>
              <a:rPr lang="ru-RU" sz="1100" b="1" dirty="0"/>
              <a:t>N </a:t>
            </a:r>
            <a:r>
              <a:rPr lang="ru-RU" sz="1100" b="1" dirty="0" smtClean="0"/>
              <a:t>810а </a:t>
            </a:r>
            <a:r>
              <a:rPr lang="ru-RU" sz="1100" dirty="0" smtClean="0"/>
              <a:t>"</a:t>
            </a:r>
            <a:r>
              <a:rPr lang="ru-RU" sz="1100" dirty="0"/>
              <a:t>Об организации работы по формированию независимой системы оценки качества работы государственных (муниципальных) учреждений, оказывающих услуги в сфере </a:t>
            </a:r>
            <a:r>
              <a:rPr lang="ru-RU" sz="1100" dirty="0" smtClean="0"/>
              <a:t>здравоохранения»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/>
              <a:t>Приказ Министерства труда </a:t>
            </a:r>
            <a:r>
              <a:rPr lang="ru-RU" sz="1100" dirty="0"/>
              <a:t>и социальной защиты РФ от 30 августа 2013 г. </a:t>
            </a:r>
            <a:r>
              <a:rPr lang="ru-RU" sz="1100" b="1" dirty="0"/>
              <a:t>N </a:t>
            </a:r>
            <a:r>
              <a:rPr lang="ru-RU" sz="1100" b="1" dirty="0" smtClean="0"/>
              <a:t>391а </a:t>
            </a:r>
            <a:r>
              <a:rPr lang="ru-RU" sz="1100" dirty="0" smtClean="0"/>
              <a:t>"</a:t>
            </a:r>
            <a:r>
              <a:rPr lang="ru-RU" sz="1100" dirty="0"/>
              <a:t>О методических рекомендациях по проведению независимой оценки качества работы организаций, оказывающих социальные услуги в сфере социального обслуживания"</a:t>
            </a:r>
            <a:endParaRPr lang="ru-RU" sz="11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100" b="1" dirty="0"/>
              <a:t>Методические </a:t>
            </a:r>
            <a:r>
              <a:rPr lang="ru-RU" sz="1100" b="1" dirty="0" smtClean="0"/>
              <a:t>рекомендации </a:t>
            </a:r>
            <a:r>
              <a:rPr lang="ru-RU" sz="1100" dirty="0" smtClean="0"/>
              <a:t>по </a:t>
            </a:r>
            <a:r>
              <a:rPr lang="ru-RU" sz="1100" dirty="0"/>
              <a:t>проведению независимой системы оценки качества работы образовательных </a:t>
            </a:r>
            <a:r>
              <a:rPr lang="ru-RU" sz="1100" dirty="0" smtClean="0"/>
              <a:t>организаций (утв</a:t>
            </a:r>
            <a:r>
              <a:rPr lang="ru-RU" sz="1100" dirty="0"/>
              <a:t>. </a:t>
            </a:r>
            <a:r>
              <a:rPr lang="ru-RU" sz="1100" b="1" dirty="0"/>
              <a:t>Министром образования </a:t>
            </a:r>
            <a:r>
              <a:rPr lang="ru-RU" sz="1100" dirty="0"/>
              <a:t>и науки РФ 14 октября 2013 г.)</a:t>
            </a:r>
            <a:endParaRPr lang="ru-RU" sz="11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ru-RU" sz="1400" dirty="0"/>
          </a:p>
          <a:p>
            <a:pPr eaLnBrk="1" hangingPunct="1">
              <a:buFont typeface="Arial" charset="0"/>
              <a:buChar char="•"/>
              <a:defRPr/>
            </a:pPr>
            <a:endParaRPr lang="ru-RU" sz="1400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39750" y="1600200"/>
            <a:ext cx="8147050" cy="15414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sz="1400" b="1" dirty="0"/>
              <a:t>Федеральный закон </a:t>
            </a:r>
            <a:r>
              <a:rPr lang="ru-RU" sz="1400" dirty="0"/>
              <a:t>от 21 июля 2014 г. </a:t>
            </a:r>
            <a:r>
              <a:rPr lang="ru-RU" sz="1400" b="1" dirty="0"/>
              <a:t>N 256-ФЗ </a:t>
            </a:r>
            <a:r>
              <a:rPr lang="ru-RU" sz="1400" dirty="0"/>
              <a:t>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1400" b="1" dirty="0"/>
              <a:t>Указ Президента </a:t>
            </a:r>
            <a:r>
              <a:rPr lang="ru-RU" sz="1400" dirty="0"/>
              <a:t>Российской Федерации от 7 мая 2012 г. </a:t>
            </a:r>
            <a:r>
              <a:rPr lang="ru-RU" sz="1400" b="1" dirty="0"/>
              <a:t>№ 597 </a:t>
            </a:r>
            <a:r>
              <a:rPr lang="ru-RU" sz="1400" dirty="0"/>
              <a:t>«О мероприятиях по реализации государственной социальной политики»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smtClean="0">
                <a:solidFill>
                  <a:schemeClr val="accent2"/>
                </a:solidFill>
              </a:rPr>
              <a:t>Связь НОК с оплатой труда руководителей и работников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2"/>
                </a:solidFill>
              </a:rPr>
              <a:t>Внедрение новой системы оплаты труда</a:t>
            </a:r>
            <a:r>
              <a:rPr lang="ru-RU" altLang="ru-RU" sz="2400" dirty="0" smtClean="0"/>
              <a:t> Предусматривает выделение</a:t>
            </a:r>
            <a:r>
              <a:rPr lang="ru-RU" altLang="ru-RU" sz="2400" b="1" dirty="0" smtClean="0"/>
              <a:t>  </a:t>
            </a:r>
            <a:r>
              <a:rPr lang="ru-RU" altLang="ru-RU" sz="2400" dirty="0" smtClean="0"/>
              <a:t>в  фонде оплаты труда учреждения стимулирующей части. Стимулирующие выплаты осуществляются за результативность и качество труда</a:t>
            </a:r>
            <a:r>
              <a:rPr lang="ru-RU" altLang="ru-RU" sz="28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2"/>
                </a:solidFill>
              </a:rPr>
              <a:t>Введение нормативного </a:t>
            </a:r>
            <a:r>
              <a:rPr lang="ru-RU" altLang="ru-RU" sz="2800" b="1" dirty="0" err="1" smtClean="0">
                <a:solidFill>
                  <a:schemeClr val="accent2"/>
                </a:solidFill>
              </a:rPr>
              <a:t>подушевого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 финансирования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800" dirty="0" smtClean="0"/>
              <a:t>    </a:t>
            </a:r>
            <a:r>
              <a:rPr lang="ru-RU" altLang="ru-RU" sz="2400" dirty="0" smtClean="0"/>
              <a:t>Внедрение принципа «деньги следуют за потребителем» стимулирует конкуренцию между учреждениями за получателей. Основное конкурентное преимущество - </a:t>
            </a:r>
            <a:r>
              <a:rPr lang="ru-RU" altLang="ru-RU" sz="2400" i="1" dirty="0" smtClean="0"/>
              <a:t>качество услуг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accent2"/>
                </a:solidFill>
              </a:rPr>
              <a:t>Результаты НОК</a:t>
            </a:r>
          </a:p>
        </p:txBody>
      </p:sp>
      <p:sp>
        <p:nvSpPr>
          <p:cNvPr id="69635" name="Rectangle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r>
              <a:rPr lang="ru-RU" altLang="ru-RU" sz="2000" smtClean="0"/>
              <a:t>Общественный совет предложения по результатам НОК</a:t>
            </a:r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r>
              <a:rPr lang="ru-RU" altLang="ru-RU" sz="2000" smtClean="0">
                <a:solidFill>
                  <a:schemeClr val="accent2"/>
                </a:solidFill>
              </a:rPr>
              <a:t>ИСКЛ – образование и физкультура – дополнительно Общественный совет может формировать </a:t>
            </a:r>
            <a:r>
              <a:rPr lang="ru-RU" altLang="ru-RU" sz="2000" b="1" smtClean="0">
                <a:solidFill>
                  <a:schemeClr val="accent2"/>
                </a:solidFill>
              </a:rPr>
              <a:t>рейтинги организаций</a:t>
            </a:r>
          </a:p>
        </p:txBody>
      </p:sp>
      <p:sp>
        <p:nvSpPr>
          <p:cNvPr id="69636" name="Rectangl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000" smtClean="0"/>
              <a:t>Государственный орган исполнительной власти или орган местного самоуправления</a:t>
            </a:r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r>
              <a:rPr lang="ru-RU" altLang="ru-RU" sz="2000" smtClean="0"/>
              <a:t>Результаты рассмотрения выводов и предложений (в месячный срок)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3492500" y="1989138"/>
            <a:ext cx="1295400" cy="6477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 rot="10800000">
            <a:off x="3419475" y="3357563"/>
            <a:ext cx="1295400" cy="6477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Общие итоги внедрения технологии НОК (2013-2014)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Пилотное внедрение Минтруд РФ </a:t>
            </a:r>
          </a:p>
          <a:p>
            <a:pPr lvl="2"/>
            <a:r>
              <a:rPr lang="ru-RU" sz="2000" dirty="0" smtClean="0"/>
              <a:t>Здравоохранение - Башкортостан, Пермский край </a:t>
            </a:r>
          </a:p>
          <a:p>
            <a:pPr lvl="2"/>
            <a:r>
              <a:rPr lang="ru-RU" sz="2000" dirty="0" smtClean="0"/>
              <a:t>Социальная защита –Астраханская, Иркутская, Самарская области </a:t>
            </a:r>
          </a:p>
          <a:p>
            <a:pPr lvl="2"/>
            <a:r>
              <a:rPr lang="ru-RU" sz="2000" dirty="0" smtClean="0"/>
              <a:t>Образование – Пермский край, Астраханская обл.</a:t>
            </a:r>
          </a:p>
          <a:p>
            <a:pPr lvl="2"/>
            <a:r>
              <a:rPr lang="ru-RU" sz="2000" dirty="0" smtClean="0"/>
              <a:t>Культура -  Псковская обл. </a:t>
            </a:r>
          </a:p>
          <a:p>
            <a:pPr lvl="2"/>
            <a:r>
              <a:rPr lang="ru-RU" sz="2000" dirty="0"/>
              <a:t>П</a:t>
            </a:r>
            <a:r>
              <a:rPr lang="ru-RU" sz="2000" dirty="0" smtClean="0"/>
              <a:t>очти </a:t>
            </a:r>
            <a:r>
              <a:rPr lang="ru-RU" sz="2000" dirty="0"/>
              <a:t>во всех субъектах Российской Федерации приняты нормативные правовые акты по созданию Общественных </a:t>
            </a:r>
            <a:r>
              <a:rPr lang="ru-RU" sz="2000" dirty="0" smtClean="0"/>
              <a:t>советов (принято более 300 региональных НПА)</a:t>
            </a:r>
          </a:p>
          <a:p>
            <a:pPr lvl="2"/>
            <a:r>
              <a:rPr lang="ru-RU" sz="2000" dirty="0"/>
              <a:t>В 57 субъектах Российской Федерации в проведении независимой оценки качества участвуют всероссийские общественные организации.</a:t>
            </a:r>
            <a:r>
              <a:rPr lang="ru-RU" sz="2000" dirty="0" smtClean="0"/>
              <a:t>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5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Данные Минтруда РФ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5257800"/>
          </a:xfrm>
        </p:spPr>
        <p:txBody>
          <a:bodyPr/>
          <a:lstStyle/>
          <a:p>
            <a:r>
              <a:rPr lang="ru-RU" sz="2400" dirty="0"/>
              <a:t>Независимой оценкой качества работы организаций, оказывающих социальные </a:t>
            </a:r>
            <a:r>
              <a:rPr lang="ru-RU" sz="2400" dirty="0" smtClean="0"/>
              <a:t>услуги, </a:t>
            </a:r>
            <a:r>
              <a:rPr lang="ru-RU" sz="2400" dirty="0"/>
              <a:t>по результатам мониторинга на основании данных, представленных субъектами Российской Федерации в Минтруд России, по состоянию на 1 января 2014 г. охвачены организации, оказывающие основной перечень услуг населению (в здравоохранении - 60%, в социальном обслуживании - 54, 1%, в образовании - 53,8%, в сфере физической культуры и спорта - 41,2%, в культуре – 21% организаций).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Трудности 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В большинстве регионов, особенно в глубинке, НКО не готовы к участию в независимой оценке</a:t>
            </a:r>
          </a:p>
          <a:p>
            <a:pPr eaLnBrk="1" hangingPunct="1"/>
            <a:r>
              <a:rPr lang="ru-RU" altLang="ru-RU" sz="2000" dirty="0" smtClean="0"/>
              <a:t>Например, Томская обл. – в 2013г.  </a:t>
            </a:r>
            <a:r>
              <a:rPr lang="ru-RU" altLang="ru-RU" sz="2000" dirty="0"/>
              <a:t>д</a:t>
            </a:r>
            <a:r>
              <a:rPr lang="ru-RU" altLang="ru-RU" sz="2000" dirty="0" smtClean="0"/>
              <a:t>ва раза проводили конкурсные торги по независимой оценке, НКО не откликнулись. Итог – функции общественного совета наложены на два экспертных совета при заместителе губернатора по социальным вопросам и по внутренней политике. Оценку  учреждений (сбор информации по утвержденным индикаторам) осуществляют </a:t>
            </a:r>
            <a:r>
              <a:rPr lang="ru-RU" altLang="ru-RU" sz="2000" dirty="0" err="1" smtClean="0"/>
              <a:t>РОИВы</a:t>
            </a:r>
            <a:r>
              <a:rPr lang="ru-RU" altLang="ru-RU" sz="2000" dirty="0" smtClean="0"/>
              <a:t> и затем передают ее в экспертные советы, последние осуществляют анализ.</a:t>
            </a:r>
          </a:p>
          <a:p>
            <a:pPr eaLnBrk="1" hangingPunct="1"/>
            <a:r>
              <a:rPr lang="ru-RU" altLang="ru-RU" sz="2000" dirty="0" smtClean="0"/>
              <a:t>По результатам экспертных опросов органов власти и </a:t>
            </a:r>
            <a:r>
              <a:rPr lang="ru-RU" altLang="ru-RU" sz="2000" dirty="0" smtClean="0"/>
              <a:t>НКО</a:t>
            </a:r>
            <a:r>
              <a:rPr lang="en-US" altLang="ru-RU" sz="2000" dirty="0" smtClean="0"/>
              <a:t>,</a:t>
            </a:r>
            <a:r>
              <a:rPr lang="ru-RU" altLang="ru-RU" sz="2000" dirty="0" smtClean="0"/>
              <a:t> </a:t>
            </a:r>
            <a:r>
              <a:rPr lang="ru-RU" altLang="ru-RU" sz="2000" dirty="0" smtClean="0"/>
              <a:t>общество находится в «режиме ожидания»</a:t>
            </a:r>
          </a:p>
        </p:txBody>
      </p:sp>
    </p:spTree>
    <p:extLst>
      <p:ext uri="{BB962C8B-B14F-4D97-AF65-F5344CB8AC3E}">
        <p14:creationId xmlns:p14="http://schemas.microsoft.com/office/powerpoint/2010/main" val="12652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Оценщики - возможности регионов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Из независимых НКО – экологи, правозащитные организации, ассоциации юристов, наблюдательные комиссии в тюрьмах, организации инвалидов по контролю за доступной средой</a:t>
            </a:r>
          </a:p>
        </p:txBody>
      </p:sp>
    </p:spTree>
    <p:extLst>
      <p:ext uri="{BB962C8B-B14F-4D97-AF65-F5344CB8AC3E}">
        <p14:creationId xmlns:p14="http://schemas.microsoft.com/office/powerpoint/2010/main" val="22076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Данные Минтруда РФ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1 января 2014 г. 72% организаций социальной сферы имеют официальные сайты в сети «Интернет», в  том числе в образовании – 89% организаций, в  здравоохранении – 82%, в социальном обслуживании – 58,3%, в физической культуре и спорте – 56,3, в культуре - 20%.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1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C00000"/>
                </a:solidFill>
              </a:rPr>
              <a:t>Оценка сайтов</a:t>
            </a: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 smtClean="0"/>
              <a:t>Наиболее полно на сайтах учреждений представлены следующие виды информации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Наименование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График работы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Структура учреждения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Документы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Контакты 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К основным информационным дефицитам можно отнести следующее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Ежегодный отчет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Доступность для инвалидов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Информация для спонсоров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Информация о </a:t>
            </a:r>
            <a:r>
              <a:rPr lang="ru-RU" altLang="ru-RU" sz="2000" dirty="0" err="1" smtClean="0"/>
              <a:t>пациентских</a:t>
            </a:r>
            <a:r>
              <a:rPr lang="ru-RU" altLang="ru-RU" sz="2000" dirty="0" smtClean="0"/>
              <a:t> организациях 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/>
              <a:t>Подписка на новости 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705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C00000"/>
                </a:solidFill>
              </a:rPr>
              <a:t>Проблемы </a:t>
            </a:r>
          </a:p>
        </p:txBody>
      </p:sp>
      <p:sp>
        <p:nvSpPr>
          <p:cNvPr id="60419" name="Rectangl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endParaRPr lang="ru-RU" altLang="ru-RU" sz="2400" smtClean="0"/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  <p:sp>
        <p:nvSpPr>
          <p:cNvPr id="60420" name="Rectangle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Обследованные сайты учреждений исполняют роль «визитки» давая самую общую информацию об учреждении и просты в использовании, но они не являются площадкой для вовлечения граждан в процесс интерактивного реально независимого выражения мнения пользователей  услуг их качеством  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  <p:pic>
        <p:nvPicPr>
          <p:cNvPr id="60421" name="Рисунок 2" descr="http://img.rl0.ru/pgc/432x288/52e255cb-01b0-2ba2-01b0-2bad9c9ad144.photo.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316865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5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Что изменилось ?</a:t>
            </a:r>
          </a:p>
        </p:txBody>
      </p:sp>
      <p:sp>
        <p:nvSpPr>
          <p:cNvPr id="5123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НОК связана общей концепцией с ФЗ «Об общественном контроле»</a:t>
            </a:r>
          </a:p>
          <a:p>
            <a:pPr eaLnBrk="1" hangingPunct="1"/>
            <a:r>
              <a:rPr lang="ru-RU" altLang="ru-RU" dirty="0" smtClean="0"/>
              <a:t> Изменились процедуры оценки</a:t>
            </a:r>
          </a:p>
          <a:p>
            <a:pPr eaLnBrk="1" hangingPunct="1"/>
            <a:r>
              <a:rPr lang="ru-RU" altLang="ru-RU" dirty="0" smtClean="0"/>
              <a:t>Остался открытым вопрос о формировании рейтингов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>
                <a:solidFill>
                  <a:srgbClr val="C00000"/>
                </a:solidFill>
              </a:rPr>
              <a:t>Кейс из здравоохранения(1)</a:t>
            </a:r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Пермь (ГРАНИ) – 9 ЛПУ + сайты 20 взрослых  и детских поликлиник. </a:t>
            </a:r>
          </a:p>
          <a:p>
            <a:r>
              <a:rPr lang="ru-RU" altLang="ru-RU" smtClean="0"/>
              <a:t>Инструментарий – 90 интервью с получателями (на выходе), сплошной просмотр сайтов, 9 натурных наблюдений, 9 «контрольных закупок»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>
                <a:solidFill>
                  <a:srgbClr val="C00000"/>
                </a:solidFill>
              </a:rPr>
              <a:t>Кейс из здравоохранения(2)</a:t>
            </a: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Информационное пространство учреждений здравоохранения организовано формально, не адаптировано под восприятие гражданином – не специалистом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Отсутствие в регионах </a:t>
            </a:r>
            <a:r>
              <a:rPr lang="ru-RU" altLang="ru-RU" sz="2800" b="1" smtClean="0"/>
              <a:t>стандарта комфортности пребывания и стандарта доступности услуг</a:t>
            </a:r>
            <a:r>
              <a:rPr lang="ru-RU" altLang="ru-RU" sz="2800" smtClean="0"/>
              <a:t> здравоохранения для маломобильных групп населения (отсутствие связи между общим благоустройством прилегающей территории и территории вокруг учреждений)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Отсутствие </a:t>
            </a:r>
            <a:r>
              <a:rPr lang="ru-RU" altLang="ru-RU" sz="2800" b="1" smtClean="0"/>
              <a:t>стандарта этического отношения</a:t>
            </a:r>
            <a:r>
              <a:rPr lang="ru-RU" altLang="ru-RU" sz="2800" smtClean="0"/>
              <a:t> к получателю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Кейс из образования - </a:t>
            </a:r>
            <a:r>
              <a:rPr lang="ru-RU" sz="3200" b="1" dirty="0">
                <a:solidFill>
                  <a:srgbClr val="C00000"/>
                </a:solidFill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</a:rPr>
              <a:t>асширение общественного участия в управлении образованием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 smtClean="0"/>
              <a:t>	Расширение механизмов участия гражданских институтов  в реализации финансово-экономических и организационно-управленческих механизмов стимулирования качества работы педагогов и школ: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/>
              <a:t>  создание органов государственно-общественного управления (попечительских советов), наделенных полномочиями по распределению стимулирующей части фонда оплаты труда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/>
              <a:t>введение публичной отчетности образовательных учреждений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/>
              <a:t>обеспечение участия общественности в процедурах лицензирования и аккредитации образовательных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solidFill>
                  <a:schemeClr val="accent2"/>
                </a:solidFill>
              </a:rPr>
              <a:t>Риски технологии НОК - что можно противопоставить?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8538940"/>
              </p:ext>
            </p:extLst>
          </p:nvPr>
        </p:nvGraphicFramePr>
        <p:xfrm>
          <a:off x="0" y="14097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accent2"/>
                </a:solidFill>
                <a:latin typeface="Arial" panose="020B0604020202020204" pitchFamily="34" charset="0"/>
              </a:rPr>
              <a:t>Кто реальный заказчик НОК?</a:t>
            </a:r>
            <a:r>
              <a:rPr lang="ru-RU" altLang="ru-RU" sz="36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/>
              <a:t>Государственные (муниципальные) органы власти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/>
              <a:t>                        или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</a:t>
            </a:r>
            <a:r>
              <a:rPr lang="ru-RU" sz="4000" dirty="0" smtClean="0">
                <a:solidFill>
                  <a:srgbClr val="C00000"/>
                </a:solidFill>
              </a:rPr>
              <a:t>общественные </a:t>
            </a:r>
            <a:r>
              <a:rPr lang="ru-RU" sz="4000" dirty="0" smtClean="0">
                <a:solidFill>
                  <a:srgbClr val="C00000"/>
                </a:solidFill>
              </a:rPr>
              <a:t>советы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dirty="0" smtClean="0">
                <a:solidFill>
                  <a:srgbClr val="C00000"/>
                </a:solidFill>
              </a:rPr>
              <a:t>                          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Риск конфликта интересов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Представители ФОИВ, РОИВ, ОМСУ – члены общественных советов, следовательно, при формировании списков учреждений для оценки и результатов оценки может быть конфликт интересов, если независимые члены общественных советов будут действовать беспристрастно.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6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C00000"/>
                </a:solidFill>
              </a:rPr>
              <a:t>Риски технологи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ru-RU" sz="2600" smtClean="0"/>
              <a:t>Независимая оценка   - высокий уровень субъективизма  при низкой информированности потребителя о технологических процессах оказания услуги  </a:t>
            </a:r>
          </a:p>
          <a:p>
            <a:pPr eaLnBrk="1" hangingPunct="1"/>
            <a:r>
              <a:rPr lang="ru-RU" altLang="ru-RU" sz="2600" smtClean="0"/>
              <a:t>Связь независимой оценки с уровнем оплаты труда руководителей и специалистов  - риски искажения  процесса предоставления услуги в пользу функционального качества в ущерб инструментальному</a:t>
            </a:r>
          </a:p>
          <a:p>
            <a:pPr eaLnBrk="1" hangingPunct="1"/>
            <a:r>
              <a:rPr lang="ru-RU" altLang="ru-RU" sz="2600" smtClean="0"/>
              <a:t>Свобода выбора потребителем услуги – миф. В образовании, здравоохранении услуга закреплена по территориальному принципу. В социальной защите - очереди в стационары, в образовании – в ДОУ. </a:t>
            </a:r>
          </a:p>
          <a:p>
            <a:pPr eaLnBrk="1" hangingPunct="1"/>
            <a:endParaRPr lang="ru-RU" alt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2"/>
                </a:solidFill>
              </a:rPr>
              <a:t>Нужны ли рейтинги учреждений?</a:t>
            </a:r>
            <a:r>
              <a:rPr lang="ru-RU" altLang="ru-RU" dirty="0" smtClean="0"/>
              <a:t>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Первоначальная концепция «независимой системы оценки» строилась на концепции рейтингования , причем, единого по стране</a:t>
            </a:r>
          </a:p>
        </p:txBody>
      </p:sp>
      <p:pic>
        <p:nvPicPr>
          <p:cNvPr id="18436" name="Объект 4" descr="http://vse.karelia.ru/content/pub/media/2014/february/mark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28775"/>
            <a:ext cx="4248150" cy="3503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accent2"/>
                </a:solidFill>
              </a:rPr>
              <a:t>Риски рейтингов</a:t>
            </a:r>
            <a:r>
              <a:rPr lang="ru-RU" altLang="ru-RU" b="1" smtClean="0"/>
              <a:t> </a:t>
            </a:r>
          </a:p>
        </p:txBody>
      </p:sp>
      <p:pic>
        <p:nvPicPr>
          <p:cNvPr id="19460" name="Объект 4" descr="http://newsprom.ru/i/n/887/189887/189887_124f1e6c092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557338"/>
            <a:ext cx="3462337" cy="3959225"/>
          </a:xfrm>
        </p:spPr>
      </p:pic>
      <p:sp>
        <p:nvSpPr>
          <p:cNvPr id="19459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dirty="0" smtClean="0"/>
              <a:t>Отсутствие общей культуры добросовестной конкуренции</a:t>
            </a:r>
          </a:p>
          <a:p>
            <a:pPr eaLnBrk="1" hangingPunct="1"/>
            <a:r>
              <a:rPr lang="ru-RU" altLang="ru-RU" dirty="0" smtClean="0"/>
              <a:t>Предпочтение погоне за показателями </a:t>
            </a:r>
          </a:p>
          <a:p>
            <a:pPr eaLnBrk="1" hangingPunct="1"/>
            <a:r>
              <a:rPr lang="ru-RU" altLang="ru-RU" dirty="0" smtClean="0"/>
              <a:t>Преднамеренное искажение данных</a:t>
            </a:r>
          </a:p>
          <a:p>
            <a:pPr eaLnBrk="1" hangingPunct="1"/>
            <a:r>
              <a:rPr lang="ru-RU" altLang="ru-RU" dirty="0" smtClean="0"/>
              <a:t>Противостояние внутри коллективов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2147483647 w 21600"/>
              <a:gd name="T1" fmla="*/ 433886497 h 21600"/>
              <a:gd name="T2" fmla="*/ 2147483647 w 21600"/>
              <a:gd name="T3" fmla="*/ 433886497 h 21600"/>
              <a:gd name="T4" fmla="*/ 2147483647 w 21600"/>
              <a:gd name="T5" fmla="*/ 433886497 h 21600"/>
              <a:gd name="T6" fmla="*/ 2147483647 w 21600"/>
              <a:gd name="T7" fmla="*/ 4338864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40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БАРЬЕРЫ НА ПУТИ РАЗВИТИЯ ИНСТИТУТА НЕЗАВИСИМОЙ ОЦЕНКИ </a:t>
            </a:r>
            <a:r>
              <a:rPr lang="ru-RU" altLang="ru-RU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КАЧЕСТВА</a:t>
            </a:r>
            <a:r>
              <a:rPr lang="ru-RU" altLang="ru-RU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</a:t>
            </a: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УЧРЕЖДЕНИЙ СОЦИАЛЬНОЙ СФЕРЫ</a:t>
            </a:r>
            <a:r>
              <a:rPr lang="ru-RU" altLang="ru-RU" sz="2400" b="1" dirty="0">
                <a:solidFill>
                  <a:srgbClr val="404040"/>
                </a:solidFill>
                <a:latin typeface="Calibri" panose="020F0502020204030204" pitchFamily="34" charset="0"/>
              </a:rPr>
              <a:t>   </a:t>
            </a:r>
            <a:endParaRPr lang="ru-RU" altLang="ru-RU" sz="2400" b="1" dirty="0">
              <a:latin typeface="Calibri" panose="020F0502020204030204" pitchFamily="34" charset="0"/>
            </a:endParaRPr>
          </a:p>
        </p:txBody>
      </p:sp>
      <p:sp>
        <p:nvSpPr>
          <p:cNvPr id="7" name="AutoShape 4"/>
          <p:cNvSpPr>
            <a:spLocks noGrp="1"/>
          </p:cNvSpPr>
          <p:nvPr>
            <p:ph idx="1"/>
          </p:nvPr>
        </p:nvSpPr>
        <p:spPr bwMode="auto"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marL="65088" indent="-65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ru-RU" altLang="ru-RU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000" dirty="0" smtClean="0">
                <a:latin typeface="Calibri" panose="020F0502020204030204" pitchFamily="34" charset="0"/>
              </a:rPr>
              <a:t>отсутствие </a:t>
            </a:r>
            <a:r>
              <a:rPr lang="ru-RU" altLang="ru-RU" sz="2000" dirty="0">
                <a:latin typeface="Calibri" panose="020F0502020204030204" pitchFamily="34" charset="0"/>
              </a:rPr>
              <a:t>понимания необходимости разработки комплекса правовых норм, учитывающих множественность возможных форм общественного контроля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Calibri" panose="020F0502020204030204" pitchFamily="34" charset="0"/>
              </a:rPr>
              <a:t>   неквалифицированное бюрократическое «рвение» на местах, подчас, выхолащивающее общую идею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Calibri" panose="020F0502020204030204" pitchFamily="34" charset="0"/>
              </a:rPr>
              <a:t>   разрозненность НКО,  их узкая сегментация, ограничивающая   экспертные возможности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Calibri" panose="020F0502020204030204" pitchFamily="34" charset="0"/>
              </a:rPr>
              <a:t>   настороженность населения не только в отношении власти, но и в отношении НКО</a:t>
            </a:r>
          </a:p>
          <a:p>
            <a:pPr eaLnBrk="1" hangingPunct="1">
              <a:spcBef>
                <a:spcPts val="1000"/>
              </a:spcBef>
            </a:pPr>
            <a:endParaRPr lang="ru-RU" altLang="ru-RU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1000"/>
              </a:spcBef>
              <a:buNone/>
            </a:pPr>
            <a:endParaRPr lang="ru-RU" altLang="ru-RU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800"/>
              </a:spcBef>
            </a:pPr>
            <a:endParaRPr lang="ru-RU" alt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198629"/>
              </p:ext>
            </p:extLst>
          </p:nvPr>
        </p:nvGraphicFramePr>
        <p:xfrm>
          <a:off x="457200" y="761412"/>
          <a:ext cx="8229600" cy="536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Оптимистичное резюме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Широкий общественный процесс по разработке стандартов качества услуг, критериев оценки, формирование общественного совета, привязка уровня оплаты труда к результатам оценки, – стимулируют производителей услуг к реальному повышению их качества (на первом этапе)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1.Независимая оценка +  2.экспертная оценка  + 3.ведомственное статистическое наблюдение </a:t>
            </a:r>
            <a:r>
              <a:rPr lang="ru-RU" dirty="0"/>
              <a:t>=</a:t>
            </a:r>
            <a:r>
              <a:rPr lang="ru-RU" dirty="0" smtClean="0"/>
              <a:t>  наиболее эффективная модель управления услугой</a:t>
            </a:r>
            <a:endParaRPr lang="ru-RU" dirty="0"/>
          </a:p>
        </p:txBody>
      </p:sp>
      <p:pic>
        <p:nvPicPr>
          <p:cNvPr id="31748" name="Объект 4" descr="http://ekozorichi-ru.1gb.ru/sc-pic/i0255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412875"/>
            <a:ext cx="4032250" cy="4246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2147483647 w 21600"/>
              <a:gd name="T1" fmla="*/ 433886497 h 21600"/>
              <a:gd name="T2" fmla="*/ 2147483647 w 21600"/>
              <a:gd name="T3" fmla="*/ 433886497 h 21600"/>
              <a:gd name="T4" fmla="*/ 2147483647 w 21600"/>
              <a:gd name="T5" fmla="*/ 433886497 h 21600"/>
              <a:gd name="T6" fmla="*/ 2147483647 w 21600"/>
              <a:gd name="T7" fmla="*/ 4338864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40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ВОЗМОЖНЫЕ НАПРАВЛЕНИЯ РАЗВИТИЯ ИНСТИТУТА НЕЗАВИСИМОЙ ОЦЕНКИ </a:t>
            </a:r>
            <a:r>
              <a:rPr lang="ru-RU" altLang="ru-RU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КАЧЕСТВА  </a:t>
            </a: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УЧРЕЖДЕНИЙ СОЦИАЛЬНОЙ СФЕРЫ</a:t>
            </a:r>
            <a:r>
              <a:rPr lang="ru-RU" altLang="ru-RU" sz="2400" b="1" dirty="0">
                <a:solidFill>
                  <a:srgbClr val="404040"/>
                </a:solidFill>
                <a:latin typeface="Calibri" panose="020F0502020204030204" pitchFamily="34" charset="0"/>
              </a:rPr>
              <a:t>   </a:t>
            </a:r>
            <a:endParaRPr lang="ru-RU" altLang="ru-RU" sz="2400" b="1" dirty="0">
              <a:latin typeface="Calibri" panose="020F0502020204030204" pitchFamily="34" charset="0"/>
            </a:endParaRPr>
          </a:p>
        </p:txBody>
      </p:sp>
      <p:sp>
        <p:nvSpPr>
          <p:cNvPr id="10" name="AutoShape 4"/>
          <p:cNvSpPr>
            <a:spLocks noGrp="1"/>
          </p:cNvSpPr>
          <p:nvPr>
            <p:ph idx="1"/>
          </p:nvPr>
        </p:nvSpPr>
        <p:spPr bwMode="auto"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>
            <a:normAutofit fontScale="92500"/>
          </a:bodyPr>
          <a:lstStyle>
            <a:lvl1pPr marL="65088" indent="-65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dirty="0">
                <a:latin typeface="Calibri" panose="020F0502020204030204" pitchFamily="34" charset="0"/>
              </a:rPr>
              <a:t> </a:t>
            </a:r>
            <a:r>
              <a:rPr lang="ru-RU" altLang="ru-RU" sz="1800" dirty="0">
                <a:latin typeface="Calibri" panose="020F0502020204030204" pitchFamily="34" charset="0"/>
              </a:rPr>
              <a:t>Институт независимой  оценки </a:t>
            </a:r>
            <a:r>
              <a:rPr lang="ru-RU" altLang="ru-RU" sz="1800" dirty="0" smtClean="0">
                <a:latin typeface="Calibri" panose="020F0502020204030204" pitchFamily="34" charset="0"/>
              </a:rPr>
              <a:t>качества </a:t>
            </a:r>
            <a:r>
              <a:rPr lang="ru-RU" altLang="ru-RU" sz="1800" dirty="0">
                <a:latin typeface="Calibri" panose="020F0502020204030204" pitchFamily="34" charset="0"/>
              </a:rPr>
              <a:t>учреждений социальной сферы должен быть частью  института общественного контроля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Calibri" panose="020F0502020204030204" pitchFamily="34" charset="0"/>
              </a:rPr>
              <a:t>   Институт общественного контроля  должен быть многовариантными и многоуровневым. В его основе – механизм свободного межсекторного взаимодействия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Calibri" panose="020F0502020204030204" pitchFamily="34" charset="0"/>
              </a:rPr>
              <a:t>   Необходимо комплексное развитие правовых норм,  обеспечивающих возможность формирования независимой оценки/общественного контроля/ как  в государственной (муниципальной) сфере, так и в сфере НКО и социальных услуг частного бизнеса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Calibri" panose="020F0502020204030204" pitchFamily="34" charset="0"/>
              </a:rPr>
              <a:t>   Необходимо стимулировать развитие горизонтального и вертикального сетевого взаимодействия в среде НКО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Calibri" panose="020F0502020204030204" pitchFamily="34" charset="0"/>
              </a:rPr>
              <a:t>   Необходимо создание  комплекса мер (механизмов , инструментов , форм) обучающего характера  в области  прав, возможностей и механизмов свободного участия  НКО и граждан в оценке </a:t>
            </a:r>
            <a:r>
              <a:rPr lang="ru-RU" altLang="ru-RU" sz="1800" dirty="0" smtClean="0">
                <a:latin typeface="Calibri" panose="020F0502020204030204" pitchFamily="34" charset="0"/>
              </a:rPr>
              <a:t>качества </a:t>
            </a:r>
            <a:r>
              <a:rPr lang="ru-RU" altLang="ru-RU" sz="1800" dirty="0">
                <a:latin typeface="Calibri" panose="020F0502020204030204" pitchFamily="34" charset="0"/>
              </a:rPr>
              <a:t>социальных услуг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endParaRPr lang="ru-RU" altLang="ru-RU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1000"/>
              </a:spcBef>
              <a:buNone/>
            </a:pPr>
            <a:endParaRPr lang="ru-RU" altLang="ru-RU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800"/>
              </a:spcBef>
            </a:pPr>
            <a:endParaRPr lang="ru-RU" alt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 descr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2987675"/>
            <a:ext cx="26098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32771" name="AutoShape 2"/>
          <p:cNvSpPr>
            <a:spLocks/>
          </p:cNvSpPr>
          <p:nvPr/>
        </p:nvSpPr>
        <p:spPr bwMode="auto">
          <a:xfrm>
            <a:off x="4318000" y="0"/>
            <a:ext cx="4824413" cy="6858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2" name="AutoShape 3"/>
          <p:cNvSpPr>
            <a:spLocks/>
          </p:cNvSpPr>
          <p:nvPr/>
        </p:nvSpPr>
        <p:spPr bwMode="auto">
          <a:xfrm>
            <a:off x="4318000" y="3165475"/>
            <a:ext cx="4826000" cy="533400"/>
          </a:xfrm>
          <a:custGeom>
            <a:avLst/>
            <a:gdLst>
              <a:gd name="T0" fmla="*/ 2147483647 w 21600"/>
              <a:gd name="T1" fmla="*/ 162637833 h 21600"/>
              <a:gd name="T2" fmla="*/ 2147483647 w 21600"/>
              <a:gd name="T3" fmla="*/ 162637833 h 21600"/>
              <a:gd name="T4" fmla="*/ 2147483647 w 21600"/>
              <a:gd name="T5" fmla="*/ 162637833 h 21600"/>
              <a:gd name="T6" fmla="*/ 2147483647 w 21600"/>
              <a:gd name="T7" fmla="*/ 16263783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600"/>
              </a:spcBef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Спасибо за внимание!</a:t>
            </a:r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1114425" y="4868863"/>
            <a:ext cx="2193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rgbClr val="262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Институт социального анализа и прогнозирования (ИНСАП)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solidFill>
                  <a:srgbClr val="C00000"/>
                </a:solidFill>
              </a:rPr>
              <a:t>От чего зависит модель и форма оценки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accent2"/>
                </a:solidFill>
              </a:rPr>
              <a:t>Подходы к определению предмета оценки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dirty="0" smtClean="0"/>
              <a:t>Целевой подход - целеполагание (соответствие целей и задач миссии организации)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/>
              <a:t>Ресурсный подход - эффективность и результативность использования ресурсов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/>
              <a:t>Процессный подход  - менеджмент (процессы организации)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err="1" smtClean="0"/>
              <a:t>Клиенто</a:t>
            </a:r>
            <a:r>
              <a:rPr lang="ru-RU" altLang="ru-RU" dirty="0" smtClean="0"/>
              <a:t>-  ориентированный (маркетинговый) подход 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/>
                </a:solidFill>
              </a:rPr>
              <a:t>Матрица условий эффективной оценки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Общие требования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904387"/>
          <a:ext cx="8229600" cy="5221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accent2"/>
                </a:solidFill>
              </a:rPr>
              <a:t>Субъекты оценки</a:t>
            </a:r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Культура – органы власти, Общественные советы (эксперты, общественные организации в сфере культуры, общественные объединения потребителей)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Физкультура – Общественный совет, Общественный оператор (Ассоциация организаций спортивной подготовки)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Образование, социальная защита – органы власти, Общественные советы (общественные организации, общественные объединения потребителей)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Здравоохранение – органы власти, Общественные советы (</a:t>
            </a:r>
            <a:r>
              <a:rPr lang="ru-RU" altLang="ru-RU" sz="2400" smtClean="0">
                <a:solidFill>
                  <a:schemeClr val="accent2"/>
                </a:solidFill>
              </a:rPr>
              <a:t>объединения по защите прав граждан в сфере здоровья (пациентские организации), медицинские профессиональные организации)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1397</TotalTime>
  <Words>1880</Words>
  <Application>Microsoft Office PowerPoint</Application>
  <PresentationFormat>Экран (4:3)</PresentationFormat>
  <Paragraphs>231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Аптека</vt:lpstr>
      <vt:lpstr>Презентация PowerPoint</vt:lpstr>
      <vt:lpstr>Основание для создания   независимой оценки качества услуг (НОК)</vt:lpstr>
      <vt:lpstr>Что изменилось ?</vt:lpstr>
      <vt:lpstr>Презентация PowerPoint</vt:lpstr>
      <vt:lpstr>От чего зависит модель и форма оценки</vt:lpstr>
      <vt:lpstr>Подходы к определению предмета оценки</vt:lpstr>
      <vt:lpstr>Матрица условий эффективной оценки</vt:lpstr>
      <vt:lpstr>Общие требования</vt:lpstr>
      <vt:lpstr>Субъекты оценки</vt:lpstr>
      <vt:lpstr>Объект НОК (1)</vt:lpstr>
      <vt:lpstr>Объект НОК (2)</vt:lpstr>
      <vt:lpstr>Цель НОК</vt:lpstr>
      <vt:lpstr>Предмет и критерии НОК</vt:lpstr>
      <vt:lpstr>Информационная открытость</vt:lpstr>
      <vt:lpstr>Презентация PowerPoint</vt:lpstr>
      <vt:lpstr>Презентация PowerPoint</vt:lpstr>
      <vt:lpstr>Что ушло из функций общественного совета</vt:lpstr>
      <vt:lpstr>Периодичность проведения НОК</vt:lpstr>
      <vt:lpstr>Финансовое обеспечение НОК</vt:lpstr>
      <vt:lpstr>Связь НОК с оплатой труда руководителей и работников</vt:lpstr>
      <vt:lpstr>Результаты НОК</vt:lpstr>
      <vt:lpstr>Презентация PowerPoint</vt:lpstr>
      <vt:lpstr>Общие итоги внедрения технологии НОК (2013-2014)</vt:lpstr>
      <vt:lpstr>Данные Минтруда РФ</vt:lpstr>
      <vt:lpstr>Трудности </vt:lpstr>
      <vt:lpstr>Оценщики - возможности регионов</vt:lpstr>
      <vt:lpstr>Данные Минтруда РФ</vt:lpstr>
      <vt:lpstr>Оценка сайтов</vt:lpstr>
      <vt:lpstr>Проблемы </vt:lpstr>
      <vt:lpstr>Кейс из здравоохранения(1)</vt:lpstr>
      <vt:lpstr>Кейс из здравоохранения(2)</vt:lpstr>
      <vt:lpstr>Кейс из образования - расширение общественного участия в управлении образованием</vt:lpstr>
      <vt:lpstr>Риски технологии НОК - что можно противопоставить?</vt:lpstr>
      <vt:lpstr>Кто реальный заказчик НОК? </vt:lpstr>
      <vt:lpstr>Риск конфликта интересов</vt:lpstr>
      <vt:lpstr>Риски технологи</vt:lpstr>
      <vt:lpstr>Нужны ли рейтинги учреждений? </vt:lpstr>
      <vt:lpstr>Риски рейтингов </vt:lpstr>
      <vt:lpstr>БАРЬЕРЫ НА ПУТИ РАЗВИТИЯ ИНСТИТУТА НЕЗАВИСИМОЙ ОЦЕНКИ КАЧЕСТВА  УЧРЕЖДЕНИЙ СОЦИАЛЬНОЙ СФЕРЫ   </vt:lpstr>
      <vt:lpstr>Оптимистичное резюме</vt:lpstr>
      <vt:lpstr>ВОЗМОЖНЫЕ НАПРАВЛЕНИЯ РАЗВИТИЯ ИНСТИТУТА НЕЗАВИСИМОЙ ОЦЕНКИ КАЧЕСТВА  УЧРЕЖДЕНИЙ СОЦИАЛЬНОЙ СФЕРЫ  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сфера муниципальных образований: независимая оценка - один из механизмов совершенствования предоставления муниципальных услуг</dc:title>
  <dc:creator>Татьяна</dc:creator>
  <cp:lastModifiedBy>Рагозина Людмила Георгиевна</cp:lastModifiedBy>
  <cp:revision>79</cp:revision>
  <dcterms:created xsi:type="dcterms:W3CDTF">2014-09-13T13:35:07Z</dcterms:created>
  <dcterms:modified xsi:type="dcterms:W3CDTF">2014-09-16T14:14:11Z</dcterms:modified>
</cp:coreProperties>
</file>