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67" r:id="rId1"/>
    <p:sldMasterId id="2147483875" r:id="rId2"/>
  </p:sldMasterIdLst>
  <p:notesMasterIdLst>
    <p:notesMasterId r:id="rId24"/>
  </p:notesMasterIdLst>
  <p:handoutMasterIdLst>
    <p:handoutMasterId r:id="rId25"/>
  </p:handoutMasterIdLst>
  <p:sldIdLst>
    <p:sldId id="600" r:id="rId3"/>
    <p:sldId id="760" r:id="rId4"/>
    <p:sldId id="764" r:id="rId5"/>
    <p:sldId id="706" r:id="rId6"/>
    <p:sldId id="740" r:id="rId7"/>
    <p:sldId id="761" r:id="rId8"/>
    <p:sldId id="741" r:id="rId9"/>
    <p:sldId id="762" r:id="rId10"/>
    <p:sldId id="744" r:id="rId11"/>
    <p:sldId id="743" r:id="rId12"/>
    <p:sldId id="766" r:id="rId13"/>
    <p:sldId id="758" r:id="rId14"/>
    <p:sldId id="765" r:id="rId15"/>
    <p:sldId id="745" r:id="rId16"/>
    <p:sldId id="749" r:id="rId17"/>
    <p:sldId id="693" r:id="rId18"/>
    <p:sldId id="700" r:id="rId19"/>
    <p:sldId id="767" r:id="rId20"/>
    <p:sldId id="757" r:id="rId21"/>
    <p:sldId id="756" r:id="rId22"/>
    <p:sldId id="610" r:id="rId23"/>
  </p:sldIdLst>
  <p:sldSz cx="9144000" cy="6858000" type="screen4x3"/>
  <p:notesSz cx="6797675" cy="9926638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ugovkina NS" initials="PN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000099"/>
    <a:srgbClr val="8E0000"/>
    <a:srgbClr val="00CC00"/>
    <a:srgbClr val="FF00FF"/>
    <a:srgbClr val="0033CC"/>
    <a:srgbClr val="0000CC"/>
    <a:srgbClr val="FFFFCC"/>
    <a:srgbClr val="FF3300"/>
    <a:srgbClr val="FF99FF"/>
    <a:srgbClr val="CC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48" autoAdjust="0"/>
    <p:restoredTop sz="96702" autoAdjust="0"/>
  </p:normalViewPr>
  <p:slideViewPr>
    <p:cSldViewPr snapToGrid="0">
      <p:cViewPr>
        <p:scale>
          <a:sx n="80" d="100"/>
          <a:sy n="80" d="100"/>
        </p:scale>
        <p:origin x="-132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1146" y="-84"/>
      </p:cViewPr>
      <p:guideLst>
        <p:guide orient="horz" pos="3128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1.4905731286975364E-2"/>
          <c:y val="2.5171629249469234E-2"/>
          <c:w val="0.96411156163526912"/>
          <c:h val="0.59998598252141577"/>
        </c:manualLayout>
      </c:layout>
      <c:barChart>
        <c:barDir val="col"/>
        <c:grouping val="clustered"/>
        <c:ser>
          <c:idx val="0"/>
          <c:order val="0"/>
          <c:tx>
            <c:strRef>
              <c:f>Типология!$B$22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4F81BD">
                <a:lumMod val="75000"/>
              </a:srgbClr>
            </a:solidFill>
          </c:spPr>
          <c:dLbls>
            <c:dLbl>
              <c:idx val="1"/>
              <c:layout>
                <c:manualLayout>
                  <c:x val="-8.7336254551485352E-3"/>
                  <c:y val="2.2883299317699316E-3"/>
                </c:manualLayout>
              </c:layout>
              <c:showVal val="1"/>
            </c:dLbl>
            <c:dLbl>
              <c:idx val="6"/>
              <c:layout>
                <c:manualLayout>
                  <c:x val="-5.8224169700990215E-3"/>
                  <c:y val="6.8649897953097904E-3"/>
                </c:manualLayout>
              </c:layout>
              <c:showVal val="1"/>
            </c:dLbl>
            <c:dLbl>
              <c:idx val="7"/>
              <c:layout>
                <c:manualLayout>
                  <c:x val="-8.7336254551485352E-3"/>
                  <c:y val="0"/>
                </c:manualLayout>
              </c:layout>
              <c:showVal val="1"/>
            </c:dLbl>
            <c:dLbl>
              <c:idx val="10"/>
              <c:layout>
                <c:manualLayout>
                  <c:x val="-5.8224169700990215E-3"/>
                  <c:y val="-2.2883299317699316E-3"/>
                </c:manualLayout>
              </c:layout>
              <c:showVal val="1"/>
            </c:dLbl>
            <c:txPr>
              <a:bodyPr/>
              <a:lstStyle/>
              <a:p>
                <a:pPr>
                  <a:defRPr sz="1800">
                    <a:latin typeface="Georgia" panose="02040502050405020303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Типология!$A$23:$A$33</c:f>
              <c:strCache>
                <c:ptCount val="11"/>
                <c:pt idx="0">
                  <c:v>Водоснабжение</c:v>
                </c:pt>
                <c:pt idx="1">
                  <c:v>Объекты культуры</c:v>
                </c:pt>
                <c:pt idx="2">
                  <c:v>Дороги</c:v>
                </c:pt>
                <c:pt idx="3">
                  <c:v>Детские площадки</c:v>
                </c:pt>
                <c:pt idx="4">
                  <c:v>Освещение</c:v>
                </c:pt>
                <c:pt idx="5">
                  <c:v>Благоустройство</c:v>
                </c:pt>
                <c:pt idx="6">
                  <c:v>Спорт</c:v>
                </c:pt>
                <c:pt idx="7">
                  <c:v>Пож. безопасность</c:v>
                </c:pt>
                <c:pt idx="8">
                  <c:v>Места захоронения</c:v>
                </c:pt>
                <c:pt idx="9">
                  <c:v>Бани</c:v>
                </c:pt>
                <c:pt idx="10">
                  <c:v>Прочие</c:v>
                </c:pt>
              </c:strCache>
            </c:strRef>
          </c:cat>
          <c:val>
            <c:numRef>
              <c:f>Типология!$C$23:$C$33</c:f>
              <c:numCache>
                <c:formatCode>0%</c:formatCode>
                <c:ptCount val="11"/>
                <c:pt idx="0">
                  <c:v>0.31125827814569546</c:v>
                </c:pt>
                <c:pt idx="1">
                  <c:v>0.1788079470198676</c:v>
                </c:pt>
                <c:pt idx="2">
                  <c:v>0.15231788079470207</c:v>
                </c:pt>
                <c:pt idx="3">
                  <c:v>8.6092715231788047E-2</c:v>
                </c:pt>
                <c:pt idx="4">
                  <c:v>6.6225165562913885E-2</c:v>
                </c:pt>
                <c:pt idx="5">
                  <c:v>7.2847682119205337E-2</c:v>
                </c:pt>
                <c:pt idx="6">
                  <c:v>3.9735099337748346E-2</c:v>
                </c:pt>
                <c:pt idx="7">
                  <c:v>3.3112582781456956E-2</c:v>
                </c:pt>
                <c:pt idx="8">
                  <c:v>3.3112582781456956E-2</c:v>
                </c:pt>
                <c:pt idx="9">
                  <c:v>2.6490066225165584E-2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Типология!$D$22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1.8922855152821834E-2"/>
                  <c:y val="9.1533197270797211E-3"/>
                </c:manualLayout>
              </c:layout>
              <c:showVal val="1"/>
            </c:dLbl>
            <c:dLbl>
              <c:idx val="2"/>
              <c:layout>
                <c:manualLayout>
                  <c:x val="1.6011646667772321E-2"/>
                  <c:y val="6.8649897953097904E-3"/>
                </c:manualLayout>
              </c:layout>
              <c:showVal val="1"/>
            </c:dLbl>
            <c:dLbl>
              <c:idx val="3"/>
              <c:layout>
                <c:manualLayout>
                  <c:x val="1.01892296976733E-2"/>
                  <c:y val="6.8649897953097904E-3"/>
                </c:manualLayout>
              </c:layout>
              <c:showVal val="1"/>
            </c:dLbl>
            <c:dLbl>
              <c:idx val="4"/>
              <c:layout>
                <c:manualLayout>
                  <c:x val="1.0189229697673349E-2"/>
                  <c:y val="2.2883299317699316E-3"/>
                </c:manualLayout>
              </c:layout>
              <c:showVal val="1"/>
            </c:dLbl>
            <c:dLbl>
              <c:idx val="5"/>
              <c:layout>
                <c:manualLayout>
                  <c:x val="1.3100438182722806E-2"/>
                  <c:y val="0"/>
                </c:manualLayout>
              </c:layout>
              <c:showVal val="1"/>
            </c:dLbl>
            <c:dLbl>
              <c:idx val="7"/>
              <c:layout>
                <c:manualLayout>
                  <c:x val="8.7336254551485352E-3"/>
                  <c:y val="2.2883299317699316E-3"/>
                </c:manualLayout>
              </c:layout>
              <c:showVal val="1"/>
            </c:dLbl>
            <c:dLbl>
              <c:idx val="8"/>
              <c:layout>
                <c:manualLayout>
                  <c:x val="8.7336254551485352E-3"/>
                  <c:y val="4.5766598635398632E-3"/>
                </c:manualLayout>
              </c:layout>
              <c:showVal val="1"/>
            </c:dLbl>
            <c:dLbl>
              <c:idx val="9"/>
              <c:layout>
                <c:manualLayout>
                  <c:x val="1.8922855152821834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800">
                    <a:latin typeface="Georgia" panose="02040502050405020303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Типология!$A$23:$A$33</c:f>
              <c:strCache>
                <c:ptCount val="11"/>
                <c:pt idx="0">
                  <c:v>Водоснабжение</c:v>
                </c:pt>
                <c:pt idx="1">
                  <c:v>Объекты культуры</c:v>
                </c:pt>
                <c:pt idx="2">
                  <c:v>Дороги</c:v>
                </c:pt>
                <c:pt idx="3">
                  <c:v>Детские площадки</c:v>
                </c:pt>
                <c:pt idx="4">
                  <c:v>Освещение</c:v>
                </c:pt>
                <c:pt idx="5">
                  <c:v>Благоустройство</c:v>
                </c:pt>
                <c:pt idx="6">
                  <c:v>Спорт</c:v>
                </c:pt>
                <c:pt idx="7">
                  <c:v>Пож. безопасность</c:v>
                </c:pt>
                <c:pt idx="8">
                  <c:v>Места захоронения</c:v>
                </c:pt>
                <c:pt idx="9">
                  <c:v>Бани</c:v>
                </c:pt>
                <c:pt idx="10">
                  <c:v>Прочие</c:v>
                </c:pt>
              </c:strCache>
            </c:strRef>
          </c:cat>
          <c:val>
            <c:numRef>
              <c:f>Типология!$E$23:$E$33</c:f>
              <c:numCache>
                <c:formatCode>0%</c:formatCode>
                <c:ptCount val="11"/>
                <c:pt idx="0">
                  <c:v>0.26760563380281688</c:v>
                </c:pt>
                <c:pt idx="1">
                  <c:v>0.22535211267605634</c:v>
                </c:pt>
                <c:pt idx="2">
                  <c:v>0.12676056338028169</c:v>
                </c:pt>
                <c:pt idx="3">
                  <c:v>7.0422535211267637E-2</c:v>
                </c:pt>
                <c:pt idx="4">
                  <c:v>1.4084507042253525E-2</c:v>
                </c:pt>
                <c:pt idx="5">
                  <c:v>5.6338028169014093E-2</c:v>
                </c:pt>
                <c:pt idx="6">
                  <c:v>0.1126760563380282</c:v>
                </c:pt>
                <c:pt idx="7">
                  <c:v>2.8169014084507046E-2</c:v>
                </c:pt>
                <c:pt idx="8">
                  <c:v>1.4084507042253525E-2</c:v>
                </c:pt>
                <c:pt idx="9">
                  <c:v>2.8169014084507046E-2</c:v>
                </c:pt>
                <c:pt idx="10">
                  <c:v>5.6338028169014093E-2</c:v>
                </c:pt>
              </c:numCache>
            </c:numRef>
          </c:val>
        </c:ser>
        <c:axId val="134067328"/>
        <c:axId val="134068864"/>
      </c:barChart>
      <c:catAx>
        <c:axId val="134067328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 sz="1800">
                <a:latin typeface="Georgia" panose="02040502050405020303" pitchFamily="18" charset="0"/>
              </a:defRPr>
            </a:pPr>
            <a:endParaRPr lang="ru-RU"/>
          </a:p>
        </c:txPr>
        <c:crossAx val="134068864"/>
        <c:crosses val="autoZero"/>
        <c:auto val="1"/>
        <c:lblAlgn val="ctr"/>
        <c:lblOffset val="100"/>
      </c:catAx>
      <c:valAx>
        <c:axId val="134068864"/>
        <c:scaling>
          <c:orientation val="minMax"/>
        </c:scaling>
        <c:delete val="1"/>
        <c:axPos val="l"/>
        <c:numFmt formatCode="0%" sourceLinked="1"/>
        <c:tickLblPos val="none"/>
        <c:crossAx val="1340673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393811893982982"/>
          <c:y val="9.284952842433157E-2"/>
          <c:w val="0.21581441802363563"/>
          <c:h val="0.14454425206656923"/>
        </c:manualLayout>
      </c:layout>
      <c:txPr>
        <a:bodyPr/>
        <a:lstStyle/>
        <a:p>
          <a:pPr>
            <a:defRPr sz="2000">
              <a:latin typeface="Georgia" panose="02040502050405020303" pitchFamily="18" charset="0"/>
            </a:defRPr>
          </a:pPr>
          <a:endParaRPr lang="ru-RU"/>
        </a:p>
      </c:txPr>
    </c:legend>
    <c:plotVisOnly val="1"/>
    <c:dispBlanksAs val="gap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5971214927451591"/>
          <c:y val="2.6182571320920889E-2"/>
          <c:w val="0.48320683660726338"/>
          <c:h val="0.4751040948784743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rgbClr val="0066FF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00CC00"/>
              </a:solidFill>
            </c:spPr>
          </c:dPt>
          <c:dLbls>
            <c:dLbl>
              <c:idx val="0"/>
              <c:layout>
                <c:manualLayout>
                  <c:x val="-0.13433432475788121"/>
                  <c:y val="-0.13513899062821397"/>
                </c:manualLayout>
              </c:layout>
              <c:spPr>
                <a:solidFill>
                  <a:srgbClr val="0066FF"/>
                </a:solidFill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bestFit"/>
              <c:showPercent val="1"/>
            </c:dLbl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End"/>
            <c:showPercent val="1"/>
          </c:dLbls>
          <c:cat>
            <c:strRef>
              <c:f>Лист1!$A$2:$A$4</c:f>
              <c:strCache>
                <c:ptCount val="3"/>
                <c:pt idx="0">
                  <c:v>Областная субсидия - 497,5 тыс.руб.</c:v>
                </c:pt>
                <c:pt idx="1">
                  <c:v>Вклад местных жителей - 69,7 тыс.руб.</c:v>
                </c:pt>
                <c:pt idx="2">
                  <c:v>Иные источники финансирования - 61,3 тыс.руб.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497.5</c:v>
                </c:pt>
                <c:pt idx="1">
                  <c:v>69.7</c:v>
                </c:pt>
                <c:pt idx="2">
                  <c:v>61.3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b"/>
      <c:layout>
        <c:manualLayout>
          <c:xMode val="edge"/>
          <c:yMode val="edge"/>
          <c:x val="6.1980182410076856E-2"/>
          <c:y val="0.50693341959114568"/>
          <c:w val="0.8946364721068194"/>
          <c:h val="0.49204386862448884"/>
        </c:manualLayout>
      </c:layout>
    </c:legend>
    <c:plotVisOnly val="1"/>
    <c:dispBlanksAs val="zero"/>
  </c:chart>
  <c:spPr>
    <a:ln>
      <a:noFill/>
    </a:ln>
  </c:spPr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9427519324966578"/>
          <c:y val="3.4263601954316089E-2"/>
          <c:w val="0.38063479431176434"/>
          <c:h val="0.4098994070212271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rgbClr val="0066FF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00CC00"/>
              </a:solidFill>
            </c:spPr>
          </c:dPt>
          <c:dLbls>
            <c:dLbl>
              <c:idx val="0"/>
              <c:layout>
                <c:manualLayout>
                  <c:x val="-0.1434859216740543"/>
                  <c:y val="-5.4583288972733797E-2"/>
                </c:manualLayout>
              </c:layout>
              <c:spPr>
                <a:solidFill>
                  <a:srgbClr val="0066FF"/>
                </a:solidFill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bestFit"/>
              <c:showPercent val="1"/>
            </c:dLbl>
            <c:dLbl>
              <c:idx val="1"/>
              <c:layout>
                <c:manualLayout>
                  <c:x val="9.6022566890129224E-2"/>
                  <c:y val="-4.9792344219625265E-2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0.13537395604493338"/>
                  <c:y val="6.0044821468057251E-2"/>
                </c:manualLayout>
              </c:layout>
              <c:dLblPos val="bestFit"/>
              <c:showPercent val="1"/>
            </c:dLbl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End"/>
            <c:showPercent val="1"/>
          </c:dLbls>
          <c:cat>
            <c:strRef>
              <c:f>Лист1!$A$2:$A$4</c:f>
              <c:strCache>
                <c:ptCount val="3"/>
                <c:pt idx="0">
                  <c:v>Областная субсидия - 389,4 тыс.руб.</c:v>
                </c:pt>
                <c:pt idx="1">
                  <c:v>Вклад местных жителей - 47,4 тыс.руб.</c:v>
                </c:pt>
                <c:pt idx="2">
                  <c:v>Иные источники финансирования - 194,7 тыс.руб.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389.4</c:v>
                </c:pt>
                <c:pt idx="1">
                  <c:v>47.4</c:v>
                </c:pt>
                <c:pt idx="2">
                  <c:v>194.7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b"/>
      <c:layout>
        <c:manualLayout>
          <c:xMode val="edge"/>
          <c:yMode val="edge"/>
          <c:x val="7.8306851323854426E-2"/>
          <c:y val="0.54671255439492672"/>
          <c:w val="0.84338607367722451"/>
          <c:h val="0.43493299662634632"/>
        </c:manualLayout>
      </c:layout>
    </c:legend>
    <c:plotVisOnly val="1"/>
    <c:dispBlanksAs val="zero"/>
  </c:chart>
  <c:spPr>
    <a:ln>
      <a:noFill/>
    </a:ln>
  </c:spPr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4D0159-3221-414D-8229-E72EF686BBCE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14EC327C-22A7-4D86-BD2A-8062168925D8}">
      <dgm:prSet phldrT="[Текст]"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sz="2000" b="1" dirty="0" smtClean="0"/>
            <a:t>Стимулирующая часть</a:t>
          </a:r>
          <a:endParaRPr lang="ru-RU" sz="2000" dirty="0"/>
        </a:p>
      </dgm:t>
    </dgm:pt>
    <dgm:pt modelId="{16A7E12E-6161-4AEC-A09C-8D5B9CBE2449}" type="parTrans" cxnId="{63B49630-FAEB-4F21-AAC8-373C01FE3470}">
      <dgm:prSet/>
      <dgm:spPr/>
      <dgm:t>
        <a:bodyPr/>
        <a:lstStyle/>
        <a:p>
          <a:endParaRPr lang="ru-RU"/>
        </a:p>
      </dgm:t>
    </dgm:pt>
    <dgm:pt modelId="{028878FE-89F3-4DF7-BA12-F702AAB02CAC}" type="sibTrans" cxnId="{63B49630-FAEB-4F21-AAC8-373C01FE3470}">
      <dgm:prSet/>
      <dgm:spPr/>
      <dgm:t>
        <a:bodyPr/>
        <a:lstStyle/>
        <a:p>
          <a:endParaRPr lang="ru-RU"/>
        </a:p>
      </dgm:t>
    </dgm:pt>
    <dgm:pt modelId="{F5BC7704-96B3-4E61-B93B-C5068C39BD8F}">
      <dgm:prSet phldrT="[Текст]" custT="1"/>
      <dgm:spPr/>
      <dgm:t>
        <a:bodyPr/>
        <a:lstStyle/>
        <a:p>
          <a:r>
            <a:rPr lang="ru-RU" sz="1600" b="1" dirty="0" smtClean="0"/>
            <a:t>Финансовое оздоровление и точечная балансировка</a:t>
          </a:r>
          <a:endParaRPr lang="ru-RU" sz="1600" dirty="0"/>
        </a:p>
      </dgm:t>
    </dgm:pt>
    <dgm:pt modelId="{471F7D47-210C-46FB-B6ED-1B431AB95D7A}" type="parTrans" cxnId="{0CB239C8-3D31-4A45-BC84-976D473A8875}">
      <dgm:prSet/>
      <dgm:spPr/>
      <dgm:t>
        <a:bodyPr/>
        <a:lstStyle/>
        <a:p>
          <a:endParaRPr lang="ru-RU"/>
        </a:p>
      </dgm:t>
    </dgm:pt>
    <dgm:pt modelId="{F632DEC1-2A7C-4D1A-BE90-071BFB44AB20}" type="sibTrans" cxnId="{0CB239C8-3D31-4A45-BC84-976D473A8875}">
      <dgm:prSet/>
      <dgm:spPr/>
      <dgm:t>
        <a:bodyPr/>
        <a:lstStyle/>
        <a:p>
          <a:endParaRPr lang="ru-RU"/>
        </a:p>
      </dgm:t>
    </dgm:pt>
    <dgm:pt modelId="{4C448192-F247-4786-845D-F08B7049D3E2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ru-RU" sz="1800" b="1" dirty="0" smtClean="0"/>
            <a:t>Базовая часть</a:t>
          </a:r>
          <a:r>
            <a:rPr lang="ru-RU" sz="1800" dirty="0" smtClean="0"/>
            <a:t> </a:t>
          </a:r>
          <a:r>
            <a:rPr lang="ru-RU" sz="1800" b="1" dirty="0" smtClean="0"/>
            <a:t>– выравнивание БО</a:t>
          </a:r>
          <a:endParaRPr lang="ru-RU" sz="1800" b="1" dirty="0"/>
        </a:p>
      </dgm:t>
    </dgm:pt>
    <dgm:pt modelId="{21B49CBA-32BC-42C7-922F-C4879D4F0EC3}" type="parTrans" cxnId="{12DC10DF-935D-485C-89D6-F96D329137F5}">
      <dgm:prSet/>
      <dgm:spPr/>
      <dgm:t>
        <a:bodyPr/>
        <a:lstStyle/>
        <a:p>
          <a:endParaRPr lang="ru-RU"/>
        </a:p>
      </dgm:t>
    </dgm:pt>
    <dgm:pt modelId="{9A158C44-93C7-4D4F-BA6E-41DD8438A672}" type="sibTrans" cxnId="{12DC10DF-935D-485C-89D6-F96D329137F5}">
      <dgm:prSet/>
      <dgm:spPr/>
      <dgm:t>
        <a:bodyPr/>
        <a:lstStyle/>
        <a:p>
          <a:endParaRPr lang="ru-RU"/>
        </a:p>
      </dgm:t>
    </dgm:pt>
    <dgm:pt modelId="{DE8F90BB-62FA-4469-857B-DA5B0208EEF7}" type="pres">
      <dgm:prSet presAssocID="{2B4D0159-3221-414D-8229-E72EF686BBCE}" presName="compositeShape" presStyleCnt="0">
        <dgm:presLayoutVars>
          <dgm:dir/>
          <dgm:resizeHandles/>
        </dgm:presLayoutVars>
      </dgm:prSet>
      <dgm:spPr/>
    </dgm:pt>
    <dgm:pt modelId="{1B4565D1-1C08-4C0E-84E4-5B22DD3D2996}" type="pres">
      <dgm:prSet presAssocID="{2B4D0159-3221-414D-8229-E72EF686BBCE}" presName="pyramid" presStyleLbl="node1" presStyleIdx="0" presStyleCnt="1" custLinFactNeighborX="27593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</dgm:pt>
    <dgm:pt modelId="{B7695886-4367-4990-BAE6-087992BBFC27}" type="pres">
      <dgm:prSet presAssocID="{2B4D0159-3221-414D-8229-E72EF686BBCE}" presName="theList" presStyleCnt="0"/>
      <dgm:spPr/>
    </dgm:pt>
    <dgm:pt modelId="{7D8C4628-8C73-47E1-84B5-D61703E62936}" type="pres">
      <dgm:prSet presAssocID="{14EC327C-22A7-4D86-BD2A-8062168925D8}" presName="aNode" presStyleLbl="fgAcc1" presStyleIdx="0" presStyleCnt="3" custScaleX="115075" custLinFactY="6258" custLinFactNeighborX="2610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B65E0E-79EE-47F6-908C-195E51FCF06D}" type="pres">
      <dgm:prSet presAssocID="{14EC327C-22A7-4D86-BD2A-8062168925D8}" presName="aSpace" presStyleCnt="0"/>
      <dgm:spPr/>
    </dgm:pt>
    <dgm:pt modelId="{F535F462-F7A0-49F7-B7AB-55A41315EA30}" type="pres">
      <dgm:prSet presAssocID="{F5BC7704-96B3-4E61-B93B-C5068C39BD8F}" presName="aNode" presStyleLbl="fgAcc1" presStyleIdx="1" presStyleCnt="3" custScaleX="115075" custLinFactY="16763" custLinFactNeighborX="2610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193908-2DD4-4565-B4E5-C2D9FA1BC44E}" type="pres">
      <dgm:prSet presAssocID="{F5BC7704-96B3-4E61-B93B-C5068C39BD8F}" presName="aSpace" presStyleCnt="0"/>
      <dgm:spPr/>
    </dgm:pt>
    <dgm:pt modelId="{EB10399F-5036-444B-BBFE-E4188FD983CC}" type="pres">
      <dgm:prSet presAssocID="{4C448192-F247-4786-845D-F08B7049D3E2}" presName="aNode" presStyleLbl="fgAcc1" presStyleIdx="2" presStyleCnt="3" custScaleX="115075" custLinFactY="33271" custLinFactNeighborX="2610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AA47B2-88F7-4AC1-95DD-F3A72D5FB77B}" type="pres">
      <dgm:prSet presAssocID="{4C448192-F247-4786-845D-F08B7049D3E2}" presName="aSpace" presStyleCnt="0"/>
      <dgm:spPr/>
    </dgm:pt>
  </dgm:ptLst>
  <dgm:cxnLst>
    <dgm:cxn modelId="{12DC10DF-935D-485C-89D6-F96D329137F5}" srcId="{2B4D0159-3221-414D-8229-E72EF686BBCE}" destId="{4C448192-F247-4786-845D-F08B7049D3E2}" srcOrd="2" destOrd="0" parTransId="{21B49CBA-32BC-42C7-922F-C4879D4F0EC3}" sibTransId="{9A158C44-93C7-4D4F-BA6E-41DD8438A672}"/>
    <dgm:cxn modelId="{63B49630-FAEB-4F21-AAC8-373C01FE3470}" srcId="{2B4D0159-3221-414D-8229-E72EF686BBCE}" destId="{14EC327C-22A7-4D86-BD2A-8062168925D8}" srcOrd="0" destOrd="0" parTransId="{16A7E12E-6161-4AEC-A09C-8D5B9CBE2449}" sibTransId="{028878FE-89F3-4DF7-BA12-F702AAB02CAC}"/>
    <dgm:cxn modelId="{BB817392-DA61-4E95-BBC0-1B88D9F216A8}" type="presOf" srcId="{F5BC7704-96B3-4E61-B93B-C5068C39BD8F}" destId="{F535F462-F7A0-49F7-B7AB-55A41315EA30}" srcOrd="0" destOrd="0" presId="urn:microsoft.com/office/officeart/2005/8/layout/pyramid2"/>
    <dgm:cxn modelId="{5BDDDEBC-4CC9-4CF4-BDF0-D44C34F2EA4F}" type="presOf" srcId="{2B4D0159-3221-414D-8229-E72EF686BBCE}" destId="{DE8F90BB-62FA-4469-857B-DA5B0208EEF7}" srcOrd="0" destOrd="0" presId="urn:microsoft.com/office/officeart/2005/8/layout/pyramid2"/>
    <dgm:cxn modelId="{3587BAC4-3620-4EA3-886D-BA752375ED92}" type="presOf" srcId="{14EC327C-22A7-4D86-BD2A-8062168925D8}" destId="{7D8C4628-8C73-47E1-84B5-D61703E62936}" srcOrd="0" destOrd="0" presId="urn:microsoft.com/office/officeart/2005/8/layout/pyramid2"/>
    <dgm:cxn modelId="{0CB239C8-3D31-4A45-BC84-976D473A8875}" srcId="{2B4D0159-3221-414D-8229-E72EF686BBCE}" destId="{F5BC7704-96B3-4E61-B93B-C5068C39BD8F}" srcOrd="1" destOrd="0" parTransId="{471F7D47-210C-46FB-B6ED-1B431AB95D7A}" sibTransId="{F632DEC1-2A7C-4D1A-BE90-071BFB44AB20}"/>
    <dgm:cxn modelId="{0FD8FCB6-254C-4F63-97E1-B415BA64C7F4}" type="presOf" srcId="{4C448192-F247-4786-845D-F08B7049D3E2}" destId="{EB10399F-5036-444B-BBFE-E4188FD983CC}" srcOrd="0" destOrd="0" presId="urn:microsoft.com/office/officeart/2005/8/layout/pyramid2"/>
    <dgm:cxn modelId="{0FEC069C-6686-4796-B4B7-17C74C6F2D53}" type="presParOf" srcId="{DE8F90BB-62FA-4469-857B-DA5B0208EEF7}" destId="{1B4565D1-1C08-4C0E-84E4-5B22DD3D2996}" srcOrd="0" destOrd="0" presId="urn:microsoft.com/office/officeart/2005/8/layout/pyramid2"/>
    <dgm:cxn modelId="{5A7F4BFD-92BD-43D4-ABF4-D287DE74E80F}" type="presParOf" srcId="{DE8F90BB-62FA-4469-857B-DA5B0208EEF7}" destId="{B7695886-4367-4990-BAE6-087992BBFC27}" srcOrd="1" destOrd="0" presId="urn:microsoft.com/office/officeart/2005/8/layout/pyramid2"/>
    <dgm:cxn modelId="{B438F0CE-4083-4653-AEE8-D02CC97E0559}" type="presParOf" srcId="{B7695886-4367-4990-BAE6-087992BBFC27}" destId="{7D8C4628-8C73-47E1-84B5-D61703E62936}" srcOrd="0" destOrd="0" presId="urn:microsoft.com/office/officeart/2005/8/layout/pyramid2"/>
    <dgm:cxn modelId="{062D2F6C-66D2-425B-A068-965C32C2B6C1}" type="presParOf" srcId="{B7695886-4367-4990-BAE6-087992BBFC27}" destId="{5EB65E0E-79EE-47F6-908C-195E51FCF06D}" srcOrd="1" destOrd="0" presId="urn:microsoft.com/office/officeart/2005/8/layout/pyramid2"/>
    <dgm:cxn modelId="{CFAE49DD-A6AC-4DC5-A297-3BB458A1AE40}" type="presParOf" srcId="{B7695886-4367-4990-BAE6-087992BBFC27}" destId="{F535F462-F7A0-49F7-B7AB-55A41315EA30}" srcOrd="2" destOrd="0" presId="urn:microsoft.com/office/officeart/2005/8/layout/pyramid2"/>
    <dgm:cxn modelId="{799B19BA-8A36-4356-A183-B7D8731ACDD2}" type="presParOf" srcId="{B7695886-4367-4990-BAE6-087992BBFC27}" destId="{D9193908-2DD4-4565-B4E5-C2D9FA1BC44E}" srcOrd="3" destOrd="0" presId="urn:microsoft.com/office/officeart/2005/8/layout/pyramid2"/>
    <dgm:cxn modelId="{C137DE2E-D0DB-4CBA-85C9-F0D3615679E6}" type="presParOf" srcId="{B7695886-4367-4990-BAE6-087992BBFC27}" destId="{EB10399F-5036-444B-BBFE-E4188FD983CC}" srcOrd="4" destOrd="0" presId="urn:microsoft.com/office/officeart/2005/8/layout/pyramid2"/>
    <dgm:cxn modelId="{7D0BB900-6036-4AF4-99E9-FC2EBD8475BE}" type="presParOf" srcId="{B7695886-4367-4990-BAE6-087992BBFC27}" destId="{19AA47B2-88F7-4AC1-95DD-F3A72D5FB77B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B4565D1-1C08-4C0E-84E4-5B22DD3D2996}">
      <dsp:nvSpPr>
        <dsp:cNvPr id="0" name=""/>
        <dsp:cNvSpPr/>
      </dsp:nvSpPr>
      <dsp:spPr>
        <a:xfrm>
          <a:off x="1704958" y="0"/>
          <a:ext cx="3560761" cy="3560761"/>
        </a:xfrm>
        <a:prstGeom prst="triangle">
          <a:avLst/>
        </a:prstGeom>
        <a:gradFill rotWithShape="1">
          <a:gsLst>
            <a:gs pos="0">
              <a:schemeClr val="accent6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6">
                <a:shade val="100000"/>
              </a:schemeClr>
            </a:gs>
            <a:gs pos="100000">
              <a:schemeClr val="accent6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2700">
          <a:bevelT w="31750" h="12700"/>
          <a:contourClr>
            <a:schemeClr val="accent6"/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</dsp:sp>
    <dsp:sp modelId="{7D8C4628-8C73-47E1-84B5-D61703E62936}">
      <dsp:nvSpPr>
        <dsp:cNvPr id="0" name=""/>
        <dsp:cNvSpPr/>
      </dsp:nvSpPr>
      <dsp:spPr>
        <a:xfrm>
          <a:off x="2932515" y="516099"/>
          <a:ext cx="2663404" cy="842898"/>
        </a:xfrm>
        <a:prstGeom prst="roundRect">
          <a:avLst/>
        </a:prstGeom>
        <a:solidFill>
          <a:schemeClr val="accent3">
            <a:lumMod val="40000"/>
            <a:lumOff val="60000"/>
            <a:alpha val="90000"/>
          </a:schemeClr>
        </a:solidFill>
        <a:ln w="22225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Стимулирующая часть</a:t>
          </a:r>
          <a:endParaRPr lang="ru-RU" sz="2000" kern="1200" dirty="0"/>
        </a:p>
      </dsp:txBody>
      <dsp:txXfrm>
        <a:off x="2932515" y="516099"/>
        <a:ext cx="2663404" cy="842898"/>
      </dsp:txXfrm>
    </dsp:sp>
    <dsp:sp modelId="{F535F462-F7A0-49F7-B7AB-55A41315EA30}">
      <dsp:nvSpPr>
        <dsp:cNvPr id="0" name=""/>
        <dsp:cNvSpPr/>
      </dsp:nvSpPr>
      <dsp:spPr>
        <a:xfrm>
          <a:off x="2932515" y="1552907"/>
          <a:ext cx="2663404" cy="84289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Финансовое оздоровление и точечная балансировка</a:t>
          </a:r>
          <a:endParaRPr lang="ru-RU" sz="1600" kern="1200" dirty="0"/>
        </a:p>
      </dsp:txBody>
      <dsp:txXfrm>
        <a:off x="2932515" y="1552907"/>
        <a:ext cx="2663404" cy="842898"/>
      </dsp:txXfrm>
    </dsp:sp>
    <dsp:sp modelId="{EB10399F-5036-444B-BBFE-E4188FD983CC}">
      <dsp:nvSpPr>
        <dsp:cNvPr id="0" name=""/>
        <dsp:cNvSpPr/>
      </dsp:nvSpPr>
      <dsp:spPr>
        <a:xfrm>
          <a:off x="2932515" y="2640314"/>
          <a:ext cx="2663404" cy="842898"/>
        </a:xfrm>
        <a:prstGeom prst="round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22225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Базовая часть</a:t>
          </a:r>
          <a:r>
            <a:rPr lang="ru-RU" sz="1800" kern="1200" dirty="0" smtClean="0"/>
            <a:t> </a:t>
          </a:r>
          <a:r>
            <a:rPr lang="ru-RU" sz="1800" b="1" kern="1200" dirty="0" smtClean="0"/>
            <a:t>– выравнивание БО</a:t>
          </a:r>
          <a:endParaRPr lang="ru-RU" sz="1800" b="1" kern="1200" dirty="0"/>
        </a:p>
      </dsp:txBody>
      <dsp:txXfrm>
        <a:off x="2932515" y="2640314"/>
        <a:ext cx="2663404" cy="8428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549" cy="496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340" tIns="46671" rIns="93340" bIns="46671" numCol="1" anchor="t" anchorCtr="0" compatLnSpc="1">
            <a:prstTxWarp prst="textNoShape">
              <a:avLst/>
            </a:prstTxWarp>
          </a:bodyPr>
          <a:lstStyle>
            <a:lvl1pPr algn="l" defTabSz="922724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541" y="0"/>
            <a:ext cx="2944548" cy="496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340" tIns="46671" rIns="93340" bIns="46671" numCol="1" anchor="t" anchorCtr="0" compatLnSpc="1">
            <a:prstTxWarp prst="textNoShape">
              <a:avLst/>
            </a:prstTxWarp>
          </a:bodyPr>
          <a:lstStyle>
            <a:lvl1pPr algn="r" defTabSz="922724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7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800"/>
            <a:ext cx="2944549" cy="496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340" tIns="46671" rIns="93340" bIns="46671" numCol="1" anchor="b" anchorCtr="0" compatLnSpc="1">
            <a:prstTxWarp prst="textNoShape">
              <a:avLst/>
            </a:prstTxWarp>
          </a:bodyPr>
          <a:lstStyle>
            <a:lvl1pPr algn="l" defTabSz="922724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7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541" y="9428800"/>
            <a:ext cx="2944548" cy="496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340" tIns="46671" rIns="93340" bIns="46671" numCol="1" anchor="b" anchorCtr="0" compatLnSpc="1">
            <a:prstTxWarp prst="textNoShape">
              <a:avLst/>
            </a:prstTxWarp>
          </a:bodyPr>
          <a:lstStyle>
            <a:lvl1pPr algn="r" defTabSz="922724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E335241-0833-4ABB-9CDF-292D61310C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69037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549" cy="496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340" tIns="46671" rIns="93340" bIns="46671" numCol="1" anchor="t" anchorCtr="0" compatLnSpc="1">
            <a:prstTxWarp prst="textNoShape">
              <a:avLst/>
            </a:prstTxWarp>
          </a:bodyPr>
          <a:lstStyle>
            <a:lvl1pPr algn="l" defTabSz="922724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541" y="0"/>
            <a:ext cx="2944548" cy="496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340" tIns="46671" rIns="93340" bIns="46671" numCol="1" anchor="t" anchorCtr="0" compatLnSpc="1">
            <a:prstTxWarp prst="textNoShape">
              <a:avLst/>
            </a:prstTxWarp>
          </a:bodyPr>
          <a:lstStyle>
            <a:lvl1pPr algn="r" defTabSz="922724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2525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244" y="4716778"/>
            <a:ext cx="5437188" cy="4463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340" tIns="46671" rIns="93340" bIns="466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800"/>
            <a:ext cx="2944549" cy="496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340" tIns="46671" rIns="93340" bIns="46671" numCol="1" anchor="b" anchorCtr="0" compatLnSpc="1">
            <a:prstTxWarp prst="textNoShape">
              <a:avLst/>
            </a:prstTxWarp>
          </a:bodyPr>
          <a:lstStyle>
            <a:lvl1pPr algn="l" defTabSz="922724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541" y="9428800"/>
            <a:ext cx="2944548" cy="496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340" tIns="46671" rIns="93340" bIns="46671" numCol="1" anchor="b" anchorCtr="0" compatLnSpc="1">
            <a:prstTxWarp prst="textNoShape">
              <a:avLst/>
            </a:prstTxWarp>
          </a:bodyPr>
          <a:lstStyle>
            <a:lvl1pPr algn="r" defTabSz="922724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FA2F8A3-2B38-4BB1-B6C3-0F04F209C7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486639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34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34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34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34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34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 txBox="1">
            <a:spLocks noGrp="1" noChangeArrowheads="1"/>
          </p:cNvSpPr>
          <p:nvPr/>
        </p:nvSpPr>
        <p:spPr bwMode="auto">
          <a:xfrm>
            <a:off x="3851541" y="9428800"/>
            <a:ext cx="2944548" cy="496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83" tIns="46491" rIns="92983" bIns="46491" anchor="b"/>
          <a:lstStyle>
            <a:lvl1pPr defTabSz="922338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2338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2338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2338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2338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0F1EA704-0F9B-476A-BE5D-2F2722D685D5}" type="slidenum">
              <a:rPr lang="ru-RU" sz="1200"/>
              <a:pPr algn="r" eaLnBrk="1" hangingPunct="1"/>
              <a:t>1</a:t>
            </a:fld>
            <a:endParaRPr lang="ru-RU" sz="120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658" y="4715192"/>
            <a:ext cx="5440360" cy="4466274"/>
          </a:xfrm>
          <a:noFill/>
        </p:spPr>
        <p:txBody>
          <a:bodyPr lIns="92983" tIns="46491" rIns="92983" bIns="46491"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6725" y="1143000"/>
            <a:ext cx="8229600" cy="50212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76250" y="64039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849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BDABF-93CA-422F-A7B4-8153C9EF60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419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90525" y="637540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A1F83AF7-7F38-4844-A35F-777F5FB6AD3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5" name="Picture 15" descr="22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 descr="222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002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logo.jp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5" y="1588"/>
            <a:ext cx="64928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257300" y="104775"/>
            <a:ext cx="7429500" cy="4857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47407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6725" y="1143000"/>
            <a:ext cx="8229600" cy="50212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76250" y="64039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849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BDABF-93CA-422F-A7B4-8153C9EF609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7748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90525" y="637540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A1F83AF7-7F38-4844-A35F-777F5FB6AD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15" descr="22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 descr="222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002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logo.jp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5" y="1588"/>
            <a:ext cx="64928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257300" y="104775"/>
            <a:ext cx="7429500" cy="4857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57416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047750"/>
            <a:ext cx="8229600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7625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984734A-B10D-4B39-92BB-9CE2282FEE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0" y="0"/>
            <a:ext cx="9144000" cy="858838"/>
            <a:chOff x="0" y="0"/>
            <a:chExt cx="9144000" cy="858838"/>
          </a:xfrm>
        </p:grpSpPr>
        <p:pic>
          <p:nvPicPr>
            <p:cNvPr id="7" name="Picture 15" descr="222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85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5" descr="222"/>
            <p:cNvPicPr>
              <a:picLocks noChangeAspect="1" noChangeArrowheads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600200" cy="85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3" descr="logo.jpg"/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325" y="1588"/>
              <a:ext cx="649288" cy="85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257300" y="104775"/>
            <a:ext cx="74295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4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500" b="1" kern="1200">
          <a:solidFill>
            <a:schemeClr val="bg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047750"/>
            <a:ext cx="8229600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7625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984734A-B10D-4B39-92BB-9CE2282FEE3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0" y="0"/>
            <a:ext cx="9144000" cy="858838"/>
            <a:chOff x="0" y="0"/>
            <a:chExt cx="9144000" cy="858838"/>
          </a:xfrm>
        </p:grpSpPr>
        <p:pic>
          <p:nvPicPr>
            <p:cNvPr id="7" name="Picture 15" descr="222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85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5" descr="222"/>
            <p:cNvPicPr>
              <a:picLocks noChangeAspect="1" noChangeArrowheads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600200" cy="85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3" descr="logo.jpg"/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325" y="1588"/>
              <a:ext cx="649288" cy="85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257300" y="104775"/>
            <a:ext cx="74295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998211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500" b="1" kern="1200">
          <a:solidFill>
            <a:schemeClr val="bg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9"/>
          <p:cNvGrpSpPr>
            <a:grpSpLocks/>
          </p:cNvGrpSpPr>
          <p:nvPr/>
        </p:nvGrpSpPr>
        <p:grpSpPr bwMode="auto">
          <a:xfrm>
            <a:off x="0" y="0"/>
            <a:ext cx="9144000" cy="1493838"/>
            <a:chOff x="0" y="0"/>
            <a:chExt cx="9144000" cy="1493838"/>
          </a:xfrm>
        </p:grpSpPr>
        <p:pic>
          <p:nvPicPr>
            <p:cNvPr id="2056" name="Picture 15" descr="22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1493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7" name="Picture 15" descr="222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600200" cy="1493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2" name="Picture 13" descr="log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5" y="0"/>
            <a:ext cx="1136650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13"/>
          <p:cNvSpPr>
            <a:spLocks noChangeArrowheads="1"/>
          </p:cNvSpPr>
          <p:nvPr/>
        </p:nvSpPr>
        <p:spPr bwMode="auto">
          <a:xfrm>
            <a:off x="392112" y="6202363"/>
            <a:ext cx="83597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7978" y="2338643"/>
            <a:ext cx="8548045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Программа поддержки 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местных инициатив 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как 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о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снова развития МО</a:t>
            </a:r>
            <a:endParaRPr lang="ru-RU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F83AF7-7F38-4844-A35F-777F5FB6AD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ЭС «ППМИ Тверь»</a:t>
            </a:r>
            <a:endParaRPr lang="ru-RU" dirty="0"/>
          </a:p>
        </p:txBody>
      </p:sp>
      <p:pic>
        <p:nvPicPr>
          <p:cNvPr id="1026" name="Picture 2" descr="C:\Users\белькус\Desktop\Заявка сайт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534"/>
          <a:stretch/>
        </p:blipFill>
        <p:spPr bwMode="auto">
          <a:xfrm>
            <a:off x="2268071" y="2200184"/>
            <a:ext cx="6875929" cy="4657816"/>
          </a:xfrm>
          <a:prstGeom prst="rect">
            <a:avLst/>
          </a:prstGeom>
          <a:noFill/>
          <a:ln w="25400"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Рамка 3"/>
          <p:cNvSpPr/>
          <p:nvPr/>
        </p:nvSpPr>
        <p:spPr>
          <a:xfrm>
            <a:off x="7377392" y="2887195"/>
            <a:ext cx="558800" cy="342900"/>
          </a:xfrm>
          <a:prstGeom prst="fram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0598" y="928012"/>
            <a:ext cx="1987143" cy="11159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2000" dirty="0" smtClean="0">
                <a:solidFill>
                  <a:prstClr val="black"/>
                </a:solidFill>
                <a:latin typeface="Georgia" panose="02040502050405020303" pitchFamily="18" charset="0"/>
              </a:rPr>
              <a:t>Легкое заполнение заявки</a:t>
            </a:r>
            <a:endParaRPr lang="ru-RU" sz="2000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74270" y="981802"/>
            <a:ext cx="2626660" cy="94561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1600" dirty="0" smtClean="0">
                <a:solidFill>
                  <a:prstClr val="black"/>
                </a:solidFill>
                <a:latin typeface="Georgia" panose="02040502050405020303" pitchFamily="18" charset="0"/>
              </a:rPr>
              <a:t>Выбор из предложенных вариантов при заполнении полей</a:t>
            </a:r>
            <a:endParaRPr lang="ru-RU" sz="1600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00930" y="981802"/>
            <a:ext cx="1819835" cy="94561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1600" dirty="0" smtClean="0">
                <a:solidFill>
                  <a:prstClr val="black"/>
                </a:solidFill>
                <a:latin typeface="Georgia" panose="02040502050405020303" pitchFamily="18" charset="0"/>
              </a:rPr>
              <a:t>Принцип однократного ввода данных</a:t>
            </a:r>
            <a:endParaRPr lang="ru-RU" sz="1600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0598" y="2245007"/>
            <a:ext cx="1987143" cy="14538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1800" dirty="0" smtClean="0">
                <a:solidFill>
                  <a:prstClr val="black"/>
                </a:solidFill>
                <a:latin typeface="Georgia" panose="02040502050405020303" pitchFamily="18" charset="0"/>
              </a:rPr>
              <a:t>Автоматическая проверка данных (система контролей)</a:t>
            </a:r>
            <a:endParaRPr lang="ru-RU" sz="1800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0598" y="3900761"/>
            <a:ext cx="1987143" cy="14538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1800" dirty="0" smtClean="0">
                <a:solidFill>
                  <a:prstClr val="black"/>
                </a:solidFill>
                <a:latin typeface="Georgia" panose="02040502050405020303" pitchFamily="18" charset="0"/>
              </a:rPr>
              <a:t>Проверка документов специалистами в удаленном режиме</a:t>
            </a:r>
            <a:endParaRPr lang="ru-RU" sz="1800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0598" y="5547552"/>
            <a:ext cx="1987143" cy="11042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1800" dirty="0" smtClean="0">
                <a:solidFill>
                  <a:prstClr val="black"/>
                </a:solidFill>
                <a:latin typeface="Georgia" panose="02040502050405020303" pitchFamily="18" charset="0"/>
              </a:rPr>
              <a:t>Назначение времени подачи документов</a:t>
            </a:r>
            <a:endParaRPr lang="ru-RU" sz="1800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084731" y="2043954"/>
            <a:ext cx="0" cy="165836"/>
          </a:xfrm>
          <a:prstGeom prst="line">
            <a:avLst/>
          </a:prstGeom>
          <a:ln w="349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084731" y="3698889"/>
            <a:ext cx="0" cy="165836"/>
          </a:xfrm>
          <a:prstGeom prst="line">
            <a:avLst/>
          </a:prstGeom>
          <a:ln w="349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084731" y="5354643"/>
            <a:ext cx="0" cy="165836"/>
          </a:xfrm>
          <a:prstGeom prst="line">
            <a:avLst/>
          </a:prstGeom>
          <a:ln w="349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6920766" y="981802"/>
            <a:ext cx="2160494" cy="94561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1600" dirty="0" smtClean="0">
                <a:solidFill>
                  <a:prstClr val="black"/>
                </a:solidFill>
                <a:latin typeface="Georgia" panose="02040502050405020303" pitchFamily="18" charset="0"/>
              </a:rPr>
              <a:t>Прикрепление пакета документов к заявке</a:t>
            </a:r>
            <a:endParaRPr lang="ru-RU" sz="1600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cxnSp>
        <p:nvCxnSpPr>
          <p:cNvPr id="18" name="Прямая соединительная линия 17"/>
          <p:cNvCxnSpPr>
            <a:stCxn id="8" idx="1"/>
          </p:cNvCxnSpPr>
          <p:nvPr/>
        </p:nvCxnSpPr>
        <p:spPr>
          <a:xfrm flipH="1">
            <a:off x="2097741" y="1454608"/>
            <a:ext cx="376529" cy="0"/>
          </a:xfrm>
          <a:prstGeom prst="line">
            <a:avLst/>
          </a:prstGeom>
          <a:ln w="34925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2462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F83AF7-7F38-4844-A35F-777F5FB6AD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ЭС «ППМИ Тверь»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0598" y="928012"/>
            <a:ext cx="2622442" cy="13275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2000" dirty="0" smtClean="0">
                <a:solidFill>
                  <a:prstClr val="black"/>
                </a:solidFill>
                <a:latin typeface="Georgia" panose="02040502050405020303" pitchFamily="18" charset="0"/>
              </a:rPr>
              <a:t>Автоматический и прозрачный расчет рейтинга</a:t>
            </a:r>
            <a:endParaRPr lang="ru-RU" sz="2000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421819" y="2255520"/>
            <a:ext cx="0" cy="325120"/>
          </a:xfrm>
          <a:prstGeom prst="line">
            <a:avLst/>
          </a:prstGeom>
          <a:ln w="349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084731" y="3698889"/>
            <a:ext cx="0" cy="165836"/>
          </a:xfrm>
          <a:prstGeom prst="line">
            <a:avLst/>
          </a:prstGeom>
          <a:ln w="349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896" t="10117" b="9037"/>
          <a:stretch/>
        </p:blipFill>
        <p:spPr bwMode="auto">
          <a:xfrm>
            <a:off x="2866315" y="837905"/>
            <a:ext cx="6053406" cy="3160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426" y="2033018"/>
            <a:ext cx="4984645" cy="36634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110598" y="2600960"/>
            <a:ext cx="2622442" cy="19202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2000" dirty="0" smtClean="0">
                <a:solidFill>
                  <a:prstClr val="black"/>
                </a:solidFill>
                <a:latin typeface="Georgia" panose="02040502050405020303" pitchFamily="18" charset="0"/>
              </a:rPr>
              <a:t>Формы для регулярного мониторинга реализации проектов</a:t>
            </a:r>
            <a:endParaRPr lang="ru-RU" sz="2000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10598" y="4947920"/>
            <a:ext cx="2622442" cy="1117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2000" dirty="0" smtClean="0">
                <a:solidFill>
                  <a:prstClr val="black"/>
                </a:solidFill>
                <a:latin typeface="Georgia" panose="02040502050405020303" pitchFamily="18" charset="0"/>
              </a:rPr>
              <a:t>Информация об открытии объектов</a:t>
            </a:r>
            <a:endParaRPr lang="ru-RU" sz="2000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1421819" y="4511040"/>
            <a:ext cx="0" cy="416560"/>
          </a:xfrm>
          <a:prstGeom prst="line">
            <a:avLst/>
          </a:prstGeom>
          <a:ln w="349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074" r="22750" b="15185"/>
          <a:stretch/>
        </p:blipFill>
        <p:spPr bwMode="auto">
          <a:xfrm>
            <a:off x="3133436" y="3781807"/>
            <a:ext cx="4983193" cy="30022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5470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F83AF7-7F38-4844-A35F-777F5FB6AD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7300" y="104775"/>
            <a:ext cx="7613568" cy="485775"/>
          </a:xfrm>
        </p:spPr>
        <p:txBody>
          <a:bodyPr/>
          <a:lstStyle/>
          <a:p>
            <a:r>
              <a:rPr lang="ru-RU" dirty="0"/>
              <a:t>Ключевые параметры ППМИ в </a:t>
            </a:r>
            <a:r>
              <a:rPr lang="ru-RU" dirty="0" smtClean="0"/>
              <a:t>ТО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5637" y="4045946"/>
            <a:ext cx="3016332" cy="105690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областного бюджета</a:t>
            </a:r>
          </a:p>
          <a:p>
            <a:r>
              <a:rPr lang="ru-RU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млн. руб.</a:t>
            </a:r>
            <a:endParaRPr lang="ru-RU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5637" y="2648764"/>
            <a:ext cx="3016332" cy="11245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Победители </a:t>
            </a:r>
          </a:p>
          <a:p>
            <a:r>
              <a:rPr lang="ru-RU" sz="2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(реализованные проекты)</a:t>
            </a:r>
          </a:p>
          <a:p>
            <a:r>
              <a:rPr lang="ru-RU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 (15%)</a:t>
            </a:r>
            <a:endParaRPr lang="ru-RU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Штриховая стрелка вправо 7"/>
          <p:cNvSpPr/>
          <p:nvPr/>
        </p:nvSpPr>
        <p:spPr>
          <a:xfrm>
            <a:off x="3883229" y="2811059"/>
            <a:ext cx="997527" cy="732313"/>
          </a:xfrm>
          <a:prstGeom prst="strip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46915" y="2639798"/>
            <a:ext cx="3016332" cy="113408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Победители </a:t>
            </a:r>
          </a:p>
          <a:p>
            <a:r>
              <a:rPr lang="ru-RU" sz="1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(реализованные проекты)</a:t>
            </a:r>
          </a:p>
          <a:p>
            <a:r>
              <a:rPr lang="ru-RU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 (27%)</a:t>
            </a:r>
            <a:endParaRPr lang="ru-RU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46915" y="4045946"/>
            <a:ext cx="3016332" cy="105690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областного бюджета</a:t>
            </a:r>
          </a:p>
          <a:p>
            <a:r>
              <a:rPr lang="ru-RU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56,7 млн. руб.</a:t>
            </a:r>
            <a:endParaRPr lang="ru-RU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Штриховая стрелка вправо 12"/>
          <p:cNvSpPr/>
          <p:nvPr/>
        </p:nvSpPr>
        <p:spPr>
          <a:xfrm>
            <a:off x="3883229" y="4217206"/>
            <a:ext cx="997527" cy="732313"/>
          </a:xfrm>
          <a:prstGeom prst="strip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69064" y="788294"/>
            <a:ext cx="3062906" cy="65258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2013 год</a:t>
            </a:r>
            <a:endParaRPr lang="ru-RU" sz="2400" b="1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200340" y="788294"/>
            <a:ext cx="3062906" cy="65258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2014 год</a:t>
            </a:r>
            <a:endParaRPr lang="ru-RU" sz="2400" b="1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15637" y="1494767"/>
            <a:ext cx="3016332" cy="914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- участники</a:t>
            </a:r>
          </a:p>
          <a:p>
            <a:r>
              <a:rPr lang="ru-RU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 (21%)</a:t>
            </a:r>
            <a:endParaRPr lang="ru-RU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Штриховая стрелка вправо 18"/>
          <p:cNvSpPr/>
          <p:nvPr/>
        </p:nvSpPr>
        <p:spPr>
          <a:xfrm>
            <a:off x="3883229" y="1657062"/>
            <a:ext cx="997527" cy="732313"/>
          </a:xfrm>
          <a:prstGeom prst="strip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223627" y="1492905"/>
            <a:ext cx="3016332" cy="914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- участники</a:t>
            </a:r>
          </a:p>
          <a:p>
            <a:r>
              <a:rPr lang="ru-RU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151 (44%)</a:t>
            </a:r>
            <a:endParaRPr lang="ru-RU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15637" y="5252720"/>
            <a:ext cx="3016332" cy="129722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Привлеченные средства</a:t>
            </a:r>
          </a:p>
          <a:p>
            <a:r>
              <a:rPr lang="ru-RU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млн. руб.</a:t>
            </a:r>
          </a:p>
          <a:p>
            <a:r>
              <a:rPr lang="ru-RU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(43%)</a:t>
            </a:r>
            <a:endParaRPr lang="ru-RU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246915" y="5252720"/>
            <a:ext cx="3016332" cy="129722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Привлеченные средства</a:t>
            </a:r>
          </a:p>
          <a:p>
            <a:r>
              <a:rPr lang="ru-RU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 млн. руб.</a:t>
            </a:r>
          </a:p>
          <a:p>
            <a:r>
              <a:rPr lang="ru-RU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(46%)</a:t>
            </a:r>
            <a:endParaRPr lang="ru-RU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Штриховая стрелка вправо 22"/>
          <p:cNvSpPr/>
          <p:nvPr/>
        </p:nvSpPr>
        <p:spPr>
          <a:xfrm>
            <a:off x="3883229" y="5535175"/>
            <a:ext cx="997527" cy="732313"/>
          </a:xfrm>
          <a:prstGeom prst="strip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240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F83AF7-7F38-4844-A35F-777F5FB6AD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7300" y="104775"/>
            <a:ext cx="7613568" cy="485775"/>
          </a:xfrm>
        </p:spPr>
        <p:txBody>
          <a:bodyPr/>
          <a:lstStyle/>
          <a:p>
            <a:r>
              <a:rPr lang="ru-RU" dirty="0" smtClean="0"/>
              <a:t>Активность участия населения в ППМИ</a:t>
            </a:r>
            <a:endParaRPr lang="ru-RU" dirty="0"/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4330316"/>
              </p:ext>
            </p:extLst>
          </p:nvPr>
        </p:nvGraphicFramePr>
        <p:xfrm>
          <a:off x="291278" y="1116282"/>
          <a:ext cx="8559799" cy="439546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4142262"/>
                <a:gridCol w="1258408"/>
                <a:gridCol w="1559902"/>
                <a:gridCol w="1599227"/>
              </a:tblGrid>
              <a:tr h="942605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dirty="0">
                          <a:solidFill>
                            <a:srgbClr val="8E0000"/>
                          </a:solidFill>
                          <a:effectLst/>
                          <a:latin typeface="Georgia" panose="02040502050405020303" pitchFamily="18" charset="0"/>
                        </a:rPr>
                        <a:t>Источник финансирования</a:t>
                      </a:r>
                      <a:endParaRPr lang="ru-RU" sz="1800" dirty="0">
                        <a:solidFill>
                          <a:srgbClr val="8E0000"/>
                        </a:solidFill>
                        <a:effectLst/>
                        <a:latin typeface="Georgia" panose="02040502050405020303" pitchFamily="18" charset="0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dirty="0">
                          <a:solidFill>
                            <a:srgbClr val="8E0000"/>
                          </a:solidFill>
                          <a:effectLst/>
                          <a:latin typeface="Georgia" panose="02040502050405020303" pitchFamily="18" charset="0"/>
                        </a:rPr>
                        <a:t>Сумма,</a:t>
                      </a:r>
                    </a:p>
                    <a:p>
                      <a:pPr marL="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dirty="0">
                          <a:solidFill>
                            <a:srgbClr val="8E0000"/>
                          </a:solidFill>
                          <a:effectLst/>
                          <a:latin typeface="Georgia" panose="02040502050405020303" pitchFamily="18" charset="0"/>
                        </a:rPr>
                        <a:t>тыс. руб.</a:t>
                      </a:r>
                      <a:endParaRPr lang="ru-RU" sz="1800" dirty="0">
                        <a:solidFill>
                          <a:srgbClr val="8E0000"/>
                        </a:solidFill>
                        <a:effectLst/>
                        <a:latin typeface="Georgia" panose="02040502050405020303" pitchFamily="18" charset="0"/>
                        <a:ea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rgbClr val="B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016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dirty="0" smtClean="0">
                          <a:solidFill>
                            <a:srgbClr val="8E0000"/>
                          </a:solidFill>
                          <a:effectLst/>
                          <a:latin typeface="Georgia" panose="02040502050405020303" pitchFamily="18" charset="0"/>
                        </a:rPr>
                        <a:t>Доли 2014</a:t>
                      </a:r>
                      <a:endParaRPr lang="ru-RU" sz="1800" dirty="0">
                        <a:solidFill>
                          <a:srgbClr val="8E0000"/>
                        </a:solidFill>
                        <a:effectLst/>
                        <a:latin typeface="Georgia" panose="02040502050405020303" pitchFamily="18" charset="0"/>
                        <a:ea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rgbClr val="B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016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dirty="0" smtClean="0">
                          <a:solidFill>
                            <a:srgbClr val="8E0000"/>
                          </a:solidFill>
                          <a:effectLst/>
                          <a:latin typeface="Georgia" panose="02040502050405020303" pitchFamily="18" charset="0"/>
                          <a:ea typeface="Times New Roman"/>
                        </a:rPr>
                        <a:t>Доли 2013 </a:t>
                      </a:r>
                      <a:r>
                        <a:rPr lang="ru-RU" sz="1600" dirty="0" smtClean="0">
                          <a:solidFill>
                            <a:srgbClr val="8E0000"/>
                          </a:solidFill>
                          <a:effectLst/>
                          <a:latin typeface="Georgia" panose="02040502050405020303" pitchFamily="18" charset="0"/>
                          <a:ea typeface="Times New Roman"/>
                        </a:rPr>
                        <a:t>(</a:t>
                      </a:r>
                      <a:r>
                        <a:rPr lang="ru-RU" sz="1600" dirty="0" err="1" smtClean="0">
                          <a:solidFill>
                            <a:srgbClr val="8E0000"/>
                          </a:solidFill>
                          <a:effectLst/>
                          <a:latin typeface="Georgia" panose="02040502050405020303" pitchFamily="18" charset="0"/>
                          <a:ea typeface="Times New Roman"/>
                        </a:rPr>
                        <a:t>справочно</a:t>
                      </a:r>
                      <a:r>
                        <a:rPr lang="ru-RU" sz="1600" dirty="0" smtClean="0">
                          <a:solidFill>
                            <a:srgbClr val="8E0000"/>
                          </a:solidFill>
                          <a:effectLst/>
                          <a:latin typeface="Georgia" panose="02040502050405020303" pitchFamily="18" charset="0"/>
                          <a:ea typeface="Times New Roman"/>
                        </a:rPr>
                        <a:t>)</a:t>
                      </a:r>
                      <a:endParaRPr lang="ru-RU" sz="1600" dirty="0">
                        <a:solidFill>
                          <a:srgbClr val="8E0000"/>
                        </a:solidFill>
                        <a:effectLst/>
                        <a:latin typeface="Georgia" panose="02040502050405020303" pitchFamily="18" charset="0"/>
                        <a:ea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rgbClr val="B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0596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1800" dirty="0">
                          <a:solidFill>
                            <a:srgbClr val="8E0000"/>
                          </a:solidFill>
                          <a:effectLst/>
                          <a:latin typeface="Georgia" panose="02040502050405020303" pitchFamily="18" charset="0"/>
                        </a:rPr>
                        <a:t>Общая стоимость по </a:t>
                      </a:r>
                      <a:r>
                        <a:rPr lang="ru-RU" sz="1800" dirty="0" smtClean="0">
                          <a:solidFill>
                            <a:srgbClr val="8E0000"/>
                          </a:solidFill>
                          <a:effectLst/>
                          <a:latin typeface="Georgia" panose="02040502050405020303" pitchFamily="18" charset="0"/>
                        </a:rPr>
                        <a:t>проектам</a:t>
                      </a:r>
                      <a:endParaRPr lang="ru-RU" sz="1800" dirty="0">
                        <a:solidFill>
                          <a:srgbClr val="8E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  <a:p>
                      <a:pPr indent="11112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8E0000"/>
                          </a:solidFill>
                          <a:effectLst/>
                          <a:latin typeface="Georgia" panose="02040502050405020303" pitchFamily="18" charset="0"/>
                        </a:rPr>
                        <a:t>    в том числе:</a:t>
                      </a:r>
                      <a:endParaRPr lang="ru-RU" sz="1800" dirty="0">
                        <a:solidFill>
                          <a:srgbClr val="8E0000"/>
                        </a:solidFill>
                        <a:effectLst/>
                        <a:latin typeface="Georgia" panose="02040502050405020303" pitchFamily="18" charset="0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B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Times New Roman"/>
                          <a:cs typeface="+mn-cs"/>
                        </a:rPr>
                        <a:t>   104 305,5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450215" algn="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Times New Roman"/>
                          <a:cs typeface="+mn-cs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  <a:ea typeface="Times New Roman"/>
                        </a:rPr>
                        <a:t>100,0%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11048">
                <a:tc>
                  <a:txBody>
                    <a:bodyPr/>
                    <a:lstStyle/>
                    <a:p>
                      <a:pPr indent="11112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8E0000"/>
                          </a:solidFill>
                          <a:effectLst/>
                          <a:latin typeface="Georgia" panose="02040502050405020303" pitchFamily="18" charset="0"/>
                        </a:rPr>
                        <a:t>    Местный бюджет</a:t>
                      </a:r>
                      <a:endParaRPr lang="ru-RU" sz="1800" dirty="0">
                        <a:solidFill>
                          <a:srgbClr val="8E0000"/>
                        </a:solidFill>
                        <a:effectLst/>
                        <a:latin typeface="Georgia" panose="02040502050405020303" pitchFamily="18" charset="0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B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Times New Roman"/>
                          <a:cs typeface="+mn-cs"/>
                        </a:rPr>
                        <a:t>     30 004,4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450215" algn="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Times New Roman"/>
                          <a:cs typeface="+mn-cs"/>
                        </a:rPr>
                        <a:t>28,8%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  <a:ea typeface="Times New Roman"/>
                        </a:rPr>
                        <a:t>30,0%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968">
                <a:tc>
                  <a:txBody>
                    <a:bodyPr/>
                    <a:lstStyle/>
                    <a:p>
                      <a:pPr marL="355600" indent="-24447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8E0000"/>
                          </a:solidFill>
                          <a:effectLst/>
                          <a:latin typeface="Georgia" panose="02040502050405020303" pitchFamily="18" charset="0"/>
                        </a:rPr>
                        <a:t>    Привлеченные средства местных жителей</a:t>
                      </a:r>
                      <a:endParaRPr lang="ru-RU" sz="1800" dirty="0">
                        <a:solidFill>
                          <a:srgbClr val="8E0000"/>
                        </a:solidFill>
                        <a:effectLst/>
                        <a:latin typeface="Georgia" panose="02040502050405020303" pitchFamily="18" charset="0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B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Times New Roman"/>
                          <a:cs typeface="+mn-cs"/>
                        </a:rPr>
                        <a:t>       13 581,2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450215" algn="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Times New Roman"/>
                          <a:cs typeface="+mn-cs"/>
                        </a:rPr>
                        <a:t>13,0%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  <a:ea typeface="Times New Roman"/>
                        </a:rPr>
                        <a:t>9,6%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3903">
                <a:tc>
                  <a:txBody>
                    <a:bodyPr/>
                    <a:lstStyle/>
                    <a:p>
                      <a:pPr indent="11112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8E0000"/>
                          </a:solidFill>
                          <a:effectLst/>
                          <a:latin typeface="Georgia" panose="02040502050405020303" pitchFamily="18" charset="0"/>
                        </a:rPr>
                        <a:t>    Иные источники</a:t>
                      </a:r>
                      <a:endParaRPr lang="ru-RU" sz="1800" dirty="0">
                        <a:solidFill>
                          <a:srgbClr val="8E0000"/>
                        </a:solidFill>
                        <a:effectLst/>
                        <a:latin typeface="Georgia" panose="02040502050405020303" pitchFamily="18" charset="0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B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Times New Roman"/>
                          <a:cs typeface="+mn-cs"/>
                        </a:rPr>
                        <a:t>       4 068,0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450215" algn="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Times New Roman"/>
                          <a:cs typeface="+mn-cs"/>
                        </a:rPr>
                        <a:t>3,9%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  <a:ea typeface="Times New Roman"/>
                        </a:rPr>
                        <a:t>3,9%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968">
                <a:tc>
                  <a:txBody>
                    <a:bodyPr/>
                    <a:lstStyle/>
                    <a:p>
                      <a:pPr marL="355600" indent="-24447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8E0000"/>
                          </a:solidFill>
                          <a:effectLst/>
                          <a:latin typeface="Georgia" panose="02040502050405020303" pitchFamily="18" charset="0"/>
                        </a:rPr>
                        <a:t>    Субсидия из областного бюджета</a:t>
                      </a:r>
                      <a:endParaRPr lang="ru-RU" sz="1800" dirty="0">
                        <a:solidFill>
                          <a:srgbClr val="8E0000"/>
                        </a:solidFill>
                        <a:effectLst/>
                        <a:latin typeface="Georgia" panose="02040502050405020303" pitchFamily="18" charset="0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B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Times New Roman"/>
                          <a:cs typeface="+mn-cs"/>
                        </a:rPr>
                        <a:t>      56 651,9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450215" algn="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Times New Roman"/>
                          <a:cs typeface="+mn-cs"/>
                        </a:rPr>
                        <a:t>54,3%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  <a:ea typeface="Times New Roman"/>
                        </a:rPr>
                        <a:t>56,5%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6" name="Рамка 25"/>
          <p:cNvSpPr/>
          <p:nvPr/>
        </p:nvSpPr>
        <p:spPr>
          <a:xfrm>
            <a:off x="6076403" y="3515362"/>
            <a:ext cx="1248957" cy="598450"/>
          </a:xfrm>
          <a:prstGeom prst="fram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61610" y="5576047"/>
            <a:ext cx="8378978" cy="91081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2000" i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Минимальная доля софинансирования со стороны местных жителей 3% (2013) и 5% (2014)</a:t>
            </a:r>
            <a:endParaRPr lang="ru-RU" sz="2000" i="1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048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F83AF7-7F38-4844-A35F-777F5FB6AD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Типология проектов</a:t>
            </a:r>
            <a:endParaRPr lang="ru-RU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70490314"/>
              </p:ext>
            </p:extLst>
          </p:nvPr>
        </p:nvGraphicFramePr>
        <p:xfrm>
          <a:off x="88900" y="927100"/>
          <a:ext cx="8928100" cy="5778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28054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F83AF7-7F38-4844-A35F-777F5FB6AD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Информационное сопровождение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10597" y="943550"/>
            <a:ext cx="4577944" cy="903179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2000" dirty="0" smtClean="0">
                <a:solidFill>
                  <a:prstClr val="black"/>
                </a:solidFill>
                <a:latin typeface="Georgia" panose="02040502050405020303" pitchFamily="18" charset="0"/>
              </a:rPr>
              <a:t>1) Торжественное открытие объекта</a:t>
            </a:r>
            <a:endParaRPr lang="ru-RU" sz="2000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0597" y="1667435"/>
            <a:ext cx="4480452" cy="1209765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2000" dirty="0" smtClean="0">
                <a:solidFill>
                  <a:prstClr val="black"/>
                </a:solidFill>
                <a:latin typeface="Georgia" panose="02040502050405020303" pitchFamily="18" charset="0"/>
              </a:rPr>
              <a:t>2) Освещение участия поселения в ППМИ в местных СМИ</a:t>
            </a:r>
            <a:endParaRPr lang="ru-RU" sz="2000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0597" y="2998996"/>
            <a:ext cx="2710313" cy="1209765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2000" dirty="0" smtClean="0">
                <a:solidFill>
                  <a:prstClr val="black"/>
                </a:solidFill>
                <a:latin typeface="Georgia" panose="02040502050405020303" pitchFamily="18" charset="0"/>
              </a:rPr>
              <a:t>3) Личные контакты ОМСУ и инициативной группы с жителями</a:t>
            </a:r>
            <a:endParaRPr lang="ru-RU" sz="2000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830" y="918710"/>
            <a:ext cx="3711669" cy="2475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834" y="2826400"/>
            <a:ext cx="3607974" cy="2705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77" y="4338319"/>
            <a:ext cx="3213524" cy="2410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348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F83AF7-7F38-4844-A35F-777F5FB6AD3B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76092" y="816383"/>
            <a:ext cx="81949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«Устройство контейнерных площадок в количестве 19 шт. в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Селищенском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сельском поселении».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Селижаровский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00263" y="1813034"/>
            <a:ext cx="4707253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стоимость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628,5 </a:t>
            </a:r>
            <a:r>
              <a:rPr lang="ru-R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098" name="Picture 2" descr="K:\ППМИ\12_Итоги ППМИ\Буклет\Направляемые материалы\3_Объекты\4_Селижаровский_Селищенское_Контейнеры\ДО_контейнеры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092" y="1793845"/>
            <a:ext cx="3394972" cy="2313725"/>
          </a:xfrm>
          <a:prstGeom prst="rect">
            <a:avLst/>
          </a:prstGeom>
          <a:noFill/>
          <a:ln>
            <a:solidFill>
              <a:srgbClr val="0033CC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K:\ППМИ\12_Итоги ППМИ\Буклет\Направляемые материалы\3_Объекты\4_Селижаровский_Селищенское_Контейнеры\ПОСЛЕ_контейнеры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834" y="4162096"/>
            <a:ext cx="3409489" cy="2557116"/>
          </a:xfrm>
          <a:prstGeom prst="rect">
            <a:avLst/>
          </a:prstGeom>
          <a:noFill/>
          <a:ln>
            <a:solidFill>
              <a:srgbClr val="0033CC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2664378" y="6201103"/>
            <a:ext cx="1056290" cy="44143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</a:t>
            </a:r>
            <a:endParaRPr lang="ru-RU" sz="18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5441" y="3515709"/>
            <a:ext cx="1056290" cy="44143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endParaRPr lang="ru-RU" sz="18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="" xmlns:p14="http://schemas.microsoft.com/office/powerpoint/2010/main" val="3233630027"/>
              </p:ext>
            </p:extLst>
          </p:nvPr>
        </p:nvGraphicFramePr>
        <p:xfrm>
          <a:off x="4573563" y="2475186"/>
          <a:ext cx="4097471" cy="4167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Заголовок 2"/>
          <p:cNvSpPr>
            <a:spLocks noGrp="1"/>
          </p:cNvSpPr>
          <p:nvPr>
            <p:ph type="title"/>
          </p:nvPr>
        </p:nvSpPr>
        <p:spPr>
          <a:xfrm>
            <a:off x="1257300" y="81025"/>
            <a:ext cx="7429500" cy="485775"/>
          </a:xfrm>
        </p:spPr>
        <p:txBody>
          <a:bodyPr/>
          <a:lstStyle/>
          <a:p>
            <a:r>
              <a:rPr lang="ru-RU" dirty="0" smtClean="0"/>
              <a:t>Реализованные проекты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4780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F83AF7-7F38-4844-A35F-777F5FB6AD3B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76092" y="816383"/>
            <a:ext cx="81949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«Обустройство пожарного водоема в д. Ключевая». </a:t>
            </a:r>
          </a:p>
          <a:p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Максатихинский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00263" y="1813034"/>
            <a:ext cx="4707253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стоимость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631,5 </a:t>
            </a:r>
            <a:r>
              <a:rPr lang="ru-R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="" xmlns:p14="http://schemas.microsoft.com/office/powerpoint/2010/main" val="3991155839"/>
              </p:ext>
            </p:extLst>
          </p:nvPr>
        </p:nvGraphicFramePr>
        <p:xfrm>
          <a:off x="4398579" y="2364828"/>
          <a:ext cx="4272454" cy="4151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194" name="Picture 2" descr="K:\ППМИ\12_Итоги ППМИ\Буклет\Направляемые материалы\3_Объекты\Максатихинский_Пальчихинское_Пож. водоем\Пальчихинское сп_ДО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092" y="1722374"/>
            <a:ext cx="3454664" cy="2291536"/>
          </a:xfrm>
          <a:prstGeom prst="rect">
            <a:avLst/>
          </a:prstGeom>
          <a:noFill/>
          <a:ln>
            <a:solidFill>
              <a:srgbClr val="0033CC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70037" y="3376991"/>
            <a:ext cx="1056290" cy="44143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endParaRPr lang="ru-RU" sz="18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" name="Picture 3" descr="K:\ППМИ\12_Итоги ППМИ\Буклет\Направляемые материалы\3_Объекты\Максатихинский_Пальчихинское_Пож. водоем\Пальчихинское сп_ПОСЛЕ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091" y="4209393"/>
            <a:ext cx="3454665" cy="2192545"/>
          </a:xfrm>
          <a:prstGeom prst="rect">
            <a:avLst/>
          </a:prstGeom>
          <a:noFill/>
          <a:ln>
            <a:solidFill>
              <a:srgbClr val="0033CC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2727442" y="5823850"/>
            <a:ext cx="1056290" cy="44143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</a:t>
            </a:r>
            <a:endParaRPr lang="ru-RU" sz="18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Заголовок 2"/>
          <p:cNvSpPr>
            <a:spLocks noGrp="1"/>
          </p:cNvSpPr>
          <p:nvPr>
            <p:ph type="title"/>
          </p:nvPr>
        </p:nvSpPr>
        <p:spPr>
          <a:xfrm>
            <a:off x="1257300" y="81025"/>
            <a:ext cx="7429500" cy="485775"/>
          </a:xfrm>
        </p:spPr>
        <p:txBody>
          <a:bodyPr/>
          <a:lstStyle/>
          <a:p>
            <a:r>
              <a:rPr lang="ru-RU" dirty="0" smtClean="0"/>
              <a:t>Реализованные проекты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9280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F83AF7-7F38-4844-A35F-777F5FB6AD3B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Эффекты от внедрения механизма ППМИ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7400" y="5043174"/>
            <a:ext cx="8615548" cy="6749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эффективного стимулирующего трансферта в существующую структуру межбюджетных отношений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9376" y="5769182"/>
            <a:ext cx="8613573" cy="9364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инновационного механизма подачи заявок на участие в конкурсе на получение субсидий – оформление в электронном виде и автоматическая проверка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47402" y="1619005"/>
            <a:ext cx="8615548" cy="5343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финансовой грамотности глав поселений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47402" y="2203866"/>
            <a:ext cx="8615548" cy="66798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технологий привлечения внебюджетных источников финансирования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47401" y="2919350"/>
            <a:ext cx="8615548" cy="6788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прозрачности бюджета для населения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47402" y="3645725"/>
            <a:ext cx="8615548" cy="5383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Усиление контроля эффективности вложенных средств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47402" y="1001488"/>
            <a:ext cx="3956463" cy="5343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УРОВЕНЬ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47400" y="4430365"/>
            <a:ext cx="5755575" cy="5343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66490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F83AF7-7F38-4844-A35F-777F5FB6AD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Перспективы ППМИ на 2015 год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62215" y="1275640"/>
            <a:ext cx="2707575" cy="224419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4000"/>
              </a:lnSpc>
            </a:pPr>
            <a:r>
              <a:rPr lang="ru-RU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1-ый этап конкурса </a:t>
            </a:r>
          </a:p>
          <a:p>
            <a:pPr>
              <a:lnSpc>
                <a:spcPct val="114000"/>
              </a:lnSpc>
            </a:pPr>
            <a:r>
              <a:rPr lang="ru-RU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Городские поселения</a:t>
            </a:r>
            <a:endParaRPr lang="ru-RU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948" y="3796411"/>
            <a:ext cx="3360716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субсидии до 800 тыс. руб.</a:t>
            </a:r>
            <a:endParaRPr lang="ru-RU" sz="24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93870" y="3809556"/>
            <a:ext cx="3748974" cy="830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8E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субсидии до 700 тыс. руб.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07692" y="1275640"/>
            <a:ext cx="2707575" cy="2244196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4000"/>
              </a:lnSpc>
            </a:pPr>
            <a:r>
              <a:rPr lang="ru-RU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2-ой этап конкурса </a:t>
            </a:r>
          </a:p>
          <a:p>
            <a:pPr>
              <a:lnSpc>
                <a:spcPct val="114000"/>
              </a:lnSpc>
            </a:pPr>
            <a:r>
              <a:rPr lang="ru-RU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Сельские поселения</a:t>
            </a:r>
            <a:endParaRPr lang="ru-RU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71404" y="5164458"/>
            <a:ext cx="3016332" cy="105690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областного бюджета</a:t>
            </a:r>
          </a:p>
          <a:p>
            <a:r>
              <a:rPr lang="ru-RU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 млн. руб.</a:t>
            </a:r>
            <a:endParaRPr lang="ru-RU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825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F83AF7-7F38-4844-A35F-777F5FB6AD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56289" y="78830"/>
            <a:ext cx="7898524" cy="485775"/>
          </a:xfrm>
        </p:spPr>
        <p:txBody>
          <a:bodyPr/>
          <a:lstStyle/>
          <a:p>
            <a:r>
              <a:rPr lang="ru-RU" dirty="0"/>
              <a:t>Что такое </a:t>
            </a:r>
            <a:r>
              <a:rPr lang="ru-RU" dirty="0" smtClean="0"/>
              <a:t>ППМИ?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7354" y="1122829"/>
            <a:ext cx="8258763" cy="7956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l">
              <a:defRPr/>
            </a:pPr>
            <a:r>
              <a:rPr lang="ru-RU" sz="2400" b="1" dirty="0" smtClean="0">
                <a:solidFill>
                  <a:prstClr val="black"/>
                </a:solidFill>
                <a:latin typeface="Georgia" panose="02040502050405020303" pitchFamily="18" charset="0"/>
                <a:cs typeface="Times New Roman" pitchFamily="18" charset="0"/>
              </a:rPr>
              <a:t>Программа поддержки местных инициатив</a:t>
            </a:r>
            <a:endParaRPr lang="ru-RU" sz="2400" b="1" dirty="0">
              <a:solidFill>
                <a:prstClr val="black"/>
              </a:solidFill>
              <a:latin typeface="Georgia" panose="02040502050405020303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55692" y="2106704"/>
            <a:ext cx="7109012" cy="708212"/>
          </a:xfrm>
          <a:prstGeom prst="rect">
            <a:avLst/>
          </a:prstGeom>
          <a:noFill/>
          <a:ln/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l">
              <a:defRPr/>
            </a:pPr>
            <a:r>
              <a:rPr lang="ru-RU" sz="2000" dirty="0" smtClean="0">
                <a:solidFill>
                  <a:prstClr val="black"/>
                </a:solidFill>
                <a:latin typeface="Georgia" panose="02040502050405020303" pitchFamily="18" charset="0"/>
                <a:cs typeface="Times New Roman" pitchFamily="18" charset="0"/>
              </a:rPr>
              <a:t>Выделение субсидий местным бюджетам</a:t>
            </a:r>
            <a:endParaRPr lang="ru-RU" sz="2000" b="1" dirty="0">
              <a:solidFill>
                <a:prstClr val="black"/>
              </a:solidFill>
              <a:latin typeface="Georgia" panose="02040502050405020303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55692" y="3083862"/>
            <a:ext cx="7109012" cy="788894"/>
          </a:xfrm>
          <a:prstGeom prst="rect">
            <a:avLst/>
          </a:prstGeom>
          <a:noFill/>
          <a:ln/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l">
              <a:defRPr/>
            </a:pPr>
            <a:r>
              <a:rPr lang="ru-RU" sz="2000" dirty="0" smtClean="0">
                <a:solidFill>
                  <a:prstClr val="black"/>
                </a:solidFill>
                <a:latin typeface="Georgia" panose="02040502050405020303" pitchFamily="18" charset="0"/>
                <a:cs typeface="Times New Roman" pitchFamily="18" charset="0"/>
              </a:rPr>
              <a:t>На реализацию </a:t>
            </a:r>
            <a:r>
              <a:rPr lang="ru-RU" sz="2000" dirty="0" err="1" smtClean="0">
                <a:solidFill>
                  <a:prstClr val="black"/>
                </a:solidFill>
                <a:latin typeface="Georgia" panose="02040502050405020303" pitchFamily="18" charset="0"/>
                <a:cs typeface="Times New Roman" pitchFamily="18" charset="0"/>
              </a:rPr>
              <a:t>микропроектов</a:t>
            </a:r>
            <a:r>
              <a:rPr lang="ru-RU" sz="2000" dirty="0">
                <a:solidFill>
                  <a:prstClr val="black"/>
                </a:solidFill>
                <a:latin typeface="Georgia" panose="02040502050405020303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Georgia" panose="02040502050405020303" pitchFamily="18" charset="0"/>
                <a:cs typeface="Times New Roman" pitchFamily="18" charset="0"/>
              </a:rPr>
              <a:t>в небольших </a:t>
            </a:r>
            <a:r>
              <a:rPr lang="ru-RU" sz="2000" dirty="0">
                <a:solidFill>
                  <a:prstClr val="black"/>
                </a:solidFill>
                <a:latin typeface="Georgia" panose="02040502050405020303" pitchFamily="18" charset="0"/>
                <a:cs typeface="Times New Roman" pitchFamily="18" charset="0"/>
              </a:rPr>
              <a:t>населенных </a:t>
            </a:r>
            <a:r>
              <a:rPr lang="ru-RU" sz="2000" dirty="0" smtClean="0">
                <a:solidFill>
                  <a:prstClr val="black"/>
                </a:solidFill>
                <a:latin typeface="Georgia" panose="02040502050405020303" pitchFamily="18" charset="0"/>
                <a:cs typeface="Times New Roman" pitchFamily="18" charset="0"/>
              </a:rPr>
              <a:t>пунктах </a:t>
            </a:r>
            <a:endParaRPr lang="ru-RU" sz="2000" b="1" dirty="0">
              <a:solidFill>
                <a:prstClr val="black"/>
              </a:solidFill>
              <a:latin typeface="Georgia" panose="02040502050405020303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55692" y="4061015"/>
            <a:ext cx="7109012" cy="986118"/>
          </a:xfrm>
          <a:prstGeom prst="rect">
            <a:avLst/>
          </a:prstGeom>
          <a:noFill/>
          <a:ln/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l">
              <a:defRPr/>
            </a:pPr>
            <a:r>
              <a:rPr lang="ru-RU" sz="2000" dirty="0" err="1" smtClean="0">
                <a:solidFill>
                  <a:prstClr val="black"/>
                </a:solidFill>
                <a:latin typeface="Georgia" panose="02040502050405020303" pitchFamily="18" charset="0"/>
                <a:cs typeface="Times New Roman" pitchFamily="18" charset="0"/>
              </a:rPr>
              <a:t>Микропроекты</a:t>
            </a:r>
            <a:r>
              <a:rPr lang="ru-RU" sz="2000" dirty="0" smtClean="0">
                <a:solidFill>
                  <a:prstClr val="black"/>
                </a:solidFill>
                <a:latin typeface="Georgia" panose="02040502050405020303" pitchFamily="18" charset="0"/>
                <a:cs typeface="Times New Roman" pitchFamily="18" charset="0"/>
              </a:rPr>
              <a:t> направлены на развитие общественной инфраструктуры (дороги, водоснабжение, дома культуры, спортивные и детские площадки и т.д.)</a:t>
            </a:r>
            <a:endParaRPr lang="ru-RU" sz="2000" b="1" dirty="0">
              <a:solidFill>
                <a:prstClr val="black"/>
              </a:solidFill>
              <a:latin typeface="Georgia" panose="02040502050405020303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55692" y="5235393"/>
            <a:ext cx="7109012" cy="986118"/>
          </a:xfrm>
          <a:prstGeom prst="rect">
            <a:avLst/>
          </a:prstGeom>
          <a:noFill/>
          <a:ln/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l">
              <a:defRPr/>
            </a:pPr>
            <a:r>
              <a:rPr lang="ru-RU" sz="2000" dirty="0" smtClean="0">
                <a:solidFill>
                  <a:prstClr val="black"/>
                </a:solidFill>
                <a:latin typeface="Georgia" panose="02040502050405020303" pitchFamily="18" charset="0"/>
                <a:cs typeface="Times New Roman" pitchFamily="18" charset="0"/>
              </a:rPr>
              <a:t>Обязательное </a:t>
            </a:r>
            <a:r>
              <a:rPr lang="ru-RU" sz="2000" b="1" dirty="0" smtClean="0">
                <a:solidFill>
                  <a:prstClr val="black"/>
                </a:solidFill>
                <a:latin typeface="Georgia" panose="02040502050405020303" pitchFamily="18" charset="0"/>
                <a:cs typeface="Times New Roman" pitchFamily="18" charset="0"/>
              </a:rPr>
              <a:t>участие населения </a:t>
            </a:r>
            <a:r>
              <a:rPr lang="ru-RU" sz="2000" dirty="0" smtClean="0">
                <a:solidFill>
                  <a:prstClr val="black"/>
                </a:solidFill>
                <a:latin typeface="Georgia" panose="02040502050405020303" pitchFamily="18" charset="0"/>
                <a:cs typeface="Times New Roman" pitchFamily="18" charset="0"/>
              </a:rPr>
              <a:t>в отборе, </a:t>
            </a:r>
            <a:r>
              <a:rPr lang="ru-RU" sz="2000" b="1" dirty="0" err="1" smtClean="0">
                <a:solidFill>
                  <a:prstClr val="black"/>
                </a:solidFill>
                <a:latin typeface="Georgia" panose="02040502050405020303" pitchFamily="18" charset="0"/>
                <a:cs typeface="Times New Roman" pitchFamily="18" charset="0"/>
              </a:rPr>
              <a:t>софинансировании</a:t>
            </a:r>
            <a:r>
              <a:rPr lang="ru-RU" sz="2000" dirty="0" smtClean="0">
                <a:solidFill>
                  <a:prstClr val="black"/>
                </a:solidFill>
                <a:latin typeface="Georgia" panose="02040502050405020303" pitchFamily="18" charset="0"/>
                <a:cs typeface="Times New Roman" pitchFamily="18" charset="0"/>
              </a:rPr>
              <a:t>, реализации и контроле</a:t>
            </a:r>
            <a:endParaRPr lang="ru-RU" sz="2000" b="1" dirty="0">
              <a:solidFill>
                <a:prstClr val="black"/>
              </a:solidFill>
              <a:latin typeface="Georgia" panose="02040502050405020303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034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F83AF7-7F38-4844-A35F-777F5FB6AD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Перспективы ППМИ на федеральном уровне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40327" y="2040323"/>
            <a:ext cx="2707575" cy="224419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4000"/>
              </a:lnSpc>
            </a:pPr>
            <a:r>
              <a:rPr lang="ru-RU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ПОДДЕРЖКИ МЕСТНЫХ ИНИЦИАТИВ</a:t>
            </a:r>
            <a:endParaRPr lang="ru-RU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756" y="4478041"/>
            <a:ext cx="3360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УРОВЕНЬ</a:t>
            </a:r>
            <a:endParaRPr lang="ru-RU" sz="24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Штриховая стрелка вправо 6"/>
          <p:cNvSpPr/>
          <p:nvPr/>
        </p:nvSpPr>
        <p:spPr>
          <a:xfrm>
            <a:off x="3467595" y="2877413"/>
            <a:ext cx="819398" cy="570016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411683" y="1026555"/>
            <a:ext cx="4447310" cy="17268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5875">
            <a:solidFill>
              <a:schemeClr val="accent2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4000"/>
              </a:lnSpc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Стимулирование субъектов, реализующих проекты, аналогичные ППМИ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07626" y="5760896"/>
            <a:ext cx="3946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УРОВЕНЬ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411683" y="2935668"/>
            <a:ext cx="4447310" cy="143224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5875">
            <a:solidFill>
              <a:schemeClr val="accent2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4000"/>
              </a:lnSpc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Инфраструктура для тиражирования лучшей практики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411683" y="4530788"/>
            <a:ext cx="4447310" cy="11080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5875">
            <a:solidFill>
              <a:schemeClr val="accent2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4000"/>
              </a:lnSpc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Консультационная поддержка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105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72241A-C79D-478A-8E20-24253F34F2CD}" type="slidenum">
              <a:rPr lang="ru-RU"/>
              <a:pPr>
                <a:defRPr/>
              </a:pPr>
              <a:t>21</a:t>
            </a:fld>
            <a:endParaRPr lang="ru-RU"/>
          </a:p>
        </p:txBody>
      </p:sp>
      <p:grpSp>
        <p:nvGrpSpPr>
          <p:cNvPr id="12292" name="Group 9"/>
          <p:cNvGrpSpPr>
            <a:grpSpLocks/>
          </p:cNvGrpSpPr>
          <p:nvPr/>
        </p:nvGrpSpPr>
        <p:grpSpPr bwMode="auto">
          <a:xfrm>
            <a:off x="0" y="-1588"/>
            <a:ext cx="9144000" cy="930276"/>
            <a:chOff x="0" y="0"/>
            <a:chExt cx="9144000" cy="1493838"/>
          </a:xfrm>
        </p:grpSpPr>
        <p:pic>
          <p:nvPicPr>
            <p:cNvPr id="12296" name="Picture 15" descr="22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1493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7" name="Picture 15" descr="222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600200" cy="1493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293" name="Picture 13" descr="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5" y="0"/>
            <a:ext cx="80645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5" descr="22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-1588"/>
            <a:ext cx="1600200" cy="190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Box 17"/>
          <p:cNvSpPr txBox="1">
            <a:spLocks noChangeArrowheads="1"/>
          </p:cNvSpPr>
          <p:nvPr/>
        </p:nvSpPr>
        <p:spPr bwMode="auto">
          <a:xfrm>
            <a:off x="266700" y="11113"/>
            <a:ext cx="9588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ru-RU" sz="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Тверская область</a:t>
            </a:r>
            <a:endParaRPr lang="en-US" sz="8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2"/>
          <p:cNvSpPr>
            <a:spLocks noChangeArrowheads="1"/>
          </p:cNvSpPr>
          <p:nvPr/>
        </p:nvSpPr>
        <p:spPr bwMode="auto">
          <a:xfrm>
            <a:off x="207169" y="3136854"/>
            <a:ext cx="872966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b="1" dirty="0">
              <a:solidFill>
                <a:srgbClr val="C00000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F83AF7-7F38-4844-A35F-777F5FB6AD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56289" y="78830"/>
            <a:ext cx="7898524" cy="485775"/>
          </a:xfrm>
        </p:spPr>
        <p:txBody>
          <a:bodyPr/>
          <a:lstStyle/>
          <a:p>
            <a:r>
              <a:rPr lang="ru-RU" sz="2200" dirty="0"/>
              <a:t>Отличия ППМИ от других программ софинансирования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1825" y="1070908"/>
            <a:ext cx="8258763" cy="9581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2000" tIns="72000" rIns="72000" bIns="72000" anchor="ctr"/>
          <a:lstStyle/>
          <a:p>
            <a:pPr lvl="0" algn="l">
              <a:spcBef>
                <a:spcPts val="1200"/>
              </a:spcBef>
              <a:spcAft>
                <a:spcPts val="600"/>
              </a:spcAft>
            </a:pPr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Участие </a:t>
            </a:r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населения на всех этапах реализации проекта</a:t>
            </a:r>
            <a:endParaRPr lang="ru-RU" alt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81825" y="2234527"/>
            <a:ext cx="8258763" cy="9581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2000" tIns="72000" rIns="72000" bIns="72000" anchor="ctr"/>
          <a:lstStyle/>
          <a:p>
            <a:pPr lvl="0" algn="l">
              <a:spcBef>
                <a:spcPts val="1200"/>
              </a:spcBef>
              <a:spcAft>
                <a:spcPts val="600"/>
              </a:spcAft>
            </a:pPr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Поселения – самостоятельные участники ППМИ</a:t>
            </a:r>
            <a:endParaRPr lang="ru-RU" alt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1825" y="3392354"/>
            <a:ext cx="8258763" cy="9581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2000" tIns="72000" rIns="72000" bIns="72000" anchor="ctr"/>
          <a:lstStyle/>
          <a:p>
            <a:pPr lvl="0" algn="l">
              <a:spcBef>
                <a:spcPts val="1200"/>
              </a:spcBef>
              <a:spcAft>
                <a:spcPts val="600"/>
              </a:spcAft>
            </a:pPr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Победа зависит только от активности ОМСУ и населения</a:t>
            </a:r>
            <a:endParaRPr lang="ru-RU" alt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81825" y="4538465"/>
            <a:ext cx="8258763" cy="9581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2000" tIns="72000" rIns="72000" bIns="72000" anchor="ctr"/>
          <a:lstStyle/>
          <a:p>
            <a:pPr lvl="0" algn="l">
              <a:spcBef>
                <a:spcPts val="1200"/>
              </a:spcBef>
              <a:spcAft>
                <a:spcPts val="600"/>
              </a:spcAft>
            </a:pPr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Акцент на небольших проектах, которые являются важными для жителей сельских населенных пунктов</a:t>
            </a:r>
            <a:endParaRPr lang="ru-RU" alt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81825" y="5696705"/>
            <a:ext cx="8258763" cy="9581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2000" tIns="72000" rIns="72000" bIns="72000" anchor="ctr"/>
          <a:lstStyle/>
          <a:p>
            <a:pPr lvl="0" algn="l">
              <a:spcBef>
                <a:spcPts val="1200"/>
              </a:spcBef>
              <a:spcAft>
                <a:spcPts val="600"/>
              </a:spcAft>
            </a:pPr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Понятные для жителей критерии определения победителей конкурса</a:t>
            </a:r>
            <a:endParaRPr lang="ru-RU" alt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295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F83AF7-7F38-4844-A35F-777F5FB6AD3B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56289" y="78830"/>
            <a:ext cx="7898524" cy="485775"/>
          </a:xfrm>
        </p:spPr>
        <p:txBody>
          <a:bodyPr/>
          <a:lstStyle/>
          <a:p>
            <a:r>
              <a:rPr lang="ru-RU" dirty="0" smtClean="0">
                <a:latin typeface="Georgia" panose="02040502050405020303" pitchFamily="18" charset="0"/>
              </a:rPr>
              <a:t>Цели внедрения ППМИ</a:t>
            </a:r>
            <a:endParaRPr lang="ru-RU" dirty="0">
              <a:latin typeface="Georgia" panose="02040502050405020303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1768030826"/>
              </p:ext>
            </p:extLst>
          </p:nvPr>
        </p:nvGraphicFramePr>
        <p:xfrm>
          <a:off x="3258344" y="967583"/>
          <a:ext cx="5714206" cy="3560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00024" y="2593182"/>
            <a:ext cx="4638675" cy="1273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2000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2. 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ыработка дополнительных механизмов и источников финансирования полномочий поселений</a:t>
            </a:r>
          </a:p>
        </p:txBody>
      </p:sp>
      <p:sp>
        <p:nvSpPr>
          <p:cNvPr id="8" name="Прямоугольник 7"/>
          <p:cNvSpPr/>
          <p:nvPr/>
        </p:nvSpPr>
        <p:spPr>
          <a:xfrm rot="17683647">
            <a:off x="4140816" y="2534218"/>
            <a:ext cx="2735746" cy="800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2000" b="1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Система МБТ в ТО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00024" y="1047752"/>
            <a:ext cx="4638675" cy="16668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2000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1. Повышения эффективности системы МБО – внедрение трансфертов нового типа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00023" y="3869532"/>
            <a:ext cx="4638675" cy="1545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2000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3. 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Н</a:t>
            </a:r>
            <a:r>
              <a:rPr lang="ru-RU" sz="2000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еобходимость повышения эффективности, открытости использования средств местных бюджетов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4678225" y="2019919"/>
            <a:ext cx="100489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00024" y="5149103"/>
            <a:ext cx="5851152" cy="1273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2000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4. Стимулирование активности населения в решении проблем местного значения</a:t>
            </a:r>
          </a:p>
        </p:txBody>
      </p:sp>
    </p:spTree>
    <p:extLst>
      <p:ext uri="{BB962C8B-B14F-4D97-AF65-F5344CB8AC3E}">
        <p14:creationId xmlns="" xmlns:p14="http://schemas.microsoft.com/office/powerpoint/2010/main" val="286902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F83AF7-7F38-4844-A35F-777F5FB6AD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реализации ППМИ в ТО</a:t>
            </a:r>
            <a:endParaRPr lang="ru-RU" dirty="0"/>
          </a:p>
        </p:txBody>
      </p:sp>
      <p:sp>
        <p:nvSpPr>
          <p:cNvPr id="7" name="Пятиугольник 6"/>
          <p:cNvSpPr/>
          <p:nvPr/>
        </p:nvSpPr>
        <p:spPr>
          <a:xfrm>
            <a:off x="547429" y="1579421"/>
            <a:ext cx="1961088" cy="1650670"/>
          </a:xfrm>
          <a:prstGeom prst="homePlate">
            <a:avLst>
              <a:gd name="adj" fmla="val 35612"/>
            </a:avLst>
          </a:prstGeom>
          <a:solidFill>
            <a:schemeClr val="accent6">
              <a:lumMod val="60000"/>
              <a:lumOff val="40000"/>
            </a:schemeClr>
          </a:solidFill>
          <a:ln w="88900" cmpd="dbl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Обучение ОМСУ</a:t>
            </a:r>
            <a:endParaRPr lang="ru-RU" sz="2000" b="1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Пятиугольник 10"/>
          <p:cNvSpPr/>
          <p:nvPr/>
        </p:nvSpPr>
        <p:spPr>
          <a:xfrm>
            <a:off x="2646540" y="1579420"/>
            <a:ext cx="1961088" cy="1650670"/>
          </a:xfrm>
          <a:prstGeom prst="homePlate">
            <a:avLst>
              <a:gd name="adj" fmla="val 35612"/>
            </a:avLst>
          </a:prstGeom>
          <a:solidFill>
            <a:schemeClr val="accent6">
              <a:lumMod val="60000"/>
              <a:lumOff val="40000"/>
            </a:schemeClr>
          </a:solidFill>
          <a:ln w="88900" cmpd="dbl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Собрания граждан</a:t>
            </a:r>
            <a:endParaRPr lang="ru-RU" sz="2000" b="1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Пятиугольник 11"/>
          <p:cNvSpPr/>
          <p:nvPr/>
        </p:nvSpPr>
        <p:spPr>
          <a:xfrm>
            <a:off x="4743582" y="1579420"/>
            <a:ext cx="1961088" cy="1650670"/>
          </a:xfrm>
          <a:prstGeom prst="homePlate">
            <a:avLst>
              <a:gd name="adj" fmla="val 35612"/>
            </a:avLst>
          </a:prstGeom>
          <a:solidFill>
            <a:schemeClr val="accent6">
              <a:lumMod val="60000"/>
              <a:lumOff val="40000"/>
            </a:schemeClr>
          </a:solidFill>
          <a:ln w="88900" cmpd="dbl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Подготовка конкурс-</a:t>
            </a:r>
            <a:r>
              <a:rPr lang="ru-RU" sz="1800" b="1" dirty="0" err="1" smtClean="0">
                <a:solidFill>
                  <a:prstClr val="black"/>
                </a:solidFill>
                <a:latin typeface="Georgia" panose="02040502050405020303" pitchFamily="18" charset="0"/>
              </a:rPr>
              <a:t>ных</a:t>
            </a:r>
            <a:r>
              <a:rPr lang="ru-RU" sz="1800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 заявок</a:t>
            </a:r>
            <a:endParaRPr lang="ru-RU" sz="1800" b="1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13" name="Пятиугольник 12"/>
          <p:cNvSpPr/>
          <p:nvPr/>
        </p:nvSpPr>
        <p:spPr>
          <a:xfrm>
            <a:off x="6850404" y="1579421"/>
            <a:ext cx="1961088" cy="1650670"/>
          </a:xfrm>
          <a:prstGeom prst="homePlate">
            <a:avLst>
              <a:gd name="adj" fmla="val 35612"/>
            </a:avLst>
          </a:prstGeom>
          <a:solidFill>
            <a:schemeClr val="accent6">
              <a:lumMod val="60000"/>
              <a:lumOff val="40000"/>
            </a:schemeClr>
          </a:solidFill>
          <a:ln w="88900" cmpd="dbl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Конкурс-</a:t>
            </a:r>
            <a:r>
              <a:rPr lang="ru-RU" sz="2000" b="1" dirty="0" err="1" smtClean="0">
                <a:solidFill>
                  <a:prstClr val="black"/>
                </a:solidFill>
                <a:latin typeface="Georgia" panose="02040502050405020303" pitchFamily="18" charset="0"/>
              </a:rPr>
              <a:t>ный</a:t>
            </a:r>
            <a:r>
              <a:rPr lang="ru-RU" sz="2000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 отбор</a:t>
            </a:r>
            <a:endParaRPr lang="ru-RU" sz="2000" b="1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1803" y="1071588"/>
            <a:ext cx="1697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8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октябрь</a:t>
            </a:r>
            <a:endParaRPr lang="ru-RU" sz="180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46539" y="933089"/>
            <a:ext cx="1697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8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ноябрь – февраль</a:t>
            </a:r>
            <a:endParaRPr lang="ru-RU" sz="180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43582" y="933090"/>
            <a:ext cx="1697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8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февраль - март</a:t>
            </a:r>
            <a:endParaRPr lang="ru-RU" sz="180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0404" y="1071588"/>
            <a:ext cx="1697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8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апрель</a:t>
            </a:r>
            <a:endParaRPr lang="ru-RU" sz="180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19" name="Пятиугольник 18"/>
          <p:cNvSpPr/>
          <p:nvPr/>
        </p:nvSpPr>
        <p:spPr>
          <a:xfrm>
            <a:off x="547428" y="4280473"/>
            <a:ext cx="1961088" cy="1650670"/>
          </a:xfrm>
          <a:prstGeom prst="homePlate">
            <a:avLst>
              <a:gd name="adj" fmla="val 35612"/>
            </a:avLst>
          </a:prstGeom>
          <a:solidFill>
            <a:schemeClr val="accent3">
              <a:lumMod val="75000"/>
            </a:schemeClr>
          </a:solidFill>
          <a:ln w="88900" cmpd="dbl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1" dirty="0" err="1" smtClean="0">
                <a:solidFill>
                  <a:prstClr val="black"/>
                </a:solidFill>
                <a:latin typeface="Georgia" panose="02040502050405020303" pitchFamily="18" charset="0"/>
              </a:rPr>
              <a:t>Заключе-ние</a:t>
            </a:r>
            <a:r>
              <a:rPr lang="ru-RU" sz="1800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ru-RU" sz="1800" b="1" dirty="0" err="1" smtClean="0">
                <a:solidFill>
                  <a:prstClr val="black"/>
                </a:solidFill>
                <a:latin typeface="Georgia" panose="02040502050405020303" pitchFamily="18" charset="0"/>
              </a:rPr>
              <a:t>мун</a:t>
            </a:r>
            <a:r>
              <a:rPr lang="ru-RU" sz="1800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. контрактов</a:t>
            </a:r>
            <a:endParaRPr lang="ru-RU" sz="1800" b="1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20" name="Пятиугольник 19"/>
          <p:cNvSpPr/>
          <p:nvPr/>
        </p:nvSpPr>
        <p:spPr>
          <a:xfrm>
            <a:off x="2646539" y="4280472"/>
            <a:ext cx="1961088" cy="1650670"/>
          </a:xfrm>
          <a:prstGeom prst="homePlate">
            <a:avLst>
              <a:gd name="adj" fmla="val 35612"/>
            </a:avLst>
          </a:prstGeom>
          <a:solidFill>
            <a:srgbClr val="85A644"/>
          </a:solidFill>
          <a:ln w="88900" cmpd="dbl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err="1" smtClean="0">
                <a:solidFill>
                  <a:prstClr val="black"/>
                </a:solidFill>
                <a:latin typeface="Georgia" panose="02040502050405020303" pitchFamily="18" charset="0"/>
              </a:rPr>
              <a:t>Реализа-ция</a:t>
            </a:r>
            <a:r>
              <a:rPr lang="ru-RU" sz="2000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 проектов</a:t>
            </a:r>
            <a:endParaRPr lang="ru-RU" sz="2000" b="1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21" name="Пятиугольник 20"/>
          <p:cNvSpPr/>
          <p:nvPr/>
        </p:nvSpPr>
        <p:spPr>
          <a:xfrm>
            <a:off x="4743581" y="4280472"/>
            <a:ext cx="1961088" cy="1650670"/>
          </a:xfrm>
          <a:prstGeom prst="homePlate">
            <a:avLst>
              <a:gd name="adj" fmla="val 35612"/>
            </a:avLst>
          </a:prstGeom>
          <a:solidFill>
            <a:srgbClr val="95B850"/>
          </a:solidFill>
          <a:ln w="88900" cmpd="dbl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err="1" smtClean="0">
                <a:solidFill>
                  <a:prstClr val="black"/>
                </a:solidFill>
                <a:latin typeface="Georgia" panose="02040502050405020303" pitchFamily="18" charset="0"/>
              </a:rPr>
              <a:t>Торжест</a:t>
            </a:r>
            <a:r>
              <a:rPr lang="ru-RU" sz="2000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-венное открытие</a:t>
            </a:r>
            <a:endParaRPr lang="ru-RU" sz="2000" b="1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22" name="Пятиугольник 21"/>
          <p:cNvSpPr/>
          <p:nvPr/>
        </p:nvSpPr>
        <p:spPr>
          <a:xfrm>
            <a:off x="6850403" y="4280473"/>
            <a:ext cx="1961088" cy="1650670"/>
          </a:xfrm>
          <a:prstGeom prst="homePlate">
            <a:avLst>
              <a:gd name="adj" fmla="val 35612"/>
            </a:avLst>
          </a:prstGeom>
          <a:solidFill>
            <a:srgbClr val="A6C36B"/>
          </a:solidFill>
          <a:ln w="88900" cmpd="dbl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err="1" smtClean="0">
                <a:solidFill>
                  <a:prstClr val="black"/>
                </a:solidFill>
                <a:latin typeface="Georgia" panose="02040502050405020303" pitchFamily="18" charset="0"/>
              </a:rPr>
              <a:t>Подведе-ние</a:t>
            </a:r>
            <a:r>
              <a:rPr lang="ru-RU" sz="2000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 итогов</a:t>
            </a:r>
            <a:endParaRPr lang="ru-RU" sz="2000" b="1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1802" y="3772640"/>
            <a:ext cx="1697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8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май</a:t>
            </a:r>
            <a:endParaRPr lang="ru-RU" sz="180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46538" y="3634141"/>
            <a:ext cx="1697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8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июнь – сентябрь</a:t>
            </a:r>
            <a:endParaRPr lang="ru-RU" sz="180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43581" y="3634142"/>
            <a:ext cx="1697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8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сентябрь – октябрь</a:t>
            </a:r>
            <a:endParaRPr lang="ru-RU" sz="180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50403" y="3665060"/>
            <a:ext cx="1697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8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октябрь - ноябрь</a:t>
            </a:r>
            <a:endParaRPr lang="ru-RU" sz="180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824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F83AF7-7F38-4844-A35F-777F5FB6AD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Система обучения и консультирования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04798" y="1030938"/>
            <a:ext cx="4392708" cy="62753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l">
              <a:defRPr/>
            </a:pPr>
            <a:r>
              <a:rPr lang="ru-RU" sz="2000" dirty="0" smtClean="0">
                <a:solidFill>
                  <a:prstClr val="black"/>
                </a:solidFill>
                <a:latin typeface="Georgia" panose="02040502050405020303" pitchFamily="18" charset="0"/>
                <a:cs typeface="Times New Roman" pitchFamily="18" charset="0"/>
              </a:rPr>
              <a:t>Стационарные формы обучения</a:t>
            </a:r>
            <a:endParaRPr lang="ru-RU" sz="2000" dirty="0">
              <a:solidFill>
                <a:prstClr val="black"/>
              </a:solidFill>
              <a:latin typeface="Georgia" panose="02040502050405020303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4798" y="5125554"/>
            <a:ext cx="3550026" cy="12124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l">
              <a:defRPr/>
            </a:pPr>
            <a:r>
              <a:rPr lang="ru-RU" sz="2000" dirty="0" smtClean="0">
                <a:solidFill>
                  <a:prstClr val="black"/>
                </a:solidFill>
                <a:latin typeface="Georgia" panose="02040502050405020303" pitchFamily="18" charset="0"/>
                <a:cs typeface="Times New Roman" pitchFamily="18" charset="0"/>
              </a:rPr>
              <a:t>Консультирование поселений (телефон, </a:t>
            </a:r>
            <a:r>
              <a:rPr lang="ru-RU" sz="2000" dirty="0" err="1" smtClean="0">
                <a:solidFill>
                  <a:prstClr val="black"/>
                </a:solidFill>
                <a:latin typeface="Georgia" panose="02040502050405020303" pitchFamily="18" charset="0"/>
                <a:cs typeface="Times New Roman" pitchFamily="18" charset="0"/>
              </a:rPr>
              <a:t>эл.почта</a:t>
            </a:r>
            <a:r>
              <a:rPr lang="ru-RU" sz="2000" dirty="0" smtClean="0">
                <a:solidFill>
                  <a:prstClr val="black"/>
                </a:solidFill>
                <a:latin typeface="Georgia" panose="02040502050405020303" pitchFamily="18" charset="0"/>
                <a:cs typeface="Times New Roman" pitchFamily="18" charset="0"/>
              </a:rPr>
              <a:t>)</a:t>
            </a:r>
            <a:endParaRPr lang="ru-RU" sz="2000" b="1" dirty="0">
              <a:solidFill>
                <a:prstClr val="black"/>
              </a:solidFill>
              <a:latin typeface="Georgia" panose="02040502050405020303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04798" y="3161463"/>
            <a:ext cx="3550026" cy="10967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l">
              <a:defRPr/>
            </a:pPr>
            <a:r>
              <a:rPr lang="ru-RU" sz="2000" dirty="0" smtClean="0">
                <a:solidFill>
                  <a:prstClr val="black"/>
                </a:solidFill>
                <a:latin typeface="Georgia" panose="02040502050405020303" pitchFamily="18" charset="0"/>
                <a:cs typeface="Times New Roman" pitchFamily="18" charset="0"/>
              </a:rPr>
              <a:t>Информационно-справочный ресурс </a:t>
            </a:r>
            <a:r>
              <a:rPr lang="en-US" sz="2000" b="1" u="sng" dirty="0">
                <a:solidFill>
                  <a:srgbClr val="0000FF"/>
                </a:solidFill>
                <a:latin typeface="Georgia" panose="02040502050405020303" pitchFamily="18" charset="0"/>
                <a:cs typeface="Times New Roman" pitchFamily="18" charset="0"/>
              </a:rPr>
              <a:t>ppmi.tverfin.ru</a:t>
            </a:r>
            <a:endParaRPr lang="ru-RU" sz="2000" b="1" dirty="0">
              <a:solidFill>
                <a:prstClr val="black"/>
              </a:solidFill>
              <a:latin typeface="Georgia" panose="02040502050405020303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671483" y="1792931"/>
            <a:ext cx="6006352" cy="528925"/>
          </a:xfrm>
          <a:prstGeom prst="rect">
            <a:avLst/>
          </a:prstGeom>
          <a:noFill/>
          <a:ln/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l">
              <a:defRPr/>
            </a:pPr>
            <a:r>
              <a:rPr lang="ru-RU" sz="2000" dirty="0" smtClean="0">
                <a:solidFill>
                  <a:prstClr val="black"/>
                </a:solidFill>
                <a:latin typeface="Georgia" panose="02040502050405020303" pitchFamily="18" charset="0"/>
                <a:cs typeface="Times New Roman" pitchFamily="18" charset="0"/>
              </a:rPr>
              <a:t>«Школа ППМИ» - обучение всех поселений</a:t>
            </a:r>
            <a:endParaRPr lang="ru-RU" sz="2000" dirty="0">
              <a:solidFill>
                <a:prstClr val="black"/>
              </a:solidFill>
              <a:latin typeface="Georgia" panose="02040502050405020303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671483" y="2438386"/>
            <a:ext cx="6006352" cy="528925"/>
          </a:xfrm>
          <a:prstGeom prst="rect">
            <a:avLst/>
          </a:prstGeom>
          <a:noFill/>
          <a:ln/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l">
              <a:defRPr/>
            </a:pPr>
            <a:r>
              <a:rPr lang="ru-RU" sz="2000" dirty="0" smtClean="0">
                <a:solidFill>
                  <a:prstClr val="black"/>
                </a:solidFill>
                <a:latin typeface="Georgia" panose="02040502050405020303" pitchFamily="18" charset="0"/>
                <a:cs typeface="Times New Roman" pitchFamily="18" charset="0"/>
              </a:rPr>
              <a:t>Семинары для победителей конкурсного отбора</a:t>
            </a:r>
            <a:endParaRPr lang="ru-RU" sz="2000" dirty="0">
              <a:solidFill>
                <a:prstClr val="black"/>
              </a:solidFill>
              <a:latin typeface="Georgia" panose="02040502050405020303" pitchFamily="18" charset="0"/>
              <a:cs typeface="Times New Roman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294" y="3195018"/>
            <a:ext cx="5054414" cy="35562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824753" y="1658471"/>
            <a:ext cx="0" cy="104437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824753" y="2061875"/>
            <a:ext cx="184673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824753" y="2702848"/>
            <a:ext cx="184673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824753" y="4258234"/>
            <a:ext cx="0" cy="403413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824753" y="4661647"/>
            <a:ext cx="3030071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6719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F83AF7-7F38-4844-A35F-777F5FB6AD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Школа ППМИ </a:t>
            </a:r>
            <a:endParaRPr lang="ru-RU" dirty="0"/>
          </a:p>
        </p:txBody>
      </p:sp>
      <p:pic>
        <p:nvPicPr>
          <p:cNvPr id="5" name="Picture 2" descr="H:\МБО\ППМИ\ППМИ 2014\СМИ\Московский комсомолец\3_Фото для МК 21.10_Школа ППМИ 2014_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013"/>
          <a:stretch/>
        </p:blipFill>
        <p:spPr bwMode="auto">
          <a:xfrm>
            <a:off x="5241719" y="946211"/>
            <a:ext cx="3867173" cy="25809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extLst/>
        </p:spPr>
      </p:pic>
      <p:sp>
        <p:nvSpPr>
          <p:cNvPr id="10" name="Прямоугольник 9"/>
          <p:cNvSpPr/>
          <p:nvPr/>
        </p:nvSpPr>
        <p:spPr>
          <a:xfrm>
            <a:off x="137161" y="948642"/>
            <a:ext cx="4818052" cy="8247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l">
              <a:defRPr/>
            </a:pPr>
            <a:r>
              <a:rPr lang="ru-RU" sz="2000" dirty="0" smtClean="0">
                <a:solidFill>
                  <a:prstClr val="black"/>
                </a:solidFill>
                <a:latin typeface="Georgia" panose="02040502050405020303" pitchFamily="18" charset="0"/>
                <a:cs typeface="Times New Roman" pitchFamily="18" charset="0"/>
              </a:rPr>
              <a:t>Комплексное обучение работников ОМСУ поселений</a:t>
            </a:r>
            <a:endParaRPr lang="ru-RU" sz="2000" dirty="0">
              <a:solidFill>
                <a:prstClr val="black"/>
              </a:solidFill>
              <a:latin typeface="Georgia" panose="02040502050405020303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16437" y="2427066"/>
            <a:ext cx="4538776" cy="433718"/>
          </a:xfrm>
          <a:prstGeom prst="rect">
            <a:avLst/>
          </a:prstGeom>
          <a:noFill/>
          <a:ln/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l">
              <a:defRPr/>
            </a:pPr>
            <a:r>
              <a:rPr lang="ru-RU" sz="2000" dirty="0" smtClean="0">
                <a:solidFill>
                  <a:prstClr val="black"/>
                </a:solidFill>
                <a:latin typeface="Georgia" panose="02040502050405020303" pitchFamily="18" charset="0"/>
                <a:cs typeface="Times New Roman" pitchFamily="18" charset="0"/>
              </a:rPr>
              <a:t>«Проведение собрания жителей»</a:t>
            </a:r>
            <a:endParaRPr lang="ru-RU" sz="2000" dirty="0">
              <a:solidFill>
                <a:prstClr val="black"/>
              </a:solidFill>
              <a:latin typeface="Georgia" panose="02040502050405020303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16437" y="1868166"/>
            <a:ext cx="4538776" cy="458894"/>
          </a:xfrm>
          <a:prstGeom prst="rect">
            <a:avLst/>
          </a:prstGeom>
          <a:noFill/>
          <a:ln/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l">
              <a:defRPr/>
            </a:pPr>
            <a:r>
              <a:rPr lang="ru-RU" sz="2000" dirty="0" smtClean="0">
                <a:solidFill>
                  <a:prstClr val="black"/>
                </a:solidFill>
                <a:latin typeface="Georgia" panose="02040502050405020303" pitchFamily="18" charset="0"/>
                <a:cs typeface="Times New Roman" pitchFamily="18" charset="0"/>
              </a:rPr>
              <a:t>«Информирование жителей»</a:t>
            </a:r>
            <a:endParaRPr lang="ru-RU" sz="2000" dirty="0">
              <a:solidFill>
                <a:prstClr val="black"/>
              </a:solidFill>
              <a:latin typeface="Georgia" panose="02040502050405020303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16437" y="2993089"/>
            <a:ext cx="4538776" cy="672750"/>
          </a:xfrm>
          <a:prstGeom prst="rect">
            <a:avLst/>
          </a:prstGeom>
          <a:noFill/>
          <a:ln/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l">
              <a:defRPr/>
            </a:pPr>
            <a:r>
              <a:rPr lang="ru-RU" sz="2000" dirty="0" smtClean="0">
                <a:solidFill>
                  <a:prstClr val="black"/>
                </a:solidFill>
                <a:latin typeface="Georgia" panose="02040502050405020303" pitchFamily="18" charset="0"/>
                <a:cs typeface="Times New Roman" pitchFamily="18" charset="0"/>
              </a:rPr>
              <a:t>«Конкурсная и отчетная документация»</a:t>
            </a:r>
            <a:endParaRPr lang="ru-RU" sz="2000" dirty="0">
              <a:solidFill>
                <a:prstClr val="black"/>
              </a:solidFill>
              <a:latin typeface="Georgia" panose="02040502050405020303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16437" y="3801157"/>
            <a:ext cx="4538776" cy="428551"/>
          </a:xfrm>
          <a:prstGeom prst="rect">
            <a:avLst/>
          </a:prstGeom>
          <a:noFill/>
          <a:ln/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l">
              <a:defRPr/>
            </a:pPr>
            <a:r>
              <a:rPr lang="ru-RU" sz="2000" dirty="0" smtClean="0">
                <a:solidFill>
                  <a:prstClr val="black"/>
                </a:solidFill>
                <a:latin typeface="Georgia" panose="02040502050405020303" pitchFamily="18" charset="0"/>
                <a:cs typeface="Times New Roman" pitchFamily="18" charset="0"/>
              </a:rPr>
              <a:t>Работа с электронной системой</a:t>
            </a:r>
            <a:endParaRPr lang="ru-RU" sz="2000" dirty="0">
              <a:solidFill>
                <a:prstClr val="black"/>
              </a:solidFill>
              <a:latin typeface="Georgia" panose="02040502050405020303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37161" y="4545659"/>
            <a:ext cx="4818052" cy="8247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l">
              <a:defRPr/>
            </a:pPr>
            <a:r>
              <a:rPr lang="ru-RU" sz="2000" dirty="0" smtClean="0">
                <a:solidFill>
                  <a:prstClr val="black"/>
                </a:solidFill>
                <a:latin typeface="Georgia" panose="02040502050405020303" pitchFamily="18" charset="0"/>
                <a:cs typeface="Times New Roman" pitchFamily="18" charset="0"/>
              </a:rPr>
              <a:t>В формате лекций, деловой игры и обсуждений </a:t>
            </a:r>
            <a:endParaRPr lang="ru-RU" sz="2000" dirty="0">
              <a:solidFill>
                <a:prstClr val="black"/>
              </a:solidFill>
              <a:latin typeface="Georgia" panose="02040502050405020303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37161" y="5652083"/>
            <a:ext cx="4818052" cy="8247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l">
              <a:defRPr/>
            </a:pPr>
            <a:r>
              <a:rPr lang="ru-RU" sz="2000" dirty="0" smtClean="0">
                <a:solidFill>
                  <a:prstClr val="black"/>
                </a:solidFill>
                <a:latin typeface="Georgia" panose="02040502050405020303" pitchFamily="18" charset="0"/>
                <a:cs typeface="Times New Roman" pitchFamily="18" charset="0"/>
              </a:rPr>
              <a:t>Обучены 400 человек за 5 дней</a:t>
            </a:r>
            <a:endParaRPr lang="ru-RU" sz="2000" dirty="0">
              <a:solidFill>
                <a:prstClr val="black"/>
              </a:solidFill>
              <a:latin typeface="Georgia" panose="02040502050405020303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718" y="3761675"/>
            <a:ext cx="3867173" cy="2578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9151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F83AF7-7F38-4844-A35F-777F5FB6AD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Собрания жителей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353" y="954096"/>
            <a:ext cx="4040250" cy="26892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807"/>
          <a:stretch/>
        </p:blipFill>
        <p:spPr>
          <a:xfrm>
            <a:off x="4284352" y="3863341"/>
            <a:ext cx="4039200" cy="27026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25906" y="1101458"/>
            <a:ext cx="3673103" cy="5350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l">
              <a:spcBef>
                <a:spcPts val="1000"/>
              </a:spcBef>
              <a:defRPr/>
            </a:pPr>
            <a:r>
              <a:rPr lang="ru-RU" sz="2000" b="1" dirty="0" smtClean="0">
                <a:solidFill>
                  <a:prstClr val="black"/>
                </a:solidFill>
                <a:latin typeface="Georgia" panose="02040502050405020303" pitchFamily="18" charset="0"/>
                <a:cs typeface="Times New Roman" pitchFamily="18" charset="0"/>
              </a:rPr>
              <a:t>Собрание жителей - ключевой этап реализации ППМИ </a:t>
            </a:r>
          </a:p>
          <a:p>
            <a:pPr algn="l">
              <a:spcBef>
                <a:spcPts val="1000"/>
              </a:spcBef>
              <a:defRPr/>
            </a:pPr>
            <a:endParaRPr lang="ru-RU" sz="2000" b="1" dirty="0" smtClean="0">
              <a:solidFill>
                <a:srgbClr val="C00000"/>
              </a:solidFill>
              <a:latin typeface="Georgia" panose="02040502050405020303" pitchFamily="18" charset="0"/>
              <a:cs typeface="Times New Roman" pitchFamily="18" charset="0"/>
            </a:endParaRPr>
          </a:p>
          <a:p>
            <a:pPr algn="l">
              <a:spcBef>
                <a:spcPts val="1000"/>
              </a:spcBef>
              <a:defRPr/>
            </a:pPr>
            <a:r>
              <a:rPr lang="ru-RU" sz="2000" b="1" dirty="0" smtClean="0">
                <a:solidFill>
                  <a:prstClr val="black"/>
                </a:solidFill>
                <a:latin typeface="Georgia" panose="02040502050405020303" pitchFamily="18" charset="0"/>
                <a:cs typeface="Times New Roman" pitchFamily="18" charset="0"/>
              </a:rPr>
              <a:t>Задачи собрания жителей: </a:t>
            </a:r>
          </a:p>
          <a:p>
            <a:pPr marL="285750" indent="-285750" algn="l">
              <a:spcBef>
                <a:spcPts val="1000"/>
              </a:spcBef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prstClr val="black"/>
                </a:solidFill>
                <a:latin typeface="Georgia" panose="02040502050405020303" pitchFamily="18" charset="0"/>
                <a:cs typeface="Times New Roman" pitchFamily="18" charset="0"/>
              </a:rPr>
              <a:t>Обсуждение и </a:t>
            </a:r>
            <a:r>
              <a:rPr lang="ru-RU" sz="2000" u="sng" dirty="0" smtClean="0">
                <a:solidFill>
                  <a:prstClr val="black"/>
                </a:solidFill>
                <a:latin typeface="Georgia" panose="02040502050405020303" pitchFamily="18" charset="0"/>
                <a:cs typeface="Times New Roman" pitchFamily="18" charset="0"/>
              </a:rPr>
              <a:t>отбор проекта</a:t>
            </a:r>
            <a:r>
              <a:rPr lang="ru-RU" sz="2000" dirty="0" smtClean="0">
                <a:solidFill>
                  <a:prstClr val="black"/>
                </a:solidFill>
                <a:latin typeface="Georgia" panose="02040502050405020303" pitchFamily="18" charset="0"/>
                <a:cs typeface="Times New Roman" pitchFamily="18" charset="0"/>
              </a:rPr>
              <a:t> для участия в конкурсе</a:t>
            </a:r>
          </a:p>
          <a:p>
            <a:pPr marL="285750" indent="-285750" algn="l">
              <a:spcBef>
                <a:spcPts val="1000"/>
              </a:spcBef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prstClr val="black"/>
                </a:solidFill>
                <a:latin typeface="Georgia" panose="02040502050405020303" pitchFamily="18" charset="0"/>
                <a:cs typeface="Times New Roman" pitchFamily="18" charset="0"/>
              </a:rPr>
              <a:t>Выбор инициативной группы</a:t>
            </a:r>
          </a:p>
          <a:p>
            <a:pPr marL="285750" indent="-285750" algn="l">
              <a:spcBef>
                <a:spcPts val="1000"/>
              </a:spcBef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prstClr val="black"/>
                </a:solidFill>
                <a:latin typeface="Georgia" panose="02040502050405020303" pitchFamily="18" charset="0"/>
                <a:cs typeface="Times New Roman" pitchFamily="18" charset="0"/>
              </a:rPr>
              <a:t>Определение суммы денежного и не денежного вклада в реализацию проекта</a:t>
            </a:r>
            <a:endParaRPr lang="ru-RU" sz="2000" dirty="0">
              <a:solidFill>
                <a:prstClr val="black"/>
              </a:solidFill>
              <a:latin typeface="Georgia" panose="02040502050405020303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917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F83AF7-7F38-4844-A35F-777F5FB6AD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Подготовка конкурсной документации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98856" y="1022322"/>
            <a:ext cx="6657753" cy="6305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2000" dirty="0" smtClean="0">
                <a:solidFill>
                  <a:prstClr val="black"/>
                </a:solidFill>
                <a:latin typeface="Georgia" panose="02040502050405020303" pitchFamily="18" charset="0"/>
              </a:rPr>
              <a:t>Протокол собрания жителей</a:t>
            </a:r>
            <a:endParaRPr lang="ru-RU" sz="2000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8857" y="1660494"/>
            <a:ext cx="6657753" cy="6305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2000" dirty="0" smtClean="0">
                <a:solidFill>
                  <a:prstClr val="black"/>
                </a:solidFill>
                <a:latin typeface="Georgia" panose="02040502050405020303" pitchFamily="18" charset="0"/>
              </a:rPr>
              <a:t>Сметная документация</a:t>
            </a:r>
            <a:endParaRPr lang="ru-RU" sz="2000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8855" y="2291043"/>
            <a:ext cx="6657753" cy="6525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2000" dirty="0" smtClean="0">
                <a:solidFill>
                  <a:prstClr val="black"/>
                </a:solidFill>
                <a:latin typeface="Georgia" panose="02040502050405020303" pitchFamily="18" charset="0"/>
              </a:rPr>
              <a:t>Описание проекта - Заявка</a:t>
            </a:r>
            <a:endParaRPr lang="ru-RU" sz="2000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29870" y="3520120"/>
            <a:ext cx="6657753" cy="6305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2000" dirty="0" smtClean="0">
                <a:solidFill>
                  <a:prstClr val="black"/>
                </a:solidFill>
                <a:latin typeface="Georgia" panose="02040502050405020303" pitchFamily="18" charset="0"/>
              </a:rPr>
              <a:t>Занесение данных в эл систему «ППМИ Тверь»</a:t>
            </a:r>
            <a:endParaRPr lang="ru-RU" sz="2000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31894" y="4488313"/>
            <a:ext cx="6657753" cy="6305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2000" dirty="0" smtClean="0">
                <a:solidFill>
                  <a:prstClr val="black"/>
                </a:solidFill>
                <a:latin typeface="Georgia" panose="02040502050405020303" pitchFamily="18" charset="0"/>
              </a:rPr>
              <a:t>Он-</a:t>
            </a:r>
            <a:r>
              <a:rPr lang="ru-RU" sz="2000" dirty="0" err="1" smtClean="0">
                <a:solidFill>
                  <a:prstClr val="black"/>
                </a:solidFill>
                <a:latin typeface="Georgia" panose="02040502050405020303" pitchFamily="18" charset="0"/>
              </a:rPr>
              <a:t>лайн</a:t>
            </a:r>
            <a:r>
              <a:rPr lang="ru-RU" sz="2000" dirty="0" smtClean="0">
                <a:solidFill>
                  <a:prstClr val="black"/>
                </a:solidFill>
                <a:latin typeface="Georgia" panose="02040502050405020303" pitchFamily="18" charset="0"/>
              </a:rPr>
              <a:t> проверка документации</a:t>
            </a:r>
            <a:endParaRPr lang="ru-RU" sz="2000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32529" y="5483400"/>
            <a:ext cx="6657753" cy="9711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2000" dirty="0" smtClean="0">
                <a:solidFill>
                  <a:prstClr val="black"/>
                </a:solidFill>
                <a:latin typeface="Georgia" panose="02040502050405020303" pitchFamily="18" charset="0"/>
              </a:rPr>
              <a:t>Подача документов согласно графику - по принципу «1 окна» (+консультирование при приеме документов)</a:t>
            </a:r>
            <a:endParaRPr lang="ru-RU" sz="2000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466163" y="2943627"/>
            <a:ext cx="0" cy="891767"/>
          </a:xfrm>
          <a:prstGeom prst="straightConnector1">
            <a:avLst/>
          </a:prstGeom>
          <a:ln w="3175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56375" y="3835394"/>
            <a:ext cx="373495" cy="0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958399" y="4839447"/>
            <a:ext cx="373495" cy="0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958399" y="4130476"/>
            <a:ext cx="0" cy="715673"/>
          </a:xfrm>
          <a:prstGeom prst="straightConnector1">
            <a:avLst/>
          </a:prstGeom>
          <a:ln w="3175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1478352" y="5118862"/>
            <a:ext cx="0" cy="740145"/>
          </a:xfrm>
          <a:prstGeom prst="straightConnector1">
            <a:avLst/>
          </a:prstGeom>
          <a:ln w="3175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1478352" y="5859007"/>
            <a:ext cx="454177" cy="0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646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16827</TotalTime>
  <Words>854</Words>
  <Application>Microsoft Office PowerPoint</Application>
  <PresentationFormat>Экран (4:3)</PresentationFormat>
  <Paragraphs>212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Тема Office</vt:lpstr>
      <vt:lpstr>1_Тема Office</vt:lpstr>
      <vt:lpstr>Слайд 1</vt:lpstr>
      <vt:lpstr>Что такое ППМИ?</vt:lpstr>
      <vt:lpstr>Отличия ППМИ от других программ софинансирования</vt:lpstr>
      <vt:lpstr>Цели внедрения ППМИ</vt:lpstr>
      <vt:lpstr>Этапы реализации ППМИ в ТО</vt:lpstr>
      <vt:lpstr>Система обучения и консультирования</vt:lpstr>
      <vt:lpstr>Школа ППМИ </vt:lpstr>
      <vt:lpstr>Собрания жителей</vt:lpstr>
      <vt:lpstr>Подготовка конкурсной документации</vt:lpstr>
      <vt:lpstr>ЭС «ППМИ Тверь»</vt:lpstr>
      <vt:lpstr>ЭС «ППМИ Тверь»</vt:lpstr>
      <vt:lpstr>Ключевые параметры ППМИ в ТО</vt:lpstr>
      <vt:lpstr>Активность участия населения в ППМИ</vt:lpstr>
      <vt:lpstr>Типология проектов</vt:lpstr>
      <vt:lpstr>Информационное сопровождение</vt:lpstr>
      <vt:lpstr>Реализованные проекты</vt:lpstr>
      <vt:lpstr>Реализованные проекты</vt:lpstr>
      <vt:lpstr>Эффекты от внедрения механизма ППМИ</vt:lpstr>
      <vt:lpstr>Перспективы ППМИ на 2015 год</vt:lpstr>
      <vt:lpstr>Перспективы ППМИ на федеральном уровне</vt:lpstr>
      <vt:lpstr>Слайд 21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ТЕХНИЧЕСКОЕ ЗАДАНИЕ  НА РЕКОНСТРУКЦИЮ МОУ «СРЕДНЯЯ ШКОЛА №13»  (с устройством пристройки столовой)   в г. КИМРЫ   ТВЕРСКОЙ ОБЛАСТИ  А.А.Каспржак начальник департамента образования Тверской области</dc:title>
  <dc:creator>peres</dc:creator>
  <cp:lastModifiedBy>иван</cp:lastModifiedBy>
  <cp:revision>2063</cp:revision>
  <cp:lastPrinted>2014-09-08T15:04:02Z</cp:lastPrinted>
  <dcterms:created xsi:type="dcterms:W3CDTF">2008-10-17T07:39:58Z</dcterms:created>
  <dcterms:modified xsi:type="dcterms:W3CDTF">2014-09-24T16:40:40Z</dcterms:modified>
</cp:coreProperties>
</file>