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5" r:id="rId10"/>
    <p:sldId id="263" r:id="rId11"/>
    <p:sldId id="264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B1A9-7CAE-40E0-B899-3A04A32B10CB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CC0D-3F80-4031-AC4F-CDAE2279427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74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B1A9-7CAE-40E0-B899-3A04A32B10CB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CC0D-3F80-4031-AC4F-CDAE22794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66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B1A9-7CAE-40E0-B899-3A04A32B10CB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CC0D-3F80-4031-AC4F-CDAE22794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14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B1A9-7CAE-40E0-B899-3A04A32B10CB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CC0D-3F80-4031-AC4F-CDAE22794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135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B1A9-7CAE-40E0-B899-3A04A32B10CB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CC0D-3F80-4031-AC4F-CDAE2279427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34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B1A9-7CAE-40E0-B899-3A04A32B10CB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CC0D-3F80-4031-AC4F-CDAE22794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4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B1A9-7CAE-40E0-B899-3A04A32B10CB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CC0D-3F80-4031-AC4F-CDAE22794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5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B1A9-7CAE-40E0-B899-3A04A32B10CB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CC0D-3F80-4031-AC4F-CDAE22794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34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B1A9-7CAE-40E0-B899-3A04A32B10CB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CC0D-3F80-4031-AC4F-CDAE22794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63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963B1A9-7CAE-40E0-B899-3A04A32B10CB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ABCC0D-3F80-4031-AC4F-CDAE22794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74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B1A9-7CAE-40E0-B899-3A04A32B10CB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CC0D-3F80-4031-AC4F-CDAE22794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97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63B1A9-7CAE-40E0-B899-3A04A32B10CB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AABCC0D-3F80-4031-AC4F-CDAE2279427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31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64227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Основные проблемы использования самообложения граждан при решении вопросов местного значения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Материал подготовлен: д.э.н., профессором Г.К. </a:t>
            </a:r>
            <a:r>
              <a:rPr lang="ru-RU" dirty="0" err="1" smtClean="0"/>
              <a:t>Лапушинской</a:t>
            </a:r>
            <a:r>
              <a:rPr lang="ru-RU" dirty="0" smtClean="0"/>
              <a:t> (Тверь)</a:t>
            </a:r>
          </a:p>
          <a:p>
            <a:r>
              <a:rPr lang="en-US" dirty="0" smtClean="0"/>
              <a:t>E-mail: laboratory-region@yandex.ru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156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«Равенство» жителей в процессе самообложение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Размер платежей в порядке самообложения граждан устанавливается в абсолютной величине </a:t>
            </a:r>
            <a:r>
              <a:rPr lang="ru-RU" sz="2800" u="sng" dirty="0">
                <a:solidFill>
                  <a:srgbClr val="FF0000"/>
                </a:solidFill>
              </a:rPr>
              <a:t>равным для всех </a:t>
            </a:r>
            <a:r>
              <a:rPr lang="ru-RU" sz="2800" dirty="0"/>
              <a:t>жителей </a:t>
            </a:r>
            <a:r>
              <a:rPr lang="ru-RU" sz="2800" dirty="0" smtClean="0"/>
              <a:t>МО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Исключение </a:t>
            </a:r>
            <a:r>
              <a:rPr lang="ru-RU" sz="2800" dirty="0"/>
              <a:t>отдельных категорий граждан, численность которых </a:t>
            </a:r>
            <a:r>
              <a:rPr lang="ru-RU" sz="2800" u="sng" dirty="0">
                <a:solidFill>
                  <a:srgbClr val="FF0000"/>
                </a:solidFill>
              </a:rPr>
              <a:t>не может превышать 30 процентов </a:t>
            </a:r>
            <a:r>
              <a:rPr lang="ru-RU" sz="2800" dirty="0"/>
              <a:t>от общего числа жителей муниципального образования и для которых размер платежей может быть уменьшен (ст. 56 закона № 131-ФЗ)</a:t>
            </a:r>
          </a:p>
        </p:txBody>
      </p:sp>
    </p:spTree>
    <p:extLst>
      <p:ext uri="{BB962C8B-B14F-4D97-AF65-F5344CB8AC3E}">
        <p14:creationId xmlns:p14="http://schemas.microsoft.com/office/powerpoint/2010/main" val="2479309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позволяет учитывать: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Неравное финансовое участие </a:t>
            </a:r>
            <a:r>
              <a:rPr lang="ru-RU" sz="2400" dirty="0"/>
              <a:t>граждан в реализации </a:t>
            </a:r>
            <a:r>
              <a:rPr lang="ru-RU" sz="2400" dirty="0" smtClean="0"/>
              <a:t>проектов (существует широкий практический положительный  опыт),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 Не поддерживает возможность </a:t>
            </a:r>
            <a:r>
              <a:rPr lang="ru-RU" sz="2400" dirty="0"/>
              <a:t>граждан участвовать в реализации проектов через реализацию </a:t>
            </a:r>
            <a:r>
              <a:rPr lang="ru-RU" sz="2400" dirty="0">
                <a:solidFill>
                  <a:srgbClr val="FF0000"/>
                </a:solidFill>
              </a:rPr>
              <a:t>общественных и других видов работ</a:t>
            </a:r>
            <a:r>
              <a:rPr lang="ru-RU" sz="2400" dirty="0"/>
              <a:t> в пропорции эквивалентной стоимости вклада, 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 Затрудняет  реализацию </a:t>
            </a:r>
            <a:r>
              <a:rPr lang="ru-RU" sz="2400" dirty="0"/>
              <a:t>проектов </a:t>
            </a:r>
            <a:r>
              <a:rPr lang="ru-RU" sz="2400" dirty="0">
                <a:solidFill>
                  <a:srgbClr val="FF0000"/>
                </a:solidFill>
              </a:rPr>
              <a:t>в крупных и средних городах</a:t>
            </a:r>
            <a:r>
              <a:rPr lang="ru-RU" sz="2400" dirty="0"/>
              <a:t>, где число граждан-бенефициаров, заинтересованных в реализации конкретного проекта финансово, меньше минимально требуемой по закону 70% величины от общего числа жителей муниципального </a:t>
            </a:r>
            <a:r>
              <a:rPr lang="ru-RU" sz="2400" dirty="0" smtClean="0"/>
              <a:t>образования.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87201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4. Вопросы использования  платежей </a:t>
            </a:r>
            <a:r>
              <a:rPr lang="ru-RU" sz="3600" dirty="0"/>
              <a:t>граждан в формате самообложения решаются на местном референдуме (сходе граждан)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290272"/>
            <a:ext cx="10058400" cy="35788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29697" y="2409914"/>
            <a:ext cx="9426011" cy="32901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Судебное решение: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Апелляционное </a:t>
            </a:r>
            <a:r>
              <a:rPr lang="ru-RU" sz="2400" dirty="0">
                <a:solidFill>
                  <a:schemeClr val="tx1"/>
                </a:solidFill>
              </a:rPr>
              <a:t>определение Верховного суда Республики Башкортостан от 23.07.2013 N 33-8932/2013 </a:t>
            </a:r>
            <a:r>
              <a:rPr lang="ru-RU" sz="2400" dirty="0" smtClean="0">
                <a:solidFill>
                  <a:schemeClr val="tx1"/>
                </a:solidFill>
              </a:rPr>
              <a:t>- признание </a:t>
            </a:r>
            <a:r>
              <a:rPr lang="ru-RU" sz="2400" dirty="0">
                <a:solidFill>
                  <a:schemeClr val="tx1"/>
                </a:solidFill>
              </a:rPr>
              <a:t>незаконным </a:t>
            </a:r>
            <a:r>
              <a:rPr lang="ru-RU" sz="2400" dirty="0" smtClean="0">
                <a:solidFill>
                  <a:schemeClr val="tx1"/>
                </a:solidFill>
              </a:rPr>
              <a:t>действием решения </a:t>
            </a:r>
            <a:r>
              <a:rPr lang="ru-RU" sz="2400" dirty="0">
                <a:solidFill>
                  <a:schemeClr val="tx1"/>
                </a:solidFill>
              </a:rPr>
              <a:t>о самообложении граждан сельского </a:t>
            </a:r>
            <a:r>
              <a:rPr lang="ru-RU" sz="2400" dirty="0" smtClean="0">
                <a:solidFill>
                  <a:schemeClr val="tx1"/>
                </a:solidFill>
              </a:rPr>
              <a:t>поселения, </a:t>
            </a:r>
            <a:r>
              <a:rPr lang="ru-RU" sz="2400" dirty="0">
                <a:solidFill>
                  <a:schemeClr val="tx1"/>
                </a:solidFill>
              </a:rPr>
              <a:t>так как ответчиком </a:t>
            </a:r>
            <a:r>
              <a:rPr lang="ru-RU" sz="2400" b="1" dirty="0">
                <a:solidFill>
                  <a:srgbClr val="0070C0"/>
                </a:solidFill>
              </a:rPr>
              <a:t>не было представлено доказательств</a:t>
            </a:r>
            <a:r>
              <a:rPr lang="ru-RU" sz="2400" dirty="0">
                <a:solidFill>
                  <a:schemeClr val="tx1"/>
                </a:solidFill>
              </a:rPr>
              <a:t> проведения референдума граждан </a:t>
            </a:r>
          </a:p>
        </p:txBody>
      </p:sp>
    </p:spTree>
    <p:extLst>
      <p:ext uri="{BB962C8B-B14F-4D97-AF65-F5344CB8AC3E}">
        <p14:creationId xmlns:p14="http://schemas.microsoft.com/office/powerpoint/2010/main" val="2875892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5. </a:t>
            </a:r>
            <a:r>
              <a:rPr lang="ru-RU" dirty="0"/>
              <a:t>Финансовые средства населения должны найти отражение в местном бюджете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97281" y="2170633"/>
            <a:ext cx="10058400" cy="249537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Судебная практика: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Апелляционное определение Орловского областного суда от 28.05.2014 по делу </a:t>
            </a:r>
            <a:r>
              <a:rPr lang="en-US" sz="2400" dirty="0">
                <a:solidFill>
                  <a:schemeClr val="tx1"/>
                </a:solidFill>
              </a:rPr>
              <a:t>N</a:t>
            </a:r>
            <a:r>
              <a:rPr lang="ru-RU" sz="2400" dirty="0">
                <a:solidFill>
                  <a:schemeClr val="tx1"/>
                </a:solidFill>
              </a:rPr>
              <a:t> 33-1112В </a:t>
            </a:r>
            <a:r>
              <a:rPr lang="ru-RU" sz="2400" dirty="0" smtClean="0">
                <a:solidFill>
                  <a:schemeClr val="tx1"/>
                </a:solidFill>
              </a:rPr>
              <a:t> - реализация </a:t>
            </a:r>
            <a:r>
              <a:rPr lang="ru-RU" sz="2400" dirty="0">
                <a:solidFill>
                  <a:schemeClr val="tx1"/>
                </a:solidFill>
              </a:rPr>
              <a:t>принятого на сходе граждан решения о газификации была осуществлена без соблюдения требований ФЗ </a:t>
            </a:r>
            <a:r>
              <a:rPr lang="en-US" sz="2400" dirty="0">
                <a:solidFill>
                  <a:schemeClr val="tx1"/>
                </a:solidFill>
              </a:rPr>
              <a:t>N</a:t>
            </a:r>
            <a:r>
              <a:rPr lang="ru-RU" sz="2400" dirty="0">
                <a:solidFill>
                  <a:schemeClr val="tx1"/>
                </a:solidFill>
              </a:rPr>
              <a:t> 131-ФЗ, поскольку собранные с населения на газификацию денежные средства в нарушение требований ст. 56 ФЗ от 06.10.2003 </a:t>
            </a:r>
            <a:r>
              <a:rPr lang="en-US" sz="2400" dirty="0">
                <a:solidFill>
                  <a:schemeClr val="tx1"/>
                </a:solidFill>
              </a:rPr>
              <a:t>N</a:t>
            </a:r>
            <a:r>
              <a:rPr lang="ru-RU" sz="2400" dirty="0">
                <a:solidFill>
                  <a:schemeClr val="tx1"/>
                </a:solidFill>
              </a:rPr>
              <a:t> 131-ФЗ в бюджет поселения не поступали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42445" y="4913833"/>
            <a:ext cx="9836209" cy="11707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Возможность </a:t>
            </a:r>
            <a:r>
              <a:rPr lang="ru-RU" sz="2800" dirty="0">
                <a:solidFill>
                  <a:schemeClr val="tx1"/>
                </a:solidFill>
              </a:rPr>
              <a:t>непрямого финансового участия </a:t>
            </a:r>
            <a:r>
              <a:rPr lang="ru-RU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smtClean="0">
                <a:solidFill>
                  <a:schemeClr val="tx1"/>
                </a:solidFill>
              </a:rPr>
              <a:t>Ex</a:t>
            </a:r>
            <a:r>
              <a:rPr lang="ru-RU" sz="2800" dirty="0" smtClean="0">
                <a:solidFill>
                  <a:schemeClr val="tx1"/>
                </a:solidFill>
              </a:rPr>
              <a:t>, собственным трудом) в </a:t>
            </a:r>
            <a:r>
              <a:rPr lang="ru-RU" sz="2800" dirty="0">
                <a:solidFill>
                  <a:schemeClr val="tx1"/>
                </a:solidFill>
              </a:rPr>
              <a:t>реализации проекта для граждан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не предполагается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62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804817" cy="570002"/>
          </a:xfrm>
        </p:spPr>
        <p:txBody>
          <a:bodyPr/>
          <a:lstStyle/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940037" y="104775"/>
            <a:ext cx="10391686" cy="6558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6. Сложности реализации ППМИ в городах</a:t>
            </a:r>
            <a:endParaRPr lang="ru-RU" sz="4000" dirty="0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199" y="6356350"/>
            <a:ext cx="2804817" cy="570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9480" y="3058858"/>
            <a:ext cx="10923868" cy="11900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недоверия к власти в целом и к программе в частности,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атомизация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слабые горизонтальные связи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9480" y="2096015"/>
            <a:ext cx="10923868" cy="12029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 в проведении собраний: место, сбор жителей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9480" y="4009777"/>
            <a:ext cx="10923868" cy="12029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Критически важная роль «медиаторов» между администрацией и населением (старшие по дому, председатели ТСЖ и ТОС, и т.д.)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9480" y="1104108"/>
            <a:ext cx="10923868" cy="12029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 с информированием жителей о Программе, донесение основной информации до жителей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9480" y="4977305"/>
            <a:ext cx="10923868" cy="11900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Важность интеграции (согласования) реализации Программы с представительным органом местного самоуправления («Дума»)</a:t>
            </a:r>
          </a:p>
        </p:txBody>
      </p:sp>
    </p:spTree>
    <p:extLst>
      <p:ext uri="{BB962C8B-B14F-4D97-AF65-F5344CB8AC3E}">
        <p14:creationId xmlns:p14="http://schemas.microsoft.com/office/powerpoint/2010/main" val="393481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3492" y="3244334"/>
            <a:ext cx="84850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1882775" algn="l"/>
              </a:tabLst>
            </a:pPr>
            <a:r>
              <a:rPr lang="ru-RU" sz="5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57374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89270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редства </a:t>
            </a:r>
            <a:r>
              <a:rPr lang="ru-RU" dirty="0"/>
              <a:t>самообложения граждан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относятся к одному из видов неналоговых доходов </a:t>
            </a:r>
            <a:r>
              <a:rPr lang="ru-RU" sz="2400" dirty="0" smtClean="0"/>
              <a:t>бюджетов (</a:t>
            </a:r>
            <a:r>
              <a:rPr lang="ru-RU" sz="2400" dirty="0"/>
              <a:t>п. 3 ст. 41 Бюджетного кодекса РФ </a:t>
            </a:r>
            <a:r>
              <a:rPr lang="ru-RU" sz="2400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ст. 56 Федерального закона «Об общих принципах организации местного самоуправления в Российской Федерации» от 6 октября 2003 года N 131-ФЗ </a:t>
            </a:r>
            <a:r>
              <a:rPr lang="ru-RU" sz="2400" dirty="0" smtClean="0"/>
              <a:t> четко </a:t>
            </a:r>
            <a:r>
              <a:rPr lang="ru-RU" sz="2400" dirty="0"/>
              <a:t>определяет </a:t>
            </a:r>
            <a:r>
              <a:rPr lang="ru-RU" sz="2400" dirty="0" smtClean="0"/>
              <a:t>понятие 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24598" y="4101981"/>
            <a:ext cx="9682385" cy="16664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- </a:t>
            </a:r>
            <a:r>
              <a:rPr lang="ru-RU" sz="3200" dirty="0" smtClean="0">
                <a:solidFill>
                  <a:schemeClr val="tx1"/>
                </a:solidFill>
              </a:rPr>
              <a:t>это </a:t>
            </a:r>
            <a:r>
              <a:rPr lang="ru-RU" sz="3200" b="1" dirty="0" smtClean="0">
                <a:solidFill>
                  <a:srgbClr val="FF0000"/>
                </a:solidFill>
              </a:rPr>
              <a:t>разовые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платежи граждан, осуществляемые для решения </a:t>
            </a:r>
            <a:r>
              <a:rPr lang="ru-RU" sz="3200" b="1" dirty="0">
                <a:solidFill>
                  <a:srgbClr val="FF0000"/>
                </a:solidFill>
              </a:rPr>
              <a:t>конкретных</a:t>
            </a:r>
            <a:r>
              <a:rPr lang="ru-RU" sz="3200" dirty="0">
                <a:solidFill>
                  <a:schemeClr val="tx1"/>
                </a:solidFill>
              </a:rPr>
              <a:t> вопросов местного 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369814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собенности </a:t>
            </a:r>
            <a:r>
              <a:rPr lang="ru-RU" dirty="0"/>
              <a:t>реализации проектов с привлечением средств </a:t>
            </a:r>
            <a:r>
              <a:rPr lang="ru-RU" dirty="0" smtClean="0"/>
              <a:t>граждан: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sz="2800" u="sng" dirty="0">
                <a:solidFill>
                  <a:srgbClr val="FF0000"/>
                </a:solidFill>
              </a:rPr>
              <a:t>Отсутствие периодичности </a:t>
            </a:r>
            <a:r>
              <a:rPr lang="ru-RU" sz="2800" dirty="0"/>
              <a:t>в применении механизма </a:t>
            </a:r>
            <a:r>
              <a:rPr lang="ru-RU" sz="2800" dirty="0" smtClean="0"/>
              <a:t>самообложения</a:t>
            </a:r>
          </a:p>
          <a:p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43484" y="2768836"/>
            <a:ext cx="10793338" cy="331576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schemeClr val="tx1"/>
                </a:solidFill>
              </a:rPr>
              <a:t>Судебная практика:</a:t>
            </a:r>
          </a:p>
          <a:p>
            <a:pPr algn="ctr"/>
            <a:r>
              <a:rPr lang="ru-RU" sz="2100" dirty="0">
                <a:solidFill>
                  <a:schemeClr val="tx1"/>
                </a:solidFill>
              </a:rPr>
              <a:t>Апелляционное определение Курганского областного суда от 02.07.2013 по делу N 33-1825/2013 </a:t>
            </a:r>
            <a:r>
              <a:rPr lang="ru-RU" sz="2100" dirty="0" smtClean="0">
                <a:solidFill>
                  <a:schemeClr val="tx1"/>
                </a:solidFill>
              </a:rPr>
              <a:t> - </a:t>
            </a:r>
            <a:r>
              <a:rPr lang="ru-RU" sz="2200" b="1" u="sng" dirty="0">
                <a:solidFill>
                  <a:schemeClr val="tx1"/>
                </a:solidFill>
              </a:rPr>
              <a:t>признано недействующим решение местного референдума жителей </a:t>
            </a:r>
            <a:r>
              <a:rPr lang="ru-RU" sz="2100" dirty="0" err="1">
                <a:solidFill>
                  <a:schemeClr val="tx1"/>
                </a:solidFill>
              </a:rPr>
              <a:t>Шаламовского</a:t>
            </a:r>
            <a:r>
              <a:rPr lang="ru-RU" sz="2100" dirty="0">
                <a:solidFill>
                  <a:schemeClr val="tx1"/>
                </a:solidFill>
              </a:rPr>
              <a:t> сельсовета </a:t>
            </a:r>
            <a:r>
              <a:rPr lang="ru-RU" sz="2100" dirty="0" err="1">
                <a:solidFill>
                  <a:schemeClr val="tx1"/>
                </a:solidFill>
              </a:rPr>
              <a:t>Мишкинского</a:t>
            </a:r>
            <a:r>
              <a:rPr lang="ru-RU" sz="2100" dirty="0">
                <a:solidFill>
                  <a:schemeClr val="tx1"/>
                </a:solidFill>
              </a:rPr>
              <a:t> района Курганской области от 14.03.2010 о введении на территории </a:t>
            </a:r>
            <a:r>
              <a:rPr lang="ru-RU" sz="2100" dirty="0" err="1">
                <a:solidFill>
                  <a:schemeClr val="tx1"/>
                </a:solidFill>
              </a:rPr>
              <a:t>Шаламовского</a:t>
            </a:r>
            <a:r>
              <a:rPr lang="ru-RU" sz="2100" dirty="0">
                <a:solidFill>
                  <a:schemeClr val="tx1"/>
                </a:solidFill>
              </a:rPr>
              <a:t> сельсовета с 2010 года сроком на 5 лет </a:t>
            </a:r>
            <a:r>
              <a:rPr lang="ru-RU" sz="2200" b="1" u="sng" dirty="0">
                <a:solidFill>
                  <a:schemeClr val="tx1"/>
                </a:solidFill>
              </a:rPr>
              <a:t>ежегодных разовых платежей </a:t>
            </a:r>
            <a:r>
              <a:rPr lang="ru-RU" sz="2100" dirty="0">
                <a:solidFill>
                  <a:schemeClr val="tx1"/>
                </a:solidFill>
              </a:rPr>
              <a:t>в порядке самообложения граждан, достигших возраста 18 лет, место жительства которых расположено на территории </a:t>
            </a:r>
            <a:r>
              <a:rPr lang="ru-RU" sz="2100" dirty="0" err="1">
                <a:solidFill>
                  <a:schemeClr val="tx1"/>
                </a:solidFill>
              </a:rPr>
              <a:t>Шаламовского</a:t>
            </a:r>
            <a:r>
              <a:rPr lang="ru-RU" sz="2100" dirty="0">
                <a:solidFill>
                  <a:schemeClr val="tx1"/>
                </a:solidFill>
              </a:rPr>
              <a:t> сельсовета, для решения вопросов местного значения на территории </a:t>
            </a:r>
            <a:r>
              <a:rPr lang="ru-RU" sz="2100" dirty="0" err="1">
                <a:solidFill>
                  <a:schemeClr val="tx1"/>
                </a:solidFill>
              </a:rPr>
              <a:t>Шаламовского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smtClean="0">
                <a:solidFill>
                  <a:schemeClr val="tx1"/>
                </a:solidFill>
              </a:rPr>
              <a:t>сельсовета.</a:t>
            </a:r>
            <a:endParaRPr lang="ru-RU" sz="2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47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Различия в подходах к «разовому» принципу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7280" y="3183394"/>
            <a:ext cx="4611311" cy="337977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sz="2200" dirty="0" smtClean="0"/>
              <a:t>Собственного опыта у граждан </a:t>
            </a:r>
            <a:r>
              <a:rPr lang="ru-RU" sz="2200" dirty="0"/>
              <a:t>в </a:t>
            </a:r>
            <a:r>
              <a:rPr lang="ru-RU" sz="2200" dirty="0" smtClean="0"/>
              <a:t> осуществлении проектов на такой основе нет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/>
              <a:t> «Психологически» не готовы к </a:t>
            </a:r>
            <a:r>
              <a:rPr lang="ru-RU" sz="2200" dirty="0" err="1" smtClean="0"/>
              <a:t>софинансированию</a:t>
            </a:r>
            <a:r>
              <a:rPr lang="ru-RU" sz="2200" dirty="0" smtClean="0"/>
              <a:t> ОМСУ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/>
              <a:t> Общественный мониторинг формируется не опираясь на лучшую практику, а исходя из готовности ОМСУ к взаимодействию</a:t>
            </a:r>
            <a:endParaRPr lang="ru-RU" sz="22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>
          <a:xfrm>
            <a:off x="5947873" y="3085032"/>
            <a:ext cx="5717135" cy="314028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200" dirty="0"/>
              <a:t>Отсутствие указания на периодичность при реальной повторяемости подхода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/>
              <a:t>Программа поддержки местных инициатив (Проект, реализуемый в 7 регионах при поддержке Всемирного банка) – сформирован положительный опыт в сельских поселениях как по привлечению для реализации проектов финансовых средств из различных источников, так и по процедурам информационной прозрачности.</a:t>
            </a:r>
          </a:p>
        </p:txBody>
      </p:sp>
      <p:sp>
        <p:nvSpPr>
          <p:cNvPr id="13" name="Овал 12"/>
          <p:cNvSpPr/>
          <p:nvPr/>
        </p:nvSpPr>
        <p:spPr>
          <a:xfrm>
            <a:off x="1097280" y="1732638"/>
            <a:ext cx="5029200" cy="145075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екст 9"/>
          <p:cNvSpPr>
            <a:spLocks noGrp="1"/>
          </p:cNvSpPr>
          <p:nvPr>
            <p:ph type="body" idx="1"/>
          </p:nvPr>
        </p:nvSpPr>
        <p:spPr>
          <a:xfrm>
            <a:off x="1188720" y="1846052"/>
            <a:ext cx="4937760" cy="100106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«</a:t>
            </a:r>
            <a:r>
              <a:rPr lang="ru-RU" sz="2100" dirty="0" smtClean="0">
                <a:solidFill>
                  <a:schemeClr val="tx1"/>
                </a:solidFill>
              </a:rPr>
              <a:t>Разовый»,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100" dirty="0" smtClean="0">
                <a:solidFill>
                  <a:schemeClr val="tx1"/>
                </a:solidFill>
              </a:rPr>
              <a:t>как не типичное действие или выполняемое первый раз… </a:t>
            </a:r>
            <a:endParaRPr lang="ru-RU" sz="2100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217920" y="1526257"/>
            <a:ext cx="5247118" cy="137587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schemeClr val="tx1"/>
                </a:solidFill>
              </a:rPr>
              <a:t>«Разовый», как периодически повторяемая ситуационная процедура</a:t>
            </a:r>
            <a:endParaRPr lang="ru-RU" sz="2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96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57402" y="6401173"/>
            <a:ext cx="2618300" cy="365125"/>
          </a:xfrm>
        </p:spPr>
        <p:txBody>
          <a:bodyPr/>
          <a:lstStyle/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1761502" y="149598"/>
            <a:ext cx="9117294" cy="4857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Информационные технологии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46" y="929022"/>
            <a:ext cx="6927929" cy="530086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825015" y="1664529"/>
            <a:ext cx="3317100" cy="37074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Реализовано:</a:t>
            </a:r>
          </a:p>
          <a:p>
            <a:pPr lvl="0" algn="l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 информация и документы в структурированном виде</a:t>
            </a:r>
          </a:p>
          <a:p>
            <a:pPr lvl="0" algn="l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заявок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реализованные проекты на карте</a:t>
            </a:r>
          </a:p>
          <a:p>
            <a:pPr algn="l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денежные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endParaRPr lang="ru-RU" sz="2000" dirty="0">
              <a:latin typeface="Georgia" panose="0204050205040502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544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50" y="1032761"/>
            <a:ext cx="11186446" cy="4989455"/>
          </a:xfrm>
          <a:prstGeom prst="rect">
            <a:avLst/>
          </a:prstGeom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1815744" y="0"/>
            <a:ext cx="10410668" cy="4857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Сайт ППМИ Тверь</a:t>
            </a:r>
            <a:br>
              <a:rPr lang="ru-RU" smtClean="0"/>
            </a:br>
            <a:r>
              <a:rPr lang="ru-RU" sz="2000" smtClean="0"/>
              <a:t>раздел Участвовать</a:t>
            </a:r>
            <a:endParaRPr lang="ru-RU" dirty="0" smtClean="0"/>
          </a:p>
        </p:txBody>
      </p:sp>
      <p:cxnSp>
        <p:nvCxnSpPr>
          <p:cNvPr id="5" name="Прямая со стрелкой 4"/>
          <p:cNvCxnSpPr>
            <a:stCxn id="6" idx="1"/>
          </p:cNvCxnSpPr>
          <p:nvPr/>
        </p:nvCxnSpPr>
        <p:spPr>
          <a:xfrm flipH="1">
            <a:off x="4560526" y="2935726"/>
            <a:ext cx="497392" cy="55536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057918" y="2490585"/>
            <a:ext cx="6595204" cy="8902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l"/>
            <a:r>
              <a:rPr lang="ru-RU" sz="2000" dirty="0" smtClean="0">
                <a:latin typeface="Georgia" panose="02040502050405020303" pitchFamily="18" charset="0"/>
                <a:cs typeface="Times New Roman" pitchFamily="18" charset="0"/>
              </a:rPr>
              <a:t>Все необходимые документы (образцы, шпаргалки, памятки и т.д.)</a:t>
            </a:r>
            <a:endParaRPr lang="ru-RU" sz="2000" dirty="0"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4810" y="5878694"/>
            <a:ext cx="7517749" cy="5054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l"/>
            <a:r>
              <a:rPr lang="ru-RU" sz="2000" dirty="0" smtClean="0">
                <a:latin typeface="Georgia" panose="02040502050405020303" pitchFamily="18" charset="0"/>
                <a:cs typeface="Times New Roman" pitchFamily="18" charset="0"/>
              </a:rPr>
              <a:t>Структура – алгоритм реализации ППМИ</a:t>
            </a:r>
            <a:endParaRPr lang="ru-RU" sz="2000" dirty="0">
              <a:latin typeface="Georgia" panose="02040502050405020303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>
            <a:stCxn id="7" idx="0"/>
          </p:cNvCxnSpPr>
          <p:nvPr/>
        </p:nvCxnSpPr>
        <p:spPr>
          <a:xfrm flipH="1" flipV="1">
            <a:off x="2180547" y="3650362"/>
            <a:ext cx="2473138" cy="22283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Выноска со стрелкой влево 8"/>
          <p:cNvSpPr/>
          <p:nvPr/>
        </p:nvSpPr>
        <p:spPr>
          <a:xfrm>
            <a:off x="7921951" y="4358355"/>
            <a:ext cx="3731171" cy="1862983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 ППМИ в Тверской области: </a:t>
            </a:r>
          </a:p>
          <a:p>
            <a:r>
              <a:rPr lang="en-US" sz="20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ppmi.tverfin.ru</a:t>
            </a:r>
            <a:endParaRPr lang="ru-RU" sz="2000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81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4674" y="6635827"/>
            <a:ext cx="2630234" cy="365125"/>
          </a:xfrm>
        </p:spPr>
        <p:txBody>
          <a:bodyPr/>
          <a:lstStyle/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1517762" y="128187"/>
            <a:ext cx="9737049" cy="4857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История ППМИ в Тверской области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295416"/>
              </p:ext>
            </p:extLst>
          </p:nvPr>
        </p:nvGraphicFramePr>
        <p:xfrm>
          <a:off x="635644" y="984570"/>
          <a:ext cx="10834060" cy="4821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73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52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52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52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35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3375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3375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63971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53" marR="49253" marT="24627" marB="24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год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53" marR="49253" marT="24627" marB="24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год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53" marR="49253" marT="24627" marB="24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53" marR="49253" marT="24627" marB="24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22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поселения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53" marR="49253" marT="24627" marB="24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городские округа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53" marR="49253" marT="24627" marB="24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919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участников (муниципалитеты)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53" marR="49253" marT="24627" marB="24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53" marR="49253" marT="24627" marB="24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53" marR="49253" marT="24627" marB="24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53" marR="49253" marT="24627" marB="24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53" marR="49253" marT="24627" marB="24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(Тверь)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53" marR="49253" marT="24627" marB="24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1493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заявок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53" marR="49253" marT="24627" marB="24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53" marR="49253" marT="24627" marB="24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53" marR="49253" marT="24627" marB="24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53" marR="49253" marT="24627" marB="24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u="sng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53" marR="49253" marT="24627" marB="24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53" marR="49253" marT="24627" marB="24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919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участников в общем количестве МО области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53" marR="49253" marT="24627" marB="24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53" marR="49253" marT="24627" marB="24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44%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53" marR="49253" marT="24627" marB="24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53%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53" marR="49253" marT="24627" marB="24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u="sng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r>
                        <a:rPr lang="ru-RU" sz="2800" b="1" u="sng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53" marR="49253" marT="24627" marB="24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53" marR="49253" marT="24627" marB="24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615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реализованных проектов </a:t>
                      </a: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(победители конкурса)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53" marR="49253" marT="24627" marB="246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53" marR="49253" marT="24627" marB="24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53" marR="49253" marT="24627" marB="24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53" marR="49253" marT="24627" marB="24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</a:t>
                      </a:r>
                      <a:endParaRPr lang="ru-RU" sz="2800" b="1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53" marR="49253" marT="24627" marB="24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53" marR="49253" marT="24627" marB="24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10201499" y="4841875"/>
            <a:ext cx="1153999" cy="55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4906842" y="3787123"/>
            <a:ext cx="2232248" cy="144016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4693196" y="5405055"/>
            <a:ext cx="2232248" cy="144016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7412553" y="4815452"/>
            <a:ext cx="1153999" cy="55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213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</a:t>
            </a:r>
            <a:r>
              <a:rPr lang="ru-RU" dirty="0"/>
              <a:t>Соотнесение </a:t>
            </a:r>
            <a:r>
              <a:rPr lang="ru-RU" dirty="0">
                <a:solidFill>
                  <a:srgbClr val="FF0000"/>
                </a:solidFill>
              </a:rPr>
              <a:t>платежей с полномочиями</a:t>
            </a:r>
            <a:r>
              <a:rPr lang="ru-RU" dirty="0"/>
              <a:t> ОМСУ </a:t>
            </a:r>
            <a:r>
              <a:rPr lang="ru-RU" dirty="0" smtClean="0"/>
              <a:t> МО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dirty="0"/>
              <a:t>О</a:t>
            </a:r>
            <a:r>
              <a:rPr lang="ru-RU" sz="3200" dirty="0" smtClean="0"/>
              <a:t>пределение </a:t>
            </a:r>
            <a:r>
              <a:rPr lang="ru-RU" sz="3200" dirty="0"/>
              <a:t>вопросов местного значения, на решение которых могут быть использованы собираемые средства </a:t>
            </a:r>
            <a:r>
              <a:rPr lang="ru-RU" sz="3200" dirty="0" smtClean="0"/>
              <a:t>граждан (обоснованность выбора, сложности «правила большинства» и т.п.)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/>
              <a:t>Граждане должны </a:t>
            </a:r>
            <a:r>
              <a:rPr lang="ru-RU" sz="3200" dirty="0"/>
              <a:t>четко представлять возможные финансовые источники реализации проекта, исходя из закрепленных за органами власти полномочий</a:t>
            </a:r>
          </a:p>
        </p:txBody>
      </p:sp>
    </p:spTree>
    <p:extLst>
      <p:ext uri="{BB962C8B-B14F-4D97-AF65-F5344CB8AC3E}">
        <p14:creationId xmlns:p14="http://schemas.microsoft.com/office/powerpoint/2010/main" val="397506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783794" y="6078535"/>
            <a:ext cx="2133600" cy="365125"/>
          </a:xfrm>
        </p:spPr>
        <p:txBody>
          <a:bodyPr/>
          <a:lstStyle/>
          <a:p>
            <a:pPr>
              <a:defRPr/>
            </a:pPr>
            <a:fld id="{A1F83AF7-7F38-4844-A35F-777F5FB6AD3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2487894" y="265948"/>
            <a:ext cx="7429500" cy="48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Финансирование проектов ППМИ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6066" y="848661"/>
            <a:ext cx="2832847" cy="684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Бюджет субъекта РФ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09018" y="5100993"/>
            <a:ext cx="6622990" cy="835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1. Контроль качества работ и приемка – </a:t>
            </a:r>
            <a:r>
              <a:rPr lang="ru-RU" b="1" u="sng" dirty="0" smtClean="0">
                <a:solidFill>
                  <a:srgbClr val="FF0000"/>
                </a:solidFill>
              </a:rPr>
              <a:t>при участии населения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94357" y="848661"/>
            <a:ext cx="2832847" cy="684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Население и спонсоры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55957" y="2058897"/>
            <a:ext cx="2832847" cy="684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Бюджет МО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936119" y="2378379"/>
            <a:ext cx="1219838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936119" y="1533048"/>
            <a:ext cx="0" cy="854296"/>
          </a:xfrm>
          <a:prstGeom prst="straightConnector1">
            <a:avLst/>
          </a:prstGeom>
          <a:ln w="444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8079775" y="1533048"/>
            <a:ext cx="0" cy="854296"/>
          </a:xfrm>
          <a:prstGeom prst="straightConnector1">
            <a:avLst/>
          </a:prstGeom>
          <a:ln w="444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988804" y="2378379"/>
            <a:ext cx="1108900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284380" y="1575061"/>
            <a:ext cx="1571054" cy="770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Субсидия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165981" y="1575757"/>
            <a:ext cx="2127931" cy="3354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1. Безвозмездные поступления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2. Зачисление через Банк, согласно предоставленным реквизитам 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3. Сбор и зачисление только после Конкурса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55957" y="2743284"/>
            <a:ext cx="2832847" cy="9144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Доля местного бюджета + областной бюджет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+ вклад населения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5491698" y="3657690"/>
            <a:ext cx="0" cy="657065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155957" y="4416614"/>
            <a:ext cx="2832847" cy="684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Подрядная организация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09019" y="5498946"/>
            <a:ext cx="6272612" cy="959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2. </a:t>
            </a:r>
            <a:r>
              <a:rPr lang="ru-RU" b="1" u="sng" dirty="0" smtClean="0">
                <a:solidFill>
                  <a:srgbClr val="FF0000"/>
                </a:solidFill>
              </a:rPr>
              <a:t>Оплата подрядной организации только после выполнения и приемки работ (без авансирования)</a:t>
            </a:r>
            <a:endParaRPr lang="ru-RU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34086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150</TotalTime>
  <Words>894</Words>
  <Application>Microsoft Office PowerPoint</Application>
  <PresentationFormat>Широкоэкранный</PresentationFormat>
  <Paragraphs>111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Calibri Light</vt:lpstr>
      <vt:lpstr>Georgia</vt:lpstr>
      <vt:lpstr>Times New Roman</vt:lpstr>
      <vt:lpstr>Wingdings</vt:lpstr>
      <vt:lpstr>Ретро</vt:lpstr>
      <vt:lpstr>Основные проблемы использования самообложения граждан при решении вопросов местного значения</vt:lpstr>
      <vt:lpstr>Средства самообложения граждан</vt:lpstr>
      <vt:lpstr>Особенности реализации проектов с привлечением средств граждан:</vt:lpstr>
      <vt:lpstr>Различия в подходах к «разовому» принципу</vt:lpstr>
      <vt:lpstr>Презентация PowerPoint</vt:lpstr>
      <vt:lpstr>Презентация PowerPoint</vt:lpstr>
      <vt:lpstr>Презентация PowerPoint</vt:lpstr>
      <vt:lpstr>2. Соотнесение платежей с полномочиями ОМСУ  МО </vt:lpstr>
      <vt:lpstr>Презентация PowerPoint</vt:lpstr>
      <vt:lpstr>3. «Равенство» жителей в процессе самообложение</vt:lpstr>
      <vt:lpstr>Не позволяет учитывать:</vt:lpstr>
      <vt:lpstr>4. Вопросы использования  платежей граждан в формате самообложения решаются на местном референдуме (сходе граждан)</vt:lpstr>
      <vt:lpstr>5. Финансовые средства населения должны найти отражение в местном бюджете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проблемы использования самообложения граждан при решении вопросов местного значения</dc:title>
  <dc:creator>Лапушинский</dc:creator>
  <cp:lastModifiedBy>Лапушинский</cp:lastModifiedBy>
  <cp:revision>19</cp:revision>
  <dcterms:created xsi:type="dcterms:W3CDTF">2016-09-26T16:44:56Z</dcterms:created>
  <dcterms:modified xsi:type="dcterms:W3CDTF">2016-09-26T19:19:19Z</dcterms:modified>
</cp:coreProperties>
</file>