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50"/>
  </p:notesMasterIdLst>
  <p:handoutMasterIdLst>
    <p:handoutMasterId r:id="rId51"/>
  </p:handoutMasterIdLst>
  <p:sldIdLst>
    <p:sldId id="256" r:id="rId3"/>
    <p:sldId id="408" r:id="rId4"/>
    <p:sldId id="388" r:id="rId5"/>
    <p:sldId id="422" r:id="rId6"/>
    <p:sldId id="389" r:id="rId7"/>
    <p:sldId id="440" r:id="rId8"/>
    <p:sldId id="441" r:id="rId9"/>
    <p:sldId id="442" r:id="rId10"/>
    <p:sldId id="443" r:id="rId11"/>
    <p:sldId id="444" r:id="rId12"/>
    <p:sldId id="423" r:id="rId13"/>
    <p:sldId id="425" r:id="rId14"/>
    <p:sldId id="424" r:id="rId15"/>
    <p:sldId id="426" r:id="rId16"/>
    <p:sldId id="427" r:id="rId17"/>
    <p:sldId id="428" r:id="rId18"/>
    <p:sldId id="429" r:id="rId19"/>
    <p:sldId id="430" r:id="rId20"/>
    <p:sldId id="431" r:id="rId21"/>
    <p:sldId id="433" r:id="rId22"/>
    <p:sldId id="432" r:id="rId23"/>
    <p:sldId id="434" r:id="rId24"/>
    <p:sldId id="435" r:id="rId25"/>
    <p:sldId id="436" r:id="rId26"/>
    <p:sldId id="437" r:id="rId27"/>
    <p:sldId id="438" r:id="rId28"/>
    <p:sldId id="439" r:id="rId29"/>
    <p:sldId id="409" r:id="rId30"/>
    <p:sldId id="410" r:id="rId31"/>
    <p:sldId id="411" r:id="rId32"/>
    <p:sldId id="412" r:id="rId33"/>
    <p:sldId id="413" r:id="rId34"/>
    <p:sldId id="445" r:id="rId35"/>
    <p:sldId id="446" r:id="rId36"/>
    <p:sldId id="447" r:id="rId37"/>
    <p:sldId id="448" r:id="rId38"/>
    <p:sldId id="449" r:id="rId39"/>
    <p:sldId id="450" r:id="rId40"/>
    <p:sldId id="451" r:id="rId41"/>
    <p:sldId id="452" r:id="rId42"/>
    <p:sldId id="416" r:id="rId43"/>
    <p:sldId id="417" r:id="rId44"/>
    <p:sldId id="418" r:id="rId45"/>
    <p:sldId id="419" r:id="rId46"/>
    <p:sldId id="420" r:id="rId47"/>
    <p:sldId id="421" r:id="rId48"/>
    <p:sldId id="34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067C"/>
    <a:srgbClr val="FFFFB7"/>
    <a:srgbClr val="7BB4F9"/>
    <a:srgbClr val="90ACFA"/>
    <a:srgbClr val="90D2FA"/>
    <a:srgbClr val="FFFF9F"/>
    <a:srgbClr val="75A8F3"/>
    <a:srgbClr val="2191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4" autoAdjust="0"/>
    <p:restoredTop sz="94624" autoAdjust="0"/>
  </p:normalViewPr>
  <p:slideViewPr>
    <p:cSldViewPr>
      <p:cViewPr>
        <p:scale>
          <a:sx n="67" d="100"/>
          <a:sy n="67" d="100"/>
        </p:scale>
        <p:origin x="-930" y="-786"/>
      </p:cViewPr>
      <p:guideLst>
        <p:guide orient="horz" pos="2160"/>
        <p:guide pos="25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168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2295D-C802-4918-9522-8C7CC9A2BF3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956FF63B-D629-45F1-B82A-0C0864894ACA}">
      <dgm:prSet phldrT="[Текст]" custT="1"/>
      <dgm:spPr>
        <a:solidFill>
          <a:srgbClr val="C00000"/>
        </a:solidFill>
      </dgm:spPr>
      <dgm:t>
        <a:bodyPr/>
        <a:lstStyle/>
        <a:p>
          <a:r>
            <a:rPr lang="ru-RU" sz="4000" dirty="0" smtClean="0">
              <a:latin typeface="Arial" pitchFamily="34" charset="0"/>
              <a:cs typeface="Arial" pitchFamily="34" charset="0"/>
            </a:rPr>
            <a:t>Цель введения инструмента</a:t>
          </a:r>
          <a:endParaRPr lang="ru-RU" sz="4000" dirty="0">
            <a:latin typeface="Arial" pitchFamily="34" charset="0"/>
            <a:cs typeface="Arial" pitchFamily="34" charset="0"/>
          </a:endParaRPr>
        </a:p>
      </dgm:t>
    </dgm:pt>
    <dgm:pt modelId="{37EA37D7-AF39-483F-B830-D1663D25B117}" type="parTrans" cxnId="{FABE378F-DC38-4B92-A9CD-908979EC19C2}">
      <dgm:prSet/>
      <dgm:spPr/>
      <dgm:t>
        <a:bodyPr/>
        <a:lstStyle/>
        <a:p>
          <a:endParaRPr lang="ru-RU">
            <a:latin typeface="Arial" pitchFamily="34" charset="0"/>
            <a:cs typeface="Arial" pitchFamily="34" charset="0"/>
          </a:endParaRPr>
        </a:p>
      </dgm:t>
    </dgm:pt>
    <dgm:pt modelId="{AFCF9EDA-7F0D-4907-A27C-D8113A3DB411}" type="sibTrans" cxnId="{FABE378F-DC38-4B92-A9CD-908979EC19C2}">
      <dgm:prSet/>
      <dgm:spPr/>
      <dgm:t>
        <a:bodyPr/>
        <a:lstStyle/>
        <a:p>
          <a:endParaRPr lang="ru-RU">
            <a:latin typeface="Arial" pitchFamily="34" charset="0"/>
            <a:cs typeface="Arial" pitchFamily="34" charset="0"/>
          </a:endParaRPr>
        </a:p>
      </dgm:t>
    </dgm:pt>
    <dgm:pt modelId="{66A417F4-896E-4E8C-8DC0-011B48064737}">
      <dgm:prSet phldrT="[Текст]"/>
      <dgm:spPr/>
      <dgm:t>
        <a:bodyPr/>
        <a:lstStyle/>
        <a:p>
          <a:r>
            <a:rPr lang="ru-RU" b="1" cap="all" baseline="0" dirty="0" smtClean="0">
              <a:latin typeface="Arial" pitchFamily="34" charset="0"/>
              <a:cs typeface="Arial" pitchFamily="34" charset="0"/>
            </a:rPr>
            <a:t>стимулирование инвестиций в СОЗДАНИЕ И МОДЕРНИЗАЦИЮ ПРОМЫШЛЕННОГО ПРОИЗВОДСТВА НА ТЕРРИТОРИИ РОССИЙСКОЙ ФЕДЕРАЦИИ   путем предоставления инвесторам ОТРАСЛЕВЫХ ЛЬГОТ И ПРФЕРЕНЦИЙ И ОБЕСПЕЧЕНИЯ СТАБИЛЬНЫХ УСЛОВИЙ ВЕДЕНИЯ БИЗНЕСА ПРИ УСЛОВИИ ВЫПОЛНЕНИЯ инвестором обязательств ПО СОЗДАНИЮ И (ИЛИ) МОДЕРНИЗАЦИИ ПРОМЫШЛЕННОГО ПРОИЗВОДСТВА </a:t>
          </a:r>
          <a:endParaRPr lang="ru-RU" b="1" dirty="0">
            <a:latin typeface="Arial" pitchFamily="34" charset="0"/>
            <a:cs typeface="Arial" pitchFamily="34" charset="0"/>
          </a:endParaRPr>
        </a:p>
      </dgm:t>
    </dgm:pt>
    <dgm:pt modelId="{631F3437-486A-45CD-8C25-8914248EA1F1}" type="sibTrans" cxnId="{B0935565-201A-4E6C-8675-F6381046C373}">
      <dgm:prSet/>
      <dgm:spPr/>
      <dgm:t>
        <a:bodyPr/>
        <a:lstStyle/>
        <a:p>
          <a:endParaRPr lang="ru-RU">
            <a:latin typeface="Arial" pitchFamily="34" charset="0"/>
            <a:cs typeface="Arial" pitchFamily="34" charset="0"/>
          </a:endParaRPr>
        </a:p>
      </dgm:t>
    </dgm:pt>
    <dgm:pt modelId="{499A30CA-9C28-4CF8-8AED-DB82A517EB23}" type="parTrans" cxnId="{B0935565-201A-4E6C-8675-F6381046C373}">
      <dgm:prSet/>
      <dgm:spPr/>
      <dgm:t>
        <a:bodyPr/>
        <a:lstStyle/>
        <a:p>
          <a:endParaRPr lang="ru-RU">
            <a:latin typeface="Arial" pitchFamily="34" charset="0"/>
            <a:cs typeface="Arial" pitchFamily="34" charset="0"/>
          </a:endParaRPr>
        </a:p>
      </dgm:t>
    </dgm:pt>
    <dgm:pt modelId="{3F4DAC82-2F62-444C-82ED-66B50CE863F3}" type="pres">
      <dgm:prSet presAssocID="{86B2295D-C802-4918-9522-8C7CC9A2BF34}" presName="Name0" presStyleCnt="0">
        <dgm:presLayoutVars>
          <dgm:dir/>
          <dgm:animLvl val="lvl"/>
          <dgm:resizeHandles val="exact"/>
        </dgm:presLayoutVars>
      </dgm:prSet>
      <dgm:spPr/>
      <dgm:t>
        <a:bodyPr/>
        <a:lstStyle/>
        <a:p>
          <a:endParaRPr lang="ru-RU"/>
        </a:p>
      </dgm:t>
    </dgm:pt>
    <dgm:pt modelId="{8A51C38A-730A-475E-B6A0-C95CA66BED95}" type="pres">
      <dgm:prSet presAssocID="{66A417F4-896E-4E8C-8DC0-011B48064737}" presName="boxAndChildren" presStyleCnt="0"/>
      <dgm:spPr/>
    </dgm:pt>
    <dgm:pt modelId="{B71BBE27-C997-4EBE-9662-16D5EC47B835}" type="pres">
      <dgm:prSet presAssocID="{66A417F4-896E-4E8C-8DC0-011B48064737}" presName="parentTextBox" presStyleLbl="node1" presStyleIdx="0" presStyleCnt="2"/>
      <dgm:spPr/>
      <dgm:t>
        <a:bodyPr/>
        <a:lstStyle/>
        <a:p>
          <a:endParaRPr lang="ru-RU"/>
        </a:p>
      </dgm:t>
    </dgm:pt>
    <dgm:pt modelId="{C9695386-1589-448F-9327-1DB1B087371F}" type="pres">
      <dgm:prSet presAssocID="{AFCF9EDA-7F0D-4907-A27C-D8113A3DB411}" presName="sp" presStyleCnt="0"/>
      <dgm:spPr/>
    </dgm:pt>
    <dgm:pt modelId="{3098E7FA-FD0D-44C9-A93C-C9F9B6E8E62E}" type="pres">
      <dgm:prSet presAssocID="{956FF63B-D629-45F1-B82A-0C0864894ACA}" presName="arrowAndChildren" presStyleCnt="0"/>
      <dgm:spPr/>
    </dgm:pt>
    <dgm:pt modelId="{29BCD267-0248-4C30-AB4D-08C34195197A}" type="pres">
      <dgm:prSet presAssocID="{956FF63B-D629-45F1-B82A-0C0864894ACA}" presName="parentTextArrow" presStyleLbl="node1" presStyleIdx="1" presStyleCnt="2" custScaleY="69777" custLinFactNeighborX="-4310" custLinFactNeighborY="-74"/>
      <dgm:spPr/>
      <dgm:t>
        <a:bodyPr/>
        <a:lstStyle/>
        <a:p>
          <a:endParaRPr lang="ru-RU"/>
        </a:p>
      </dgm:t>
    </dgm:pt>
  </dgm:ptLst>
  <dgm:cxnLst>
    <dgm:cxn modelId="{5A7B8FAF-A988-444F-AE8B-1CE094E71292}" type="presOf" srcId="{86B2295D-C802-4918-9522-8C7CC9A2BF34}" destId="{3F4DAC82-2F62-444C-82ED-66B50CE863F3}" srcOrd="0" destOrd="0" presId="urn:microsoft.com/office/officeart/2005/8/layout/process4"/>
    <dgm:cxn modelId="{FABE378F-DC38-4B92-A9CD-908979EC19C2}" srcId="{86B2295D-C802-4918-9522-8C7CC9A2BF34}" destId="{956FF63B-D629-45F1-B82A-0C0864894ACA}" srcOrd="0" destOrd="0" parTransId="{37EA37D7-AF39-483F-B830-D1663D25B117}" sibTransId="{AFCF9EDA-7F0D-4907-A27C-D8113A3DB411}"/>
    <dgm:cxn modelId="{4679BBF2-6305-445C-A8E0-8785541E6BD1}" type="presOf" srcId="{956FF63B-D629-45F1-B82A-0C0864894ACA}" destId="{29BCD267-0248-4C30-AB4D-08C34195197A}" srcOrd="0" destOrd="0" presId="urn:microsoft.com/office/officeart/2005/8/layout/process4"/>
    <dgm:cxn modelId="{B0935565-201A-4E6C-8675-F6381046C373}" srcId="{86B2295D-C802-4918-9522-8C7CC9A2BF34}" destId="{66A417F4-896E-4E8C-8DC0-011B48064737}" srcOrd="1" destOrd="0" parTransId="{499A30CA-9C28-4CF8-8AED-DB82A517EB23}" sibTransId="{631F3437-486A-45CD-8C25-8914248EA1F1}"/>
    <dgm:cxn modelId="{953A6478-6EC3-4592-A751-EEDB9174A88C}" type="presOf" srcId="{66A417F4-896E-4E8C-8DC0-011B48064737}" destId="{B71BBE27-C997-4EBE-9662-16D5EC47B835}" srcOrd="0" destOrd="0" presId="urn:microsoft.com/office/officeart/2005/8/layout/process4"/>
    <dgm:cxn modelId="{D72F6B85-6C0A-41A4-ADE9-A8A2B96E040A}" type="presParOf" srcId="{3F4DAC82-2F62-444C-82ED-66B50CE863F3}" destId="{8A51C38A-730A-475E-B6A0-C95CA66BED95}" srcOrd="0" destOrd="0" presId="urn:microsoft.com/office/officeart/2005/8/layout/process4"/>
    <dgm:cxn modelId="{9735FC26-5EDE-42EA-8FB9-A26916EFEFF4}" type="presParOf" srcId="{8A51C38A-730A-475E-B6A0-C95CA66BED95}" destId="{B71BBE27-C997-4EBE-9662-16D5EC47B835}" srcOrd="0" destOrd="0" presId="urn:microsoft.com/office/officeart/2005/8/layout/process4"/>
    <dgm:cxn modelId="{744522B4-7E9F-44BF-A835-0AB3338DB88E}" type="presParOf" srcId="{3F4DAC82-2F62-444C-82ED-66B50CE863F3}" destId="{C9695386-1589-448F-9327-1DB1B087371F}" srcOrd="1" destOrd="0" presId="urn:microsoft.com/office/officeart/2005/8/layout/process4"/>
    <dgm:cxn modelId="{6647B38D-916F-4897-B12C-4E3CFAC48319}" type="presParOf" srcId="{3F4DAC82-2F62-444C-82ED-66B50CE863F3}" destId="{3098E7FA-FD0D-44C9-A93C-C9F9B6E8E62E}" srcOrd="2" destOrd="0" presId="urn:microsoft.com/office/officeart/2005/8/layout/process4"/>
    <dgm:cxn modelId="{EDB1891C-0A06-422D-B45B-2301F5DC35B9}" type="presParOf" srcId="{3098E7FA-FD0D-44C9-A93C-C9F9B6E8E62E}" destId="{29BCD267-0248-4C30-AB4D-08C34195197A}" srcOrd="0"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EB0F4-3682-43DA-9B59-89D95FA14A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A530452-9DBB-499D-8067-3F1E1CD740E4}">
      <dgm:prSet phldrT="[Текст]" custT="1"/>
      <dgm:spPr/>
      <dgm:t>
        <a:bodyPr/>
        <a:lstStyle/>
        <a:p>
          <a:r>
            <a:rPr lang="ru-RU" sz="2400" b="1" dirty="0" smtClean="0">
              <a:latin typeface="Arial" pitchFamily="34" charset="0"/>
              <a:cs typeface="Arial" pitchFamily="34" charset="0"/>
            </a:rPr>
            <a:t>Участие Российской Федерации</a:t>
          </a:r>
          <a:endParaRPr lang="ru-RU" sz="2400" b="1" dirty="0">
            <a:latin typeface="Arial" pitchFamily="34" charset="0"/>
            <a:cs typeface="Arial" pitchFamily="34" charset="0"/>
          </a:endParaRPr>
        </a:p>
      </dgm:t>
    </dgm:pt>
    <dgm:pt modelId="{AA75A5F8-F1F5-463E-8EB4-9C9A98D79BBF}" type="parTrans" cxnId="{3D55B72A-A65D-46F5-9158-CDCA68B78C9E}">
      <dgm:prSet/>
      <dgm:spPr/>
      <dgm:t>
        <a:bodyPr/>
        <a:lstStyle/>
        <a:p>
          <a:endParaRPr lang="ru-RU">
            <a:latin typeface="Arial" pitchFamily="34" charset="0"/>
            <a:cs typeface="Arial" pitchFamily="34" charset="0"/>
          </a:endParaRPr>
        </a:p>
      </dgm:t>
    </dgm:pt>
    <dgm:pt modelId="{86306296-C206-4D09-BBB9-F35FF44C1E10}" type="sibTrans" cxnId="{3D55B72A-A65D-46F5-9158-CDCA68B78C9E}">
      <dgm:prSet/>
      <dgm:spPr/>
      <dgm:t>
        <a:bodyPr/>
        <a:lstStyle/>
        <a:p>
          <a:endParaRPr lang="ru-RU">
            <a:latin typeface="Arial" pitchFamily="34" charset="0"/>
            <a:cs typeface="Arial" pitchFamily="34" charset="0"/>
          </a:endParaRPr>
        </a:p>
      </dgm:t>
    </dgm:pt>
    <dgm:pt modelId="{030745F9-6240-4F84-8B68-DA52F549D717}">
      <dgm:prSet phldrT="[Текст]"/>
      <dgm:spPr/>
      <dgm:t>
        <a:bodyPr/>
        <a:lstStyle/>
        <a:p>
          <a:r>
            <a:rPr lang="ru-RU" dirty="0" smtClean="0">
              <a:latin typeface="Arial" pitchFamily="34" charset="0"/>
              <a:cs typeface="Arial" pitchFamily="34" charset="0"/>
            </a:rPr>
            <a:t>От имени РФ </a:t>
          </a:r>
          <a:r>
            <a:rPr lang="ru-RU" dirty="0" err="1" smtClean="0">
              <a:latin typeface="Arial" pitchFamily="34" charset="0"/>
              <a:cs typeface="Arial" pitchFamily="34" charset="0"/>
            </a:rPr>
            <a:t>специнвестконтракт</a:t>
          </a:r>
          <a:r>
            <a:rPr lang="ru-RU" dirty="0" smtClean="0">
              <a:latin typeface="Arial" pitchFamily="34" charset="0"/>
              <a:cs typeface="Arial" pitchFamily="34" charset="0"/>
            </a:rPr>
            <a:t> заключает Министерство промышленности и торговли Российской Федерации или иной уполномоченный Правительством РФ орган</a:t>
          </a:r>
          <a:endParaRPr lang="ru-RU" dirty="0">
            <a:latin typeface="Arial" pitchFamily="34" charset="0"/>
            <a:cs typeface="Arial" pitchFamily="34" charset="0"/>
          </a:endParaRPr>
        </a:p>
      </dgm:t>
    </dgm:pt>
    <dgm:pt modelId="{2238C081-7A70-4BD0-8C9E-251DC6F4B906}" type="parTrans" cxnId="{08FEC524-387D-4A54-BCBF-B6690A3CC979}">
      <dgm:prSet/>
      <dgm:spPr/>
      <dgm:t>
        <a:bodyPr/>
        <a:lstStyle/>
        <a:p>
          <a:endParaRPr lang="ru-RU">
            <a:latin typeface="Arial" pitchFamily="34" charset="0"/>
            <a:cs typeface="Arial" pitchFamily="34" charset="0"/>
          </a:endParaRPr>
        </a:p>
      </dgm:t>
    </dgm:pt>
    <dgm:pt modelId="{BD2F2209-CF24-4D8A-A378-10B6C3929757}" type="sibTrans" cxnId="{08FEC524-387D-4A54-BCBF-B6690A3CC979}">
      <dgm:prSet/>
      <dgm:spPr/>
      <dgm:t>
        <a:bodyPr/>
        <a:lstStyle/>
        <a:p>
          <a:endParaRPr lang="ru-RU">
            <a:latin typeface="Arial" pitchFamily="34" charset="0"/>
            <a:cs typeface="Arial" pitchFamily="34" charset="0"/>
          </a:endParaRPr>
        </a:p>
      </dgm:t>
    </dgm:pt>
    <dgm:pt modelId="{A449538F-B72F-43D0-95B6-B72B80C54AD1}">
      <dgm:prSet phldrT="[Текст]" custT="1"/>
      <dgm:spPr/>
      <dgm:t>
        <a:bodyPr/>
        <a:lstStyle/>
        <a:p>
          <a:r>
            <a:rPr lang="ru-RU" sz="2400" b="1" dirty="0" smtClean="0">
              <a:latin typeface="Arial" pitchFamily="34" charset="0"/>
              <a:cs typeface="Arial" pitchFamily="34" charset="0"/>
            </a:rPr>
            <a:t>Участие субъектов РФ</a:t>
          </a:r>
          <a:endParaRPr lang="ru-RU" sz="2400" b="1" dirty="0">
            <a:latin typeface="Arial" pitchFamily="34" charset="0"/>
            <a:cs typeface="Arial" pitchFamily="34" charset="0"/>
          </a:endParaRPr>
        </a:p>
      </dgm:t>
    </dgm:pt>
    <dgm:pt modelId="{4B9C2A25-15D8-426A-9B70-C24E9E004712}" type="parTrans" cxnId="{677CAA5D-52FD-4FD0-BF96-DBE6393EA611}">
      <dgm:prSet/>
      <dgm:spPr/>
      <dgm:t>
        <a:bodyPr/>
        <a:lstStyle/>
        <a:p>
          <a:endParaRPr lang="ru-RU">
            <a:latin typeface="Arial" pitchFamily="34" charset="0"/>
            <a:cs typeface="Arial" pitchFamily="34" charset="0"/>
          </a:endParaRPr>
        </a:p>
      </dgm:t>
    </dgm:pt>
    <dgm:pt modelId="{629098E5-F805-427B-A7E3-54E377BA04CF}" type="sibTrans" cxnId="{677CAA5D-52FD-4FD0-BF96-DBE6393EA611}">
      <dgm:prSet/>
      <dgm:spPr/>
      <dgm:t>
        <a:bodyPr/>
        <a:lstStyle/>
        <a:p>
          <a:endParaRPr lang="ru-RU">
            <a:latin typeface="Arial" pitchFamily="34" charset="0"/>
            <a:cs typeface="Arial" pitchFamily="34" charset="0"/>
          </a:endParaRPr>
        </a:p>
      </dgm:t>
    </dgm:pt>
    <dgm:pt modelId="{02DBC0B9-A3AA-402A-B21C-56DD348F085A}">
      <dgm:prSet phldrT="[Текст]"/>
      <dgm:spPr/>
      <dgm:t>
        <a:bodyPr/>
        <a:lstStyle/>
        <a:p>
          <a:r>
            <a:rPr lang="ru-RU" b="0" dirty="0" smtClean="0">
              <a:latin typeface="Arial" pitchFamily="34" charset="0"/>
              <a:cs typeface="Arial" pitchFamily="34" charset="0"/>
            </a:rPr>
            <a:t>Субъекты РФ участвуют как сторона специального </a:t>
          </a:r>
          <a:r>
            <a:rPr lang="ru-RU" b="0" dirty="0" err="1" smtClean="0">
              <a:latin typeface="Arial" pitchFamily="34" charset="0"/>
              <a:cs typeface="Arial" pitchFamily="34" charset="0"/>
            </a:rPr>
            <a:t>инвестконтракта</a:t>
          </a:r>
          <a:r>
            <a:rPr lang="ru-RU" b="0" dirty="0" smtClean="0">
              <a:latin typeface="Arial" pitchFamily="34" charset="0"/>
              <a:cs typeface="Arial" pitchFamily="34" charset="0"/>
            </a:rPr>
            <a:t>  в целях предоставления инвестору льгот и преференций, установленных региональным законодательством (как наряду с РФ, так и самостоятельно)</a:t>
          </a:r>
          <a:endParaRPr lang="ru-RU" b="0" dirty="0">
            <a:latin typeface="Arial" pitchFamily="34" charset="0"/>
            <a:cs typeface="Arial" pitchFamily="34" charset="0"/>
          </a:endParaRPr>
        </a:p>
      </dgm:t>
    </dgm:pt>
    <dgm:pt modelId="{A24F0CF7-A6BD-4610-96C0-DA9ABF03DF67}" type="parTrans" cxnId="{669641AC-FDC6-4776-B841-0866D0E6E77A}">
      <dgm:prSet/>
      <dgm:spPr/>
      <dgm:t>
        <a:bodyPr/>
        <a:lstStyle/>
        <a:p>
          <a:endParaRPr lang="ru-RU">
            <a:latin typeface="Arial" pitchFamily="34" charset="0"/>
            <a:cs typeface="Arial" pitchFamily="34" charset="0"/>
          </a:endParaRPr>
        </a:p>
      </dgm:t>
    </dgm:pt>
    <dgm:pt modelId="{434A3307-E724-4A79-AA9D-70C4401F3146}" type="sibTrans" cxnId="{669641AC-FDC6-4776-B841-0866D0E6E77A}">
      <dgm:prSet/>
      <dgm:spPr/>
      <dgm:t>
        <a:bodyPr/>
        <a:lstStyle/>
        <a:p>
          <a:endParaRPr lang="ru-RU">
            <a:latin typeface="Arial" pitchFamily="34" charset="0"/>
            <a:cs typeface="Arial" pitchFamily="34" charset="0"/>
          </a:endParaRPr>
        </a:p>
      </dgm:t>
    </dgm:pt>
    <dgm:pt modelId="{261F8193-0BFE-48C7-A3D0-3F3FF6B40290}">
      <dgm:prSet phldrT="[Текст]"/>
      <dgm:spPr/>
      <dgm:t>
        <a:bodyPr/>
        <a:lstStyle/>
        <a:p>
          <a:r>
            <a:rPr lang="ru-RU" dirty="0" smtClean="0">
              <a:latin typeface="Arial" pitchFamily="34" charset="0"/>
              <a:cs typeface="Arial" pitchFamily="34" charset="0"/>
            </a:rPr>
            <a:t>К заключению </a:t>
          </a:r>
          <a:r>
            <a:rPr lang="ru-RU" dirty="0" err="1" smtClean="0">
              <a:latin typeface="Arial" pitchFamily="34" charset="0"/>
              <a:cs typeface="Arial" pitchFamily="34" charset="0"/>
            </a:rPr>
            <a:t>специнвестконтракта</a:t>
          </a:r>
          <a:r>
            <a:rPr lang="ru-RU" dirty="0" smtClean="0">
              <a:latin typeface="Arial" pitchFamily="34" charset="0"/>
              <a:cs typeface="Arial" pitchFamily="34" charset="0"/>
            </a:rPr>
            <a:t> от имени РФ привлекаются иные федеральные органы исполнительной власти, в компетенцию которых входит предоставление соответствующих льгот и преференций, и в обязательном порядке – Минфин России</a:t>
          </a:r>
          <a:endParaRPr lang="ru-RU" dirty="0">
            <a:latin typeface="Arial" pitchFamily="34" charset="0"/>
            <a:cs typeface="Arial" pitchFamily="34" charset="0"/>
          </a:endParaRPr>
        </a:p>
      </dgm:t>
    </dgm:pt>
    <dgm:pt modelId="{447D1F92-3CCC-457B-9673-F2D11C602588}" type="parTrans" cxnId="{CF69D178-6EAE-4EBB-9B97-E790548175CC}">
      <dgm:prSet/>
      <dgm:spPr/>
      <dgm:t>
        <a:bodyPr/>
        <a:lstStyle/>
        <a:p>
          <a:endParaRPr lang="ru-RU">
            <a:latin typeface="Arial" pitchFamily="34" charset="0"/>
            <a:cs typeface="Arial" pitchFamily="34" charset="0"/>
          </a:endParaRPr>
        </a:p>
      </dgm:t>
    </dgm:pt>
    <dgm:pt modelId="{468363F4-C09E-4761-8C30-8C70484576C6}" type="sibTrans" cxnId="{CF69D178-6EAE-4EBB-9B97-E790548175CC}">
      <dgm:prSet/>
      <dgm:spPr/>
      <dgm:t>
        <a:bodyPr/>
        <a:lstStyle/>
        <a:p>
          <a:endParaRPr lang="ru-RU">
            <a:latin typeface="Arial" pitchFamily="34" charset="0"/>
            <a:cs typeface="Arial" pitchFamily="34" charset="0"/>
          </a:endParaRPr>
        </a:p>
      </dgm:t>
    </dgm:pt>
    <dgm:pt modelId="{251FDA22-7E33-4A87-A69B-5BA289A83632}">
      <dgm:prSet phldrT="[Текст]" custT="1"/>
      <dgm:spPr/>
      <dgm:t>
        <a:bodyPr/>
        <a:lstStyle/>
        <a:p>
          <a:r>
            <a:rPr lang="ru-RU" sz="2400" b="1" dirty="0" smtClean="0">
              <a:latin typeface="Arial" pitchFamily="34" charset="0"/>
              <a:cs typeface="Arial" pitchFamily="34" charset="0"/>
            </a:rPr>
            <a:t>Участие муниципальных образований</a:t>
          </a:r>
          <a:endParaRPr lang="ru-RU" sz="2400" b="1" dirty="0">
            <a:latin typeface="Arial" pitchFamily="34" charset="0"/>
            <a:cs typeface="Arial" pitchFamily="34" charset="0"/>
          </a:endParaRPr>
        </a:p>
      </dgm:t>
    </dgm:pt>
    <dgm:pt modelId="{E079EB7F-053E-4BD0-95FE-BA30D52EAD57}" type="parTrans" cxnId="{0A97851E-7571-4363-B29F-04907867A2AB}">
      <dgm:prSet/>
      <dgm:spPr/>
      <dgm:t>
        <a:bodyPr/>
        <a:lstStyle/>
        <a:p>
          <a:endParaRPr lang="ru-RU">
            <a:latin typeface="Arial" pitchFamily="34" charset="0"/>
            <a:cs typeface="Arial" pitchFamily="34" charset="0"/>
          </a:endParaRPr>
        </a:p>
      </dgm:t>
    </dgm:pt>
    <dgm:pt modelId="{D24D0413-CBE0-4EAF-9BC6-22429B5FBF22}" type="sibTrans" cxnId="{0A97851E-7571-4363-B29F-04907867A2AB}">
      <dgm:prSet/>
      <dgm:spPr/>
      <dgm:t>
        <a:bodyPr/>
        <a:lstStyle/>
        <a:p>
          <a:endParaRPr lang="ru-RU">
            <a:latin typeface="Arial" pitchFamily="34" charset="0"/>
            <a:cs typeface="Arial" pitchFamily="34" charset="0"/>
          </a:endParaRPr>
        </a:p>
      </dgm:t>
    </dgm:pt>
    <dgm:pt modelId="{6FB09168-0824-43D5-A02B-F30DDE173ECA}">
      <dgm:prSet phldrT="[Текст]"/>
      <dgm:spPr/>
      <dgm:t>
        <a:bodyPr/>
        <a:lstStyle/>
        <a:p>
          <a:r>
            <a:rPr lang="ru-RU" b="0" dirty="0" smtClean="0">
              <a:latin typeface="Arial" pitchFamily="34" charset="0"/>
              <a:cs typeface="Arial" pitchFamily="34" charset="0"/>
            </a:rPr>
            <a:t>Муниципалитеты участвуют как сторона специального </a:t>
          </a:r>
          <a:r>
            <a:rPr lang="ru-RU" b="0" dirty="0" err="1" smtClean="0">
              <a:latin typeface="Arial" pitchFamily="34" charset="0"/>
              <a:cs typeface="Arial" pitchFamily="34" charset="0"/>
            </a:rPr>
            <a:t>инвестконтракта</a:t>
          </a:r>
          <a:r>
            <a:rPr lang="ru-RU" b="0" dirty="0" smtClean="0">
              <a:latin typeface="Arial" pitchFamily="34" charset="0"/>
              <a:cs typeface="Arial" pitchFamily="34" charset="0"/>
            </a:rPr>
            <a:t>  в целях предоставления инвестору льгот и преференций, установленных местными нормативными актами</a:t>
          </a:r>
          <a:endParaRPr lang="ru-RU" b="0" dirty="0">
            <a:latin typeface="Arial" pitchFamily="34" charset="0"/>
            <a:cs typeface="Arial" pitchFamily="34" charset="0"/>
          </a:endParaRPr>
        </a:p>
      </dgm:t>
    </dgm:pt>
    <dgm:pt modelId="{225C6310-966B-4BB7-B61F-D7028451D032}" type="parTrans" cxnId="{A8A43F64-F5E0-47AA-9DD6-6C671B486900}">
      <dgm:prSet/>
      <dgm:spPr/>
      <dgm:t>
        <a:bodyPr/>
        <a:lstStyle/>
        <a:p>
          <a:endParaRPr lang="ru-RU">
            <a:latin typeface="Arial" pitchFamily="34" charset="0"/>
            <a:cs typeface="Arial" pitchFamily="34" charset="0"/>
          </a:endParaRPr>
        </a:p>
      </dgm:t>
    </dgm:pt>
    <dgm:pt modelId="{D4AFDEE9-E2E1-4D5F-8BF4-B4392A75CF22}" type="sibTrans" cxnId="{A8A43F64-F5E0-47AA-9DD6-6C671B486900}">
      <dgm:prSet/>
      <dgm:spPr/>
      <dgm:t>
        <a:bodyPr/>
        <a:lstStyle/>
        <a:p>
          <a:endParaRPr lang="ru-RU">
            <a:latin typeface="Arial" pitchFamily="34" charset="0"/>
            <a:cs typeface="Arial" pitchFamily="34" charset="0"/>
          </a:endParaRPr>
        </a:p>
      </dgm:t>
    </dgm:pt>
    <dgm:pt modelId="{D07274B3-B4E7-48F6-ABCF-A46C702B59C6}" type="pres">
      <dgm:prSet presAssocID="{5DDEB0F4-3682-43DA-9B59-89D95FA14A52}" presName="linear" presStyleCnt="0">
        <dgm:presLayoutVars>
          <dgm:animLvl val="lvl"/>
          <dgm:resizeHandles val="exact"/>
        </dgm:presLayoutVars>
      </dgm:prSet>
      <dgm:spPr/>
      <dgm:t>
        <a:bodyPr/>
        <a:lstStyle/>
        <a:p>
          <a:endParaRPr lang="ru-RU"/>
        </a:p>
      </dgm:t>
    </dgm:pt>
    <dgm:pt modelId="{04A05D39-EC4E-4003-939E-3DC8CA6B1FB0}" type="pres">
      <dgm:prSet presAssocID="{9A530452-9DBB-499D-8067-3F1E1CD740E4}" presName="parentText" presStyleLbl="node1" presStyleIdx="0" presStyleCnt="3">
        <dgm:presLayoutVars>
          <dgm:chMax val="0"/>
          <dgm:bulletEnabled val="1"/>
        </dgm:presLayoutVars>
      </dgm:prSet>
      <dgm:spPr/>
      <dgm:t>
        <a:bodyPr/>
        <a:lstStyle/>
        <a:p>
          <a:endParaRPr lang="ru-RU"/>
        </a:p>
      </dgm:t>
    </dgm:pt>
    <dgm:pt modelId="{8CB8255A-4168-4FCD-ADC2-617918D6FAFC}" type="pres">
      <dgm:prSet presAssocID="{9A530452-9DBB-499D-8067-3F1E1CD740E4}" presName="childText" presStyleLbl="revTx" presStyleIdx="0" presStyleCnt="3">
        <dgm:presLayoutVars>
          <dgm:bulletEnabled val="1"/>
        </dgm:presLayoutVars>
      </dgm:prSet>
      <dgm:spPr/>
      <dgm:t>
        <a:bodyPr/>
        <a:lstStyle/>
        <a:p>
          <a:endParaRPr lang="ru-RU"/>
        </a:p>
      </dgm:t>
    </dgm:pt>
    <dgm:pt modelId="{F7F448B6-F718-4B21-B871-D7A4C8AC6CD1}" type="pres">
      <dgm:prSet presAssocID="{A449538F-B72F-43D0-95B6-B72B80C54AD1}" presName="parentText" presStyleLbl="node1" presStyleIdx="1" presStyleCnt="3">
        <dgm:presLayoutVars>
          <dgm:chMax val="0"/>
          <dgm:bulletEnabled val="1"/>
        </dgm:presLayoutVars>
      </dgm:prSet>
      <dgm:spPr/>
      <dgm:t>
        <a:bodyPr/>
        <a:lstStyle/>
        <a:p>
          <a:endParaRPr lang="ru-RU"/>
        </a:p>
      </dgm:t>
    </dgm:pt>
    <dgm:pt modelId="{DC24A191-B8A9-441C-A1F0-9E568BFD68E1}" type="pres">
      <dgm:prSet presAssocID="{A449538F-B72F-43D0-95B6-B72B80C54AD1}" presName="childText" presStyleLbl="revTx" presStyleIdx="1" presStyleCnt="3">
        <dgm:presLayoutVars>
          <dgm:bulletEnabled val="1"/>
        </dgm:presLayoutVars>
      </dgm:prSet>
      <dgm:spPr/>
      <dgm:t>
        <a:bodyPr/>
        <a:lstStyle/>
        <a:p>
          <a:endParaRPr lang="ru-RU"/>
        </a:p>
      </dgm:t>
    </dgm:pt>
    <dgm:pt modelId="{80637376-DF6D-4648-8A32-59207D6DEC46}" type="pres">
      <dgm:prSet presAssocID="{251FDA22-7E33-4A87-A69B-5BA289A83632}" presName="parentText" presStyleLbl="node1" presStyleIdx="2" presStyleCnt="3">
        <dgm:presLayoutVars>
          <dgm:chMax val="0"/>
          <dgm:bulletEnabled val="1"/>
        </dgm:presLayoutVars>
      </dgm:prSet>
      <dgm:spPr/>
      <dgm:t>
        <a:bodyPr/>
        <a:lstStyle/>
        <a:p>
          <a:endParaRPr lang="ru-RU"/>
        </a:p>
      </dgm:t>
    </dgm:pt>
    <dgm:pt modelId="{069E46EE-973D-43A1-BF05-EDA3F9BDFC97}" type="pres">
      <dgm:prSet presAssocID="{251FDA22-7E33-4A87-A69B-5BA289A83632}" presName="childText" presStyleLbl="revTx" presStyleIdx="2" presStyleCnt="3">
        <dgm:presLayoutVars>
          <dgm:bulletEnabled val="1"/>
        </dgm:presLayoutVars>
      </dgm:prSet>
      <dgm:spPr/>
      <dgm:t>
        <a:bodyPr/>
        <a:lstStyle/>
        <a:p>
          <a:endParaRPr lang="ru-RU"/>
        </a:p>
      </dgm:t>
    </dgm:pt>
  </dgm:ptLst>
  <dgm:cxnLst>
    <dgm:cxn modelId="{08FEC524-387D-4A54-BCBF-B6690A3CC979}" srcId="{9A530452-9DBB-499D-8067-3F1E1CD740E4}" destId="{030745F9-6240-4F84-8B68-DA52F549D717}" srcOrd="0" destOrd="0" parTransId="{2238C081-7A70-4BD0-8C9E-251DC6F4B906}" sibTransId="{BD2F2209-CF24-4D8A-A378-10B6C3929757}"/>
    <dgm:cxn modelId="{669641AC-FDC6-4776-B841-0866D0E6E77A}" srcId="{A449538F-B72F-43D0-95B6-B72B80C54AD1}" destId="{02DBC0B9-A3AA-402A-B21C-56DD348F085A}" srcOrd="0" destOrd="0" parTransId="{A24F0CF7-A6BD-4610-96C0-DA9ABF03DF67}" sibTransId="{434A3307-E724-4A79-AA9D-70C4401F3146}"/>
    <dgm:cxn modelId="{59207EFD-0D07-4271-A75F-DBB50644A368}" type="presOf" srcId="{6FB09168-0824-43D5-A02B-F30DDE173ECA}" destId="{069E46EE-973D-43A1-BF05-EDA3F9BDFC97}" srcOrd="0" destOrd="0" presId="urn:microsoft.com/office/officeart/2005/8/layout/vList2"/>
    <dgm:cxn modelId="{0A97851E-7571-4363-B29F-04907867A2AB}" srcId="{5DDEB0F4-3682-43DA-9B59-89D95FA14A52}" destId="{251FDA22-7E33-4A87-A69B-5BA289A83632}" srcOrd="2" destOrd="0" parTransId="{E079EB7F-053E-4BD0-95FE-BA30D52EAD57}" sibTransId="{D24D0413-CBE0-4EAF-9BC6-22429B5FBF22}"/>
    <dgm:cxn modelId="{780C2ADA-21D8-472E-9181-B1290BB35E91}" type="presOf" srcId="{02DBC0B9-A3AA-402A-B21C-56DD348F085A}" destId="{DC24A191-B8A9-441C-A1F0-9E568BFD68E1}" srcOrd="0" destOrd="0" presId="urn:microsoft.com/office/officeart/2005/8/layout/vList2"/>
    <dgm:cxn modelId="{32BB2D13-EBB2-43D8-AB38-18AC5026C29C}" type="presOf" srcId="{030745F9-6240-4F84-8B68-DA52F549D717}" destId="{8CB8255A-4168-4FCD-ADC2-617918D6FAFC}" srcOrd="0" destOrd="0" presId="urn:microsoft.com/office/officeart/2005/8/layout/vList2"/>
    <dgm:cxn modelId="{D8C1F118-093D-45D1-8A83-2459925CE370}" type="presOf" srcId="{251FDA22-7E33-4A87-A69B-5BA289A83632}" destId="{80637376-DF6D-4648-8A32-59207D6DEC46}" srcOrd="0" destOrd="0" presId="urn:microsoft.com/office/officeart/2005/8/layout/vList2"/>
    <dgm:cxn modelId="{3D55B72A-A65D-46F5-9158-CDCA68B78C9E}" srcId="{5DDEB0F4-3682-43DA-9B59-89D95FA14A52}" destId="{9A530452-9DBB-499D-8067-3F1E1CD740E4}" srcOrd="0" destOrd="0" parTransId="{AA75A5F8-F1F5-463E-8EB4-9C9A98D79BBF}" sibTransId="{86306296-C206-4D09-BBB9-F35FF44C1E10}"/>
    <dgm:cxn modelId="{CF69D178-6EAE-4EBB-9B97-E790548175CC}" srcId="{9A530452-9DBB-499D-8067-3F1E1CD740E4}" destId="{261F8193-0BFE-48C7-A3D0-3F3FF6B40290}" srcOrd="1" destOrd="0" parTransId="{447D1F92-3CCC-457B-9673-F2D11C602588}" sibTransId="{468363F4-C09E-4761-8C30-8C70484576C6}"/>
    <dgm:cxn modelId="{0238A1D7-4E9A-4E3B-8509-5B2E11CC09D2}" type="presOf" srcId="{261F8193-0BFE-48C7-A3D0-3F3FF6B40290}" destId="{8CB8255A-4168-4FCD-ADC2-617918D6FAFC}" srcOrd="0" destOrd="1" presId="urn:microsoft.com/office/officeart/2005/8/layout/vList2"/>
    <dgm:cxn modelId="{3BD3BDA4-514A-4CFD-B3FA-CBCB74E38128}" type="presOf" srcId="{5DDEB0F4-3682-43DA-9B59-89D95FA14A52}" destId="{D07274B3-B4E7-48F6-ABCF-A46C702B59C6}" srcOrd="0" destOrd="0" presId="urn:microsoft.com/office/officeart/2005/8/layout/vList2"/>
    <dgm:cxn modelId="{664EAC2C-7B21-45A9-911D-F93D7189902A}" type="presOf" srcId="{9A530452-9DBB-499D-8067-3F1E1CD740E4}" destId="{04A05D39-EC4E-4003-939E-3DC8CA6B1FB0}" srcOrd="0" destOrd="0" presId="urn:microsoft.com/office/officeart/2005/8/layout/vList2"/>
    <dgm:cxn modelId="{677CAA5D-52FD-4FD0-BF96-DBE6393EA611}" srcId="{5DDEB0F4-3682-43DA-9B59-89D95FA14A52}" destId="{A449538F-B72F-43D0-95B6-B72B80C54AD1}" srcOrd="1" destOrd="0" parTransId="{4B9C2A25-15D8-426A-9B70-C24E9E004712}" sibTransId="{629098E5-F805-427B-A7E3-54E377BA04CF}"/>
    <dgm:cxn modelId="{9B47AE22-6343-472A-9189-2CEDF83F4D9C}" type="presOf" srcId="{A449538F-B72F-43D0-95B6-B72B80C54AD1}" destId="{F7F448B6-F718-4B21-B871-D7A4C8AC6CD1}" srcOrd="0" destOrd="0" presId="urn:microsoft.com/office/officeart/2005/8/layout/vList2"/>
    <dgm:cxn modelId="{A8A43F64-F5E0-47AA-9DD6-6C671B486900}" srcId="{251FDA22-7E33-4A87-A69B-5BA289A83632}" destId="{6FB09168-0824-43D5-A02B-F30DDE173ECA}" srcOrd="0" destOrd="0" parTransId="{225C6310-966B-4BB7-B61F-D7028451D032}" sibTransId="{D4AFDEE9-E2E1-4D5F-8BF4-B4392A75CF22}"/>
    <dgm:cxn modelId="{4B40DC36-583A-42FD-97BF-36B9970E3D90}" type="presParOf" srcId="{D07274B3-B4E7-48F6-ABCF-A46C702B59C6}" destId="{04A05D39-EC4E-4003-939E-3DC8CA6B1FB0}" srcOrd="0" destOrd="0" presId="urn:microsoft.com/office/officeart/2005/8/layout/vList2"/>
    <dgm:cxn modelId="{37BF1893-A347-401C-AB98-85B7BE445E72}" type="presParOf" srcId="{D07274B3-B4E7-48F6-ABCF-A46C702B59C6}" destId="{8CB8255A-4168-4FCD-ADC2-617918D6FAFC}" srcOrd="1" destOrd="0" presId="urn:microsoft.com/office/officeart/2005/8/layout/vList2"/>
    <dgm:cxn modelId="{8540D61B-F29F-43F0-AE9B-2AB71809E196}" type="presParOf" srcId="{D07274B3-B4E7-48F6-ABCF-A46C702B59C6}" destId="{F7F448B6-F718-4B21-B871-D7A4C8AC6CD1}" srcOrd="2" destOrd="0" presId="urn:microsoft.com/office/officeart/2005/8/layout/vList2"/>
    <dgm:cxn modelId="{C9879703-A8DF-42EA-8E61-89BDDA9C8799}" type="presParOf" srcId="{D07274B3-B4E7-48F6-ABCF-A46C702B59C6}" destId="{DC24A191-B8A9-441C-A1F0-9E568BFD68E1}" srcOrd="3" destOrd="0" presId="urn:microsoft.com/office/officeart/2005/8/layout/vList2"/>
    <dgm:cxn modelId="{5D3D9090-1F80-4158-AC8B-AF16F9EF7AD4}" type="presParOf" srcId="{D07274B3-B4E7-48F6-ABCF-A46C702B59C6}" destId="{80637376-DF6D-4648-8A32-59207D6DEC46}" srcOrd="4" destOrd="0" presId="urn:microsoft.com/office/officeart/2005/8/layout/vList2"/>
    <dgm:cxn modelId="{F5704B86-E6FA-4329-801B-D61D1E39815F}" type="presParOf" srcId="{D07274B3-B4E7-48F6-ABCF-A46C702B59C6}" destId="{069E46EE-973D-43A1-BF05-EDA3F9BDFC97}"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DCF7F-9D76-46C6-86C5-46AC8CD15C6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509E9A68-9B37-4FCD-8DE1-DC989C778464}">
      <dgm:prSet phldrT="[Текст]" custT="1"/>
      <dgm:spPr/>
      <dgm:t>
        <a:bodyPr/>
        <a:lstStyle/>
        <a:p>
          <a:r>
            <a:rPr lang="ru-RU" sz="2000" b="1" dirty="0" smtClean="0">
              <a:latin typeface="Arial" pitchFamily="34" charset="0"/>
              <a:cs typeface="Arial" pitchFamily="34" charset="0"/>
            </a:rPr>
            <a:t>Срок действия </a:t>
          </a: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a:t>
          </a:r>
          <a:r>
            <a:rPr lang="ru-RU" sz="2000" b="1" dirty="0" smtClean="0">
              <a:latin typeface="Arial" pitchFamily="34" charset="0"/>
              <a:cs typeface="Arial" pitchFamily="34" charset="0"/>
            </a:rPr>
            <a:t>до 10 лет)</a:t>
          </a:r>
          <a:endParaRPr lang="ru-RU" sz="2000" b="1" dirty="0">
            <a:latin typeface="Arial" pitchFamily="34" charset="0"/>
            <a:cs typeface="Arial" pitchFamily="34" charset="0"/>
          </a:endParaRPr>
        </a:p>
      </dgm:t>
    </dgm:pt>
    <dgm:pt modelId="{62B90E32-71F1-46C8-9FFA-6516AD1AADB3}" type="parTrans" cxnId="{8479FC5A-79E3-45F8-A03A-91097B044F6D}">
      <dgm:prSet/>
      <dgm:spPr/>
      <dgm:t>
        <a:bodyPr/>
        <a:lstStyle/>
        <a:p>
          <a:endParaRPr lang="ru-RU">
            <a:latin typeface="Arial" pitchFamily="34" charset="0"/>
            <a:cs typeface="Arial" pitchFamily="34" charset="0"/>
          </a:endParaRPr>
        </a:p>
      </dgm:t>
    </dgm:pt>
    <dgm:pt modelId="{A2C7F059-0316-4FAB-9094-22C947F58BB8}" type="sibTrans" cxnId="{8479FC5A-79E3-45F8-A03A-91097B044F6D}">
      <dgm:prSet/>
      <dgm:spPr/>
      <dgm:t>
        <a:bodyPr/>
        <a:lstStyle/>
        <a:p>
          <a:endParaRPr lang="ru-RU">
            <a:latin typeface="Arial" pitchFamily="34" charset="0"/>
            <a:cs typeface="Arial" pitchFamily="34" charset="0"/>
          </a:endParaRPr>
        </a:p>
      </dgm:t>
    </dgm:pt>
    <dgm:pt modelId="{89B6C659-51A2-4DF4-B3C6-E3804984CC85}">
      <dgm:prSet phldrT="[Текст]" custT="1"/>
      <dgm:spPr/>
      <dgm:t>
        <a:bodyPr/>
        <a:lstStyle/>
        <a:p>
          <a:r>
            <a:rPr lang="ru-RU" sz="1800" b="1" dirty="0" smtClean="0">
              <a:latin typeface="Arial" pitchFamily="34" charset="0"/>
              <a:cs typeface="Arial" pitchFamily="34" charset="0"/>
            </a:rPr>
            <a:t>Характеристики продукции, производство которой создается</a:t>
          </a:r>
          <a:r>
            <a:rPr lang="ru-RU" sz="1800" b="1" dirty="0" smtClean="0">
              <a:latin typeface="Arial" pitchFamily="34" charset="0"/>
              <a:cs typeface="Arial" pitchFamily="34" charset="0"/>
            </a:rPr>
            <a:t>/ </a:t>
          </a:r>
          <a:r>
            <a:rPr lang="ru-RU" sz="1800" b="1" dirty="0" err="1" smtClean="0">
              <a:latin typeface="Arial" pitchFamily="34" charset="0"/>
              <a:cs typeface="Arial" pitchFamily="34" charset="0"/>
            </a:rPr>
            <a:t>модернизи-руется</a:t>
          </a:r>
          <a:endParaRPr lang="ru-RU" sz="1800" b="1" dirty="0">
            <a:latin typeface="Arial" pitchFamily="34" charset="0"/>
            <a:cs typeface="Arial" pitchFamily="34" charset="0"/>
          </a:endParaRPr>
        </a:p>
      </dgm:t>
    </dgm:pt>
    <dgm:pt modelId="{67C62F02-FEFF-420F-B0C1-105DE20F59B3}" type="parTrans" cxnId="{8AADE800-6496-4944-830F-18FDA025613D}">
      <dgm:prSet/>
      <dgm:spPr/>
      <dgm:t>
        <a:bodyPr/>
        <a:lstStyle/>
        <a:p>
          <a:endParaRPr lang="ru-RU">
            <a:latin typeface="Arial" pitchFamily="34" charset="0"/>
            <a:cs typeface="Arial" pitchFamily="34" charset="0"/>
          </a:endParaRPr>
        </a:p>
      </dgm:t>
    </dgm:pt>
    <dgm:pt modelId="{F2351B4E-ED22-4DCB-964E-105BE1F2B120}" type="sibTrans" cxnId="{8AADE800-6496-4944-830F-18FDA025613D}">
      <dgm:prSet/>
      <dgm:spPr/>
      <dgm:t>
        <a:bodyPr/>
        <a:lstStyle/>
        <a:p>
          <a:endParaRPr lang="ru-RU">
            <a:latin typeface="Arial" pitchFamily="34" charset="0"/>
            <a:cs typeface="Arial" pitchFamily="34" charset="0"/>
          </a:endParaRPr>
        </a:p>
      </dgm:t>
    </dgm:pt>
    <dgm:pt modelId="{47CC9704-1C51-4970-B2C1-7C3FBEDAC640}">
      <dgm:prSet phldrT="[Текст]" custT="1"/>
      <dgm:spPr/>
      <dgm:t>
        <a:bodyPr/>
        <a:lstStyle/>
        <a:p>
          <a:r>
            <a:rPr lang="ru-RU" sz="1800" b="1" dirty="0" smtClean="0">
              <a:latin typeface="Arial" pitchFamily="34" charset="0"/>
              <a:cs typeface="Arial" pitchFamily="34" charset="0"/>
            </a:rPr>
            <a:t>Перечень мероприятий по созданию</a:t>
          </a:r>
          <a:r>
            <a:rPr lang="ru-RU" sz="1800" b="1" dirty="0" smtClean="0">
              <a:latin typeface="Arial" pitchFamily="34" charset="0"/>
              <a:cs typeface="Arial" pitchFamily="34" charset="0"/>
            </a:rPr>
            <a:t>/ модернизации </a:t>
          </a:r>
          <a:r>
            <a:rPr lang="ru-RU" sz="1800" b="1" dirty="0" smtClean="0">
              <a:latin typeface="Arial" pitchFamily="34" charset="0"/>
              <a:cs typeface="Arial" pitchFamily="34" charset="0"/>
            </a:rPr>
            <a:t>производства</a:t>
          </a:r>
          <a:endParaRPr lang="ru-RU" sz="1800" b="1" dirty="0">
            <a:latin typeface="Arial" pitchFamily="34" charset="0"/>
            <a:cs typeface="Arial" pitchFamily="34" charset="0"/>
          </a:endParaRPr>
        </a:p>
      </dgm:t>
    </dgm:pt>
    <dgm:pt modelId="{CC3E0FE4-EBA1-4A43-A83C-DF5D5E56388C}" type="parTrans" cxnId="{AB379B46-B9A0-4309-8AD4-39177ED4B1B4}">
      <dgm:prSet/>
      <dgm:spPr/>
      <dgm:t>
        <a:bodyPr/>
        <a:lstStyle/>
        <a:p>
          <a:endParaRPr lang="ru-RU">
            <a:latin typeface="Arial" pitchFamily="34" charset="0"/>
            <a:cs typeface="Arial" pitchFamily="34" charset="0"/>
          </a:endParaRPr>
        </a:p>
      </dgm:t>
    </dgm:pt>
    <dgm:pt modelId="{FCA60B5C-9599-4004-8403-0C728D2C80F5}" type="sibTrans" cxnId="{AB379B46-B9A0-4309-8AD4-39177ED4B1B4}">
      <dgm:prSet/>
      <dgm:spPr/>
      <dgm:t>
        <a:bodyPr/>
        <a:lstStyle/>
        <a:p>
          <a:endParaRPr lang="ru-RU">
            <a:latin typeface="Arial" pitchFamily="34" charset="0"/>
            <a:cs typeface="Arial" pitchFamily="34" charset="0"/>
          </a:endParaRPr>
        </a:p>
      </dgm:t>
    </dgm:pt>
    <dgm:pt modelId="{0E36C711-1EAE-431E-9101-E0BFC5372718}">
      <dgm:prSet phldrT="[Текст]" custT="1"/>
      <dgm:spPr/>
      <dgm:t>
        <a:bodyPr/>
        <a:lstStyle/>
        <a:p>
          <a:r>
            <a:rPr lang="ru-RU" sz="2000" b="1" dirty="0" smtClean="0">
              <a:latin typeface="Arial" pitchFamily="34" charset="0"/>
              <a:cs typeface="Arial" pitchFamily="34" charset="0"/>
            </a:rPr>
            <a:t>Объем инвестиций </a:t>
          </a:r>
          <a:endParaRPr lang="ru-RU" sz="2000" b="1" dirty="0">
            <a:latin typeface="Arial" pitchFamily="34" charset="0"/>
            <a:cs typeface="Arial" pitchFamily="34" charset="0"/>
          </a:endParaRPr>
        </a:p>
      </dgm:t>
    </dgm:pt>
    <dgm:pt modelId="{1975E87E-C7FF-4136-B2A6-E99AABFA4E4A}" type="parTrans" cxnId="{F190F90E-5278-4D22-8369-601BC05D322D}">
      <dgm:prSet/>
      <dgm:spPr/>
      <dgm:t>
        <a:bodyPr/>
        <a:lstStyle/>
        <a:p>
          <a:endParaRPr lang="ru-RU">
            <a:latin typeface="Arial" pitchFamily="34" charset="0"/>
            <a:cs typeface="Arial" pitchFamily="34" charset="0"/>
          </a:endParaRPr>
        </a:p>
      </dgm:t>
    </dgm:pt>
    <dgm:pt modelId="{A3D12996-3594-4A14-9F07-ECE85B79145A}" type="sibTrans" cxnId="{F190F90E-5278-4D22-8369-601BC05D322D}">
      <dgm:prSet/>
      <dgm:spPr/>
      <dgm:t>
        <a:bodyPr/>
        <a:lstStyle/>
        <a:p>
          <a:endParaRPr lang="ru-RU">
            <a:latin typeface="Arial" pitchFamily="34" charset="0"/>
            <a:cs typeface="Arial" pitchFamily="34" charset="0"/>
          </a:endParaRPr>
        </a:p>
      </dgm:t>
    </dgm:pt>
    <dgm:pt modelId="{4A5DC411-AD32-4DA3-B5AB-C1DC99BDD426}">
      <dgm:prSet phldrT="[Текст]"/>
      <dgm:spPr/>
      <dgm:t>
        <a:bodyPr/>
        <a:lstStyle/>
        <a:p>
          <a:r>
            <a:rPr lang="ru-RU" b="1" dirty="0" smtClean="0">
              <a:latin typeface="Arial" pitchFamily="34" charset="0"/>
              <a:cs typeface="Arial" pitchFamily="34" charset="0"/>
            </a:rPr>
            <a:t>Перечень мер стимулирования (льготы, преференции и т.д.), которые применяются в отношении участника СИК в течение срока действия СИК</a:t>
          </a:r>
          <a:endParaRPr lang="ru-RU" b="1" dirty="0">
            <a:latin typeface="Arial" pitchFamily="34" charset="0"/>
            <a:cs typeface="Arial" pitchFamily="34" charset="0"/>
          </a:endParaRPr>
        </a:p>
      </dgm:t>
    </dgm:pt>
    <dgm:pt modelId="{3579B302-D04A-4AFE-89B1-6664D38D7837}" type="parTrans" cxnId="{4A4F4BEC-382A-4BA5-A6A3-8C016552DB82}">
      <dgm:prSet/>
      <dgm:spPr/>
      <dgm:t>
        <a:bodyPr/>
        <a:lstStyle/>
        <a:p>
          <a:endParaRPr lang="ru-RU">
            <a:latin typeface="Arial" pitchFamily="34" charset="0"/>
            <a:cs typeface="Arial" pitchFamily="34" charset="0"/>
          </a:endParaRPr>
        </a:p>
      </dgm:t>
    </dgm:pt>
    <dgm:pt modelId="{172D33B4-F8B9-497D-8357-5F510F403EA5}" type="sibTrans" cxnId="{4A4F4BEC-382A-4BA5-A6A3-8C016552DB82}">
      <dgm:prSet/>
      <dgm:spPr/>
      <dgm:t>
        <a:bodyPr/>
        <a:lstStyle/>
        <a:p>
          <a:endParaRPr lang="ru-RU">
            <a:latin typeface="Arial" pitchFamily="34" charset="0"/>
            <a:cs typeface="Arial" pitchFamily="34" charset="0"/>
          </a:endParaRPr>
        </a:p>
      </dgm:t>
    </dgm:pt>
    <dgm:pt modelId="{C85971CE-0A04-4757-90FB-61983BCBAA41}">
      <dgm:prSet custT="1"/>
      <dgm:spPr/>
      <dgm:t>
        <a:bodyPr/>
        <a:lstStyle/>
        <a:p>
          <a:r>
            <a:rPr lang="ru-RU" sz="1600" b="1" dirty="0" smtClean="0">
              <a:latin typeface="Arial" pitchFamily="34" charset="0"/>
              <a:cs typeface="Arial" pitchFamily="34" charset="0"/>
            </a:rPr>
            <a:t>Порядок контроля исполнения обязательств инвестором и предоставления отчетности</a:t>
          </a:r>
          <a:endParaRPr lang="ru-RU" sz="1600" b="1" dirty="0">
            <a:latin typeface="Arial" pitchFamily="34" charset="0"/>
            <a:cs typeface="Arial" pitchFamily="34" charset="0"/>
          </a:endParaRPr>
        </a:p>
      </dgm:t>
    </dgm:pt>
    <dgm:pt modelId="{3CD3E63A-2D52-4749-9C6E-E7E05C10CC55}" type="parTrans" cxnId="{298F716F-4E68-448C-B890-9EEC76C8A3B3}">
      <dgm:prSet/>
      <dgm:spPr/>
      <dgm:t>
        <a:bodyPr/>
        <a:lstStyle/>
        <a:p>
          <a:endParaRPr lang="ru-RU">
            <a:latin typeface="Arial" pitchFamily="34" charset="0"/>
            <a:cs typeface="Arial" pitchFamily="34" charset="0"/>
          </a:endParaRPr>
        </a:p>
      </dgm:t>
    </dgm:pt>
    <dgm:pt modelId="{C577BFCD-D18B-4F2C-AD7E-4C596DAB1321}" type="sibTrans" cxnId="{298F716F-4E68-448C-B890-9EEC76C8A3B3}">
      <dgm:prSet/>
      <dgm:spPr/>
      <dgm:t>
        <a:bodyPr/>
        <a:lstStyle/>
        <a:p>
          <a:endParaRPr lang="ru-RU">
            <a:latin typeface="Arial" pitchFamily="34" charset="0"/>
            <a:cs typeface="Arial" pitchFamily="34" charset="0"/>
          </a:endParaRPr>
        </a:p>
      </dgm:t>
    </dgm:pt>
    <dgm:pt modelId="{363DE027-08F1-410F-973B-4CC0A04C4ABC}" type="pres">
      <dgm:prSet presAssocID="{66DDCF7F-9D76-46C6-86C5-46AC8CD15C6B}" presName="diagram" presStyleCnt="0">
        <dgm:presLayoutVars>
          <dgm:dir/>
          <dgm:resizeHandles val="exact"/>
        </dgm:presLayoutVars>
      </dgm:prSet>
      <dgm:spPr/>
      <dgm:t>
        <a:bodyPr/>
        <a:lstStyle/>
        <a:p>
          <a:endParaRPr lang="ru-RU"/>
        </a:p>
      </dgm:t>
    </dgm:pt>
    <dgm:pt modelId="{0E3863B6-E04D-4601-85B8-8FFAA3DA94C7}" type="pres">
      <dgm:prSet presAssocID="{509E9A68-9B37-4FCD-8DE1-DC989C778464}" presName="node" presStyleLbl="node1" presStyleIdx="0" presStyleCnt="6" custLinFactNeighborY="1002">
        <dgm:presLayoutVars>
          <dgm:bulletEnabled val="1"/>
        </dgm:presLayoutVars>
      </dgm:prSet>
      <dgm:spPr/>
      <dgm:t>
        <a:bodyPr/>
        <a:lstStyle/>
        <a:p>
          <a:endParaRPr lang="ru-RU"/>
        </a:p>
      </dgm:t>
    </dgm:pt>
    <dgm:pt modelId="{4A3A6D58-9FF3-4B9E-BE50-B693B7B98E57}" type="pres">
      <dgm:prSet presAssocID="{A2C7F059-0316-4FAB-9094-22C947F58BB8}" presName="sibTrans" presStyleCnt="0"/>
      <dgm:spPr/>
    </dgm:pt>
    <dgm:pt modelId="{3F92B3A8-AFE7-43E2-ACC1-F850198F520B}" type="pres">
      <dgm:prSet presAssocID="{89B6C659-51A2-4DF4-B3C6-E3804984CC85}" presName="node" presStyleLbl="node1" presStyleIdx="1" presStyleCnt="6">
        <dgm:presLayoutVars>
          <dgm:bulletEnabled val="1"/>
        </dgm:presLayoutVars>
      </dgm:prSet>
      <dgm:spPr/>
      <dgm:t>
        <a:bodyPr/>
        <a:lstStyle/>
        <a:p>
          <a:endParaRPr lang="ru-RU"/>
        </a:p>
      </dgm:t>
    </dgm:pt>
    <dgm:pt modelId="{D7BFAB46-FDBB-4B48-BF8B-6DBB778ACA20}" type="pres">
      <dgm:prSet presAssocID="{F2351B4E-ED22-4DCB-964E-105BE1F2B120}" presName="sibTrans" presStyleCnt="0"/>
      <dgm:spPr/>
    </dgm:pt>
    <dgm:pt modelId="{3CEAE57C-A263-48DA-899F-09D7C0F5518B}" type="pres">
      <dgm:prSet presAssocID="{47CC9704-1C51-4970-B2C1-7C3FBEDAC640}" presName="node" presStyleLbl="node1" presStyleIdx="2" presStyleCnt="6">
        <dgm:presLayoutVars>
          <dgm:bulletEnabled val="1"/>
        </dgm:presLayoutVars>
      </dgm:prSet>
      <dgm:spPr/>
      <dgm:t>
        <a:bodyPr/>
        <a:lstStyle/>
        <a:p>
          <a:endParaRPr lang="ru-RU"/>
        </a:p>
      </dgm:t>
    </dgm:pt>
    <dgm:pt modelId="{F5278ADE-6E86-4E8C-8708-01C0EE2E4D11}" type="pres">
      <dgm:prSet presAssocID="{FCA60B5C-9599-4004-8403-0C728D2C80F5}" presName="sibTrans" presStyleCnt="0"/>
      <dgm:spPr/>
    </dgm:pt>
    <dgm:pt modelId="{9409B8D2-AF33-43DC-A403-6A0DEF5C07D6}" type="pres">
      <dgm:prSet presAssocID="{0E36C711-1EAE-431E-9101-E0BFC5372718}" presName="node" presStyleLbl="node1" presStyleIdx="3" presStyleCnt="6" custLinFactNeighborX="-52158" custLinFactNeighborY="1000">
        <dgm:presLayoutVars>
          <dgm:bulletEnabled val="1"/>
        </dgm:presLayoutVars>
      </dgm:prSet>
      <dgm:spPr/>
      <dgm:t>
        <a:bodyPr/>
        <a:lstStyle/>
        <a:p>
          <a:endParaRPr lang="ru-RU"/>
        </a:p>
      </dgm:t>
    </dgm:pt>
    <dgm:pt modelId="{18121CA1-011E-4FE4-B925-B937B93F0B51}" type="pres">
      <dgm:prSet presAssocID="{A3D12996-3594-4A14-9F07-ECE85B79145A}" presName="sibTrans" presStyleCnt="0"/>
      <dgm:spPr/>
    </dgm:pt>
    <dgm:pt modelId="{FDF55747-B6E8-4777-B92A-310627E3F564}" type="pres">
      <dgm:prSet presAssocID="{4A5DC411-AD32-4DA3-B5AB-C1DC99BDD426}" presName="node" presStyleLbl="node1" presStyleIdx="4" presStyleCnt="6" custLinFactNeighborX="-801" custLinFactNeighborY="1000">
        <dgm:presLayoutVars>
          <dgm:bulletEnabled val="1"/>
        </dgm:presLayoutVars>
      </dgm:prSet>
      <dgm:spPr/>
      <dgm:t>
        <a:bodyPr/>
        <a:lstStyle/>
        <a:p>
          <a:endParaRPr lang="ru-RU"/>
        </a:p>
      </dgm:t>
    </dgm:pt>
    <dgm:pt modelId="{16A24091-23A8-4E85-9293-482FD1201752}" type="pres">
      <dgm:prSet presAssocID="{172D33B4-F8B9-497D-8357-5F510F403EA5}" presName="sibTrans" presStyleCnt="0"/>
      <dgm:spPr/>
    </dgm:pt>
    <dgm:pt modelId="{D3E88ABA-6A7A-4FE1-973D-13F5AAEB3C74}" type="pres">
      <dgm:prSet presAssocID="{C85971CE-0A04-4757-90FB-61983BCBAA41}" presName="node" presStyleLbl="node1" presStyleIdx="5" presStyleCnt="6">
        <dgm:presLayoutVars>
          <dgm:bulletEnabled val="1"/>
        </dgm:presLayoutVars>
      </dgm:prSet>
      <dgm:spPr/>
      <dgm:t>
        <a:bodyPr/>
        <a:lstStyle/>
        <a:p>
          <a:endParaRPr lang="ru-RU"/>
        </a:p>
      </dgm:t>
    </dgm:pt>
  </dgm:ptLst>
  <dgm:cxnLst>
    <dgm:cxn modelId="{1357C9DA-022C-467F-B80E-71BAB02A6DDD}" type="presOf" srcId="{C85971CE-0A04-4757-90FB-61983BCBAA41}" destId="{D3E88ABA-6A7A-4FE1-973D-13F5AAEB3C74}" srcOrd="0" destOrd="0" presId="urn:microsoft.com/office/officeart/2005/8/layout/default#1"/>
    <dgm:cxn modelId="{8479FC5A-79E3-45F8-A03A-91097B044F6D}" srcId="{66DDCF7F-9D76-46C6-86C5-46AC8CD15C6B}" destId="{509E9A68-9B37-4FCD-8DE1-DC989C778464}" srcOrd="0" destOrd="0" parTransId="{62B90E32-71F1-46C8-9FFA-6516AD1AADB3}" sibTransId="{A2C7F059-0316-4FAB-9094-22C947F58BB8}"/>
    <dgm:cxn modelId="{6D56DE0D-603C-4D68-A9C6-825ABF17C4C5}" type="presOf" srcId="{0E36C711-1EAE-431E-9101-E0BFC5372718}" destId="{9409B8D2-AF33-43DC-A403-6A0DEF5C07D6}" srcOrd="0" destOrd="0" presId="urn:microsoft.com/office/officeart/2005/8/layout/default#1"/>
    <dgm:cxn modelId="{F190F90E-5278-4D22-8369-601BC05D322D}" srcId="{66DDCF7F-9D76-46C6-86C5-46AC8CD15C6B}" destId="{0E36C711-1EAE-431E-9101-E0BFC5372718}" srcOrd="3" destOrd="0" parTransId="{1975E87E-C7FF-4136-B2A6-E99AABFA4E4A}" sibTransId="{A3D12996-3594-4A14-9F07-ECE85B79145A}"/>
    <dgm:cxn modelId="{AB379B46-B9A0-4309-8AD4-39177ED4B1B4}" srcId="{66DDCF7F-9D76-46C6-86C5-46AC8CD15C6B}" destId="{47CC9704-1C51-4970-B2C1-7C3FBEDAC640}" srcOrd="2" destOrd="0" parTransId="{CC3E0FE4-EBA1-4A43-A83C-DF5D5E56388C}" sibTransId="{FCA60B5C-9599-4004-8403-0C728D2C80F5}"/>
    <dgm:cxn modelId="{CCDFB927-EF3C-44AD-9CD4-E7B0484F2533}" type="presOf" srcId="{4A5DC411-AD32-4DA3-B5AB-C1DC99BDD426}" destId="{FDF55747-B6E8-4777-B92A-310627E3F564}" srcOrd="0" destOrd="0" presId="urn:microsoft.com/office/officeart/2005/8/layout/default#1"/>
    <dgm:cxn modelId="{503E25C5-0B19-4425-91BF-FD68378CBADD}" type="presOf" srcId="{89B6C659-51A2-4DF4-B3C6-E3804984CC85}" destId="{3F92B3A8-AFE7-43E2-ACC1-F850198F520B}" srcOrd="0" destOrd="0" presId="urn:microsoft.com/office/officeart/2005/8/layout/default#1"/>
    <dgm:cxn modelId="{2312A304-7EBE-46CF-964C-9CC185546C00}" type="presOf" srcId="{509E9A68-9B37-4FCD-8DE1-DC989C778464}" destId="{0E3863B6-E04D-4601-85B8-8FFAA3DA94C7}" srcOrd="0" destOrd="0" presId="urn:microsoft.com/office/officeart/2005/8/layout/default#1"/>
    <dgm:cxn modelId="{89E5F3AC-367B-4EE2-BB3C-45728DBF6341}" type="presOf" srcId="{66DDCF7F-9D76-46C6-86C5-46AC8CD15C6B}" destId="{363DE027-08F1-410F-973B-4CC0A04C4ABC}" srcOrd="0" destOrd="0" presId="urn:microsoft.com/office/officeart/2005/8/layout/default#1"/>
    <dgm:cxn modelId="{298F716F-4E68-448C-B890-9EEC76C8A3B3}" srcId="{66DDCF7F-9D76-46C6-86C5-46AC8CD15C6B}" destId="{C85971CE-0A04-4757-90FB-61983BCBAA41}" srcOrd="5" destOrd="0" parTransId="{3CD3E63A-2D52-4749-9C6E-E7E05C10CC55}" sibTransId="{C577BFCD-D18B-4F2C-AD7E-4C596DAB1321}"/>
    <dgm:cxn modelId="{3ED4FD2E-97FE-40FD-88B1-1CBBF9E67CD6}" type="presOf" srcId="{47CC9704-1C51-4970-B2C1-7C3FBEDAC640}" destId="{3CEAE57C-A263-48DA-899F-09D7C0F5518B}" srcOrd="0" destOrd="0" presId="urn:microsoft.com/office/officeart/2005/8/layout/default#1"/>
    <dgm:cxn modelId="{4A4F4BEC-382A-4BA5-A6A3-8C016552DB82}" srcId="{66DDCF7F-9D76-46C6-86C5-46AC8CD15C6B}" destId="{4A5DC411-AD32-4DA3-B5AB-C1DC99BDD426}" srcOrd="4" destOrd="0" parTransId="{3579B302-D04A-4AFE-89B1-6664D38D7837}" sibTransId="{172D33B4-F8B9-497D-8357-5F510F403EA5}"/>
    <dgm:cxn modelId="{8AADE800-6496-4944-830F-18FDA025613D}" srcId="{66DDCF7F-9D76-46C6-86C5-46AC8CD15C6B}" destId="{89B6C659-51A2-4DF4-B3C6-E3804984CC85}" srcOrd="1" destOrd="0" parTransId="{67C62F02-FEFF-420F-B0C1-105DE20F59B3}" sibTransId="{F2351B4E-ED22-4DCB-964E-105BE1F2B120}"/>
    <dgm:cxn modelId="{1837398E-8330-47C2-A1D9-71ECF38197D8}" type="presParOf" srcId="{363DE027-08F1-410F-973B-4CC0A04C4ABC}" destId="{0E3863B6-E04D-4601-85B8-8FFAA3DA94C7}" srcOrd="0" destOrd="0" presId="urn:microsoft.com/office/officeart/2005/8/layout/default#1"/>
    <dgm:cxn modelId="{DEAD58BA-94C3-44A9-B137-D95E8F382CAC}" type="presParOf" srcId="{363DE027-08F1-410F-973B-4CC0A04C4ABC}" destId="{4A3A6D58-9FF3-4B9E-BE50-B693B7B98E57}" srcOrd="1" destOrd="0" presId="urn:microsoft.com/office/officeart/2005/8/layout/default#1"/>
    <dgm:cxn modelId="{09BA78AA-EB80-49A8-8441-74EEC6E93ADF}" type="presParOf" srcId="{363DE027-08F1-410F-973B-4CC0A04C4ABC}" destId="{3F92B3A8-AFE7-43E2-ACC1-F850198F520B}" srcOrd="2" destOrd="0" presId="urn:microsoft.com/office/officeart/2005/8/layout/default#1"/>
    <dgm:cxn modelId="{CD4E090B-F111-4E80-BDB8-9755061311AA}" type="presParOf" srcId="{363DE027-08F1-410F-973B-4CC0A04C4ABC}" destId="{D7BFAB46-FDBB-4B48-BF8B-6DBB778ACA20}" srcOrd="3" destOrd="0" presId="urn:microsoft.com/office/officeart/2005/8/layout/default#1"/>
    <dgm:cxn modelId="{D3972A63-316A-4B89-A4AF-732B910EFD46}" type="presParOf" srcId="{363DE027-08F1-410F-973B-4CC0A04C4ABC}" destId="{3CEAE57C-A263-48DA-899F-09D7C0F5518B}" srcOrd="4" destOrd="0" presId="urn:microsoft.com/office/officeart/2005/8/layout/default#1"/>
    <dgm:cxn modelId="{5205FE4D-2B08-4A90-A9F0-795D0FB68511}" type="presParOf" srcId="{363DE027-08F1-410F-973B-4CC0A04C4ABC}" destId="{F5278ADE-6E86-4E8C-8708-01C0EE2E4D11}" srcOrd="5" destOrd="0" presId="urn:microsoft.com/office/officeart/2005/8/layout/default#1"/>
    <dgm:cxn modelId="{23474FB0-215D-4741-9794-EE2777BFDE6C}" type="presParOf" srcId="{363DE027-08F1-410F-973B-4CC0A04C4ABC}" destId="{9409B8D2-AF33-43DC-A403-6A0DEF5C07D6}" srcOrd="6" destOrd="0" presId="urn:microsoft.com/office/officeart/2005/8/layout/default#1"/>
    <dgm:cxn modelId="{E0548748-210E-4CF5-9554-4A5431EE8F70}" type="presParOf" srcId="{363DE027-08F1-410F-973B-4CC0A04C4ABC}" destId="{18121CA1-011E-4FE4-B925-B937B93F0B51}" srcOrd="7" destOrd="0" presId="urn:microsoft.com/office/officeart/2005/8/layout/default#1"/>
    <dgm:cxn modelId="{4F35A387-C0AD-4F87-809E-3693208B65F5}" type="presParOf" srcId="{363DE027-08F1-410F-973B-4CC0A04C4ABC}" destId="{FDF55747-B6E8-4777-B92A-310627E3F564}" srcOrd="8" destOrd="0" presId="urn:microsoft.com/office/officeart/2005/8/layout/default#1"/>
    <dgm:cxn modelId="{4DA271B3-F607-43DF-A9FE-A9F26B4EE56C}" type="presParOf" srcId="{363DE027-08F1-410F-973B-4CC0A04C4ABC}" destId="{16A24091-23A8-4E85-9293-482FD1201752}" srcOrd="9" destOrd="0" presId="urn:microsoft.com/office/officeart/2005/8/layout/default#1"/>
    <dgm:cxn modelId="{67187704-2F82-4B3E-A3C9-E5419B1BDF67}" type="presParOf" srcId="{363DE027-08F1-410F-973B-4CC0A04C4ABC}" destId="{D3E88ABA-6A7A-4FE1-973D-13F5AAEB3C74}" srcOrd="10" destOrd="0" presId="urn:microsoft.com/office/officeart/2005/8/layout/defaul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77A6C3-BDF6-4A33-9867-06ABCDDF9529}" type="doc">
      <dgm:prSet loTypeId="urn:microsoft.com/office/officeart/2005/8/layout/process1" loCatId="process" qsTypeId="urn:microsoft.com/office/officeart/2005/8/quickstyle/simple1" qsCatId="simple" csTypeId="urn:microsoft.com/office/officeart/2005/8/colors/accent1_2" csCatId="accent1" phldr="1"/>
      <dgm:spPr/>
    </dgm:pt>
    <dgm:pt modelId="{878AEA2B-23D8-42CA-9BCF-B2D706ACB7C6}">
      <dgm:prSet phldrT="[Текст]"/>
      <dgm:spPr/>
      <dgm:t>
        <a:bodyPr/>
        <a:lstStyle/>
        <a:p>
          <a:r>
            <a:rPr lang="ru-RU" dirty="0" smtClean="0">
              <a:latin typeface="Arial" pitchFamily="34" charset="0"/>
              <a:cs typeface="Arial" pitchFamily="34" charset="0"/>
            </a:rPr>
            <a:t>Предварительное общественное обсуждение (в порядке, установленном </a:t>
          </a:r>
          <a:r>
            <a:rPr lang="ru-RU" dirty="0" err="1" smtClean="0">
              <a:latin typeface="Arial" pitchFamily="34" charset="0"/>
              <a:cs typeface="Arial" pitchFamily="34" charset="0"/>
            </a:rPr>
            <a:t>Минпромторгом</a:t>
          </a:r>
          <a:r>
            <a:rPr lang="ru-RU" dirty="0" smtClean="0">
              <a:latin typeface="Arial" pitchFamily="34" charset="0"/>
              <a:cs typeface="Arial" pitchFamily="34" charset="0"/>
            </a:rPr>
            <a:t> России) </a:t>
          </a:r>
          <a:endParaRPr lang="ru-RU" dirty="0">
            <a:latin typeface="Arial" pitchFamily="34" charset="0"/>
            <a:cs typeface="Arial" pitchFamily="34" charset="0"/>
          </a:endParaRPr>
        </a:p>
      </dgm:t>
    </dgm:pt>
    <dgm:pt modelId="{A164976E-F1C1-4510-B18B-C1DFA59DA3C2}" type="parTrans" cxnId="{4B02432E-5661-46A5-9C23-4307727FC08C}">
      <dgm:prSet/>
      <dgm:spPr/>
      <dgm:t>
        <a:bodyPr/>
        <a:lstStyle/>
        <a:p>
          <a:endParaRPr lang="ru-RU">
            <a:latin typeface="Arial" pitchFamily="34" charset="0"/>
            <a:cs typeface="Arial" pitchFamily="34" charset="0"/>
          </a:endParaRPr>
        </a:p>
      </dgm:t>
    </dgm:pt>
    <dgm:pt modelId="{92C0FAA3-86A8-443C-82D4-0BE4EB6BD098}" type="sibTrans" cxnId="{4B02432E-5661-46A5-9C23-4307727FC08C}">
      <dgm:prSet/>
      <dgm:spPr/>
      <dgm:t>
        <a:bodyPr/>
        <a:lstStyle/>
        <a:p>
          <a:endParaRPr lang="ru-RU">
            <a:latin typeface="Arial" pitchFamily="34" charset="0"/>
            <a:cs typeface="Arial" pitchFamily="34" charset="0"/>
          </a:endParaRPr>
        </a:p>
      </dgm:t>
    </dgm:pt>
    <dgm:pt modelId="{A0EBADAB-CCF9-40D8-88EA-869055FAF3A1}">
      <dgm:prSet phldrT="[Текст]"/>
      <dgm:spPr/>
      <dgm:t>
        <a:bodyPr/>
        <a:lstStyle/>
        <a:p>
          <a:r>
            <a:rPr lang="ru-RU" dirty="0" smtClean="0">
              <a:latin typeface="Arial" pitchFamily="34" charset="0"/>
              <a:cs typeface="Arial" pitchFamily="34" charset="0"/>
            </a:rPr>
            <a:t>Получение заключения Межведомственной комиссии (МВК)</a:t>
          </a:r>
          <a:endParaRPr lang="ru-RU" dirty="0">
            <a:latin typeface="Arial" pitchFamily="34" charset="0"/>
            <a:cs typeface="Arial" pitchFamily="34" charset="0"/>
          </a:endParaRPr>
        </a:p>
      </dgm:t>
    </dgm:pt>
    <dgm:pt modelId="{DA75057B-00D3-4610-B68F-4B8434107C58}" type="parTrans" cxnId="{7C487BB9-7A1D-4D8C-A916-24977A0599FA}">
      <dgm:prSet/>
      <dgm:spPr/>
      <dgm:t>
        <a:bodyPr/>
        <a:lstStyle/>
        <a:p>
          <a:endParaRPr lang="ru-RU">
            <a:latin typeface="Arial" pitchFamily="34" charset="0"/>
            <a:cs typeface="Arial" pitchFamily="34" charset="0"/>
          </a:endParaRPr>
        </a:p>
      </dgm:t>
    </dgm:pt>
    <dgm:pt modelId="{D3AC7889-DF86-4B52-A5EC-BB5A84BC9C9F}" type="sibTrans" cxnId="{7C487BB9-7A1D-4D8C-A916-24977A0599FA}">
      <dgm:prSet/>
      <dgm:spPr/>
      <dgm:t>
        <a:bodyPr/>
        <a:lstStyle/>
        <a:p>
          <a:endParaRPr lang="ru-RU">
            <a:latin typeface="Arial" pitchFamily="34" charset="0"/>
            <a:cs typeface="Arial" pitchFamily="34" charset="0"/>
          </a:endParaRPr>
        </a:p>
      </dgm:t>
    </dgm:pt>
    <dgm:pt modelId="{059A06FD-4ECE-46E1-A138-7973E6C900C8}">
      <dgm:prSet phldrT="[Текст]"/>
      <dgm:spPr/>
      <dgm:t>
        <a:bodyPr/>
        <a:lstStyle/>
        <a:p>
          <a:r>
            <a:rPr lang="ru-RU" dirty="0" smtClean="0">
              <a:latin typeface="Arial" pitchFamily="34" charset="0"/>
              <a:cs typeface="Arial" pitchFamily="34" charset="0"/>
            </a:rPr>
            <a:t>Направление заключения МВК и проекта контракта (при положительном заключении) заявителю </a:t>
          </a:r>
          <a:endParaRPr lang="ru-RU" dirty="0">
            <a:latin typeface="Arial" pitchFamily="34" charset="0"/>
            <a:cs typeface="Arial" pitchFamily="34" charset="0"/>
          </a:endParaRPr>
        </a:p>
      </dgm:t>
    </dgm:pt>
    <dgm:pt modelId="{2D5A9D6A-2075-48C8-9ADF-E9748414FFA7}" type="parTrans" cxnId="{63F83085-EBAE-4E08-875D-12A416683E94}">
      <dgm:prSet/>
      <dgm:spPr/>
      <dgm:t>
        <a:bodyPr/>
        <a:lstStyle/>
        <a:p>
          <a:endParaRPr lang="ru-RU">
            <a:latin typeface="Arial" pitchFamily="34" charset="0"/>
            <a:cs typeface="Arial" pitchFamily="34" charset="0"/>
          </a:endParaRPr>
        </a:p>
      </dgm:t>
    </dgm:pt>
    <dgm:pt modelId="{0688DBE2-9BF2-44E7-ACDF-9EB964CD869B}" type="sibTrans" cxnId="{63F83085-EBAE-4E08-875D-12A416683E94}">
      <dgm:prSet/>
      <dgm:spPr/>
      <dgm:t>
        <a:bodyPr/>
        <a:lstStyle/>
        <a:p>
          <a:endParaRPr lang="ru-RU">
            <a:latin typeface="Arial" pitchFamily="34" charset="0"/>
            <a:cs typeface="Arial" pitchFamily="34" charset="0"/>
          </a:endParaRPr>
        </a:p>
      </dgm:t>
    </dgm:pt>
    <dgm:pt modelId="{7BC3C70E-580E-49ED-BFB9-E4696C712855}" type="pres">
      <dgm:prSet presAssocID="{5B77A6C3-BDF6-4A33-9867-06ABCDDF9529}" presName="Name0" presStyleCnt="0">
        <dgm:presLayoutVars>
          <dgm:dir/>
          <dgm:resizeHandles val="exact"/>
        </dgm:presLayoutVars>
      </dgm:prSet>
      <dgm:spPr/>
    </dgm:pt>
    <dgm:pt modelId="{3EE07C22-0629-4130-A33C-90168E62B775}" type="pres">
      <dgm:prSet presAssocID="{878AEA2B-23D8-42CA-9BCF-B2D706ACB7C6}" presName="node" presStyleLbl="node1" presStyleIdx="0" presStyleCnt="3">
        <dgm:presLayoutVars>
          <dgm:bulletEnabled val="1"/>
        </dgm:presLayoutVars>
      </dgm:prSet>
      <dgm:spPr/>
      <dgm:t>
        <a:bodyPr/>
        <a:lstStyle/>
        <a:p>
          <a:endParaRPr lang="ru-RU"/>
        </a:p>
      </dgm:t>
    </dgm:pt>
    <dgm:pt modelId="{7B575E37-C69B-4E19-ABBB-434300E8F8BD}" type="pres">
      <dgm:prSet presAssocID="{92C0FAA3-86A8-443C-82D4-0BE4EB6BD098}" presName="sibTrans" presStyleLbl="sibTrans2D1" presStyleIdx="0" presStyleCnt="2"/>
      <dgm:spPr/>
      <dgm:t>
        <a:bodyPr/>
        <a:lstStyle/>
        <a:p>
          <a:endParaRPr lang="ru-RU"/>
        </a:p>
      </dgm:t>
    </dgm:pt>
    <dgm:pt modelId="{B434D46A-1308-42A9-98AD-8CEFE92D20B4}" type="pres">
      <dgm:prSet presAssocID="{92C0FAA3-86A8-443C-82D4-0BE4EB6BD098}" presName="connectorText" presStyleLbl="sibTrans2D1" presStyleIdx="0" presStyleCnt="2"/>
      <dgm:spPr/>
      <dgm:t>
        <a:bodyPr/>
        <a:lstStyle/>
        <a:p>
          <a:endParaRPr lang="ru-RU"/>
        </a:p>
      </dgm:t>
    </dgm:pt>
    <dgm:pt modelId="{DF263E7D-E853-4E67-88B6-A79B9134A85F}" type="pres">
      <dgm:prSet presAssocID="{A0EBADAB-CCF9-40D8-88EA-869055FAF3A1}" presName="node" presStyleLbl="node1" presStyleIdx="1" presStyleCnt="3">
        <dgm:presLayoutVars>
          <dgm:bulletEnabled val="1"/>
        </dgm:presLayoutVars>
      </dgm:prSet>
      <dgm:spPr/>
      <dgm:t>
        <a:bodyPr/>
        <a:lstStyle/>
        <a:p>
          <a:endParaRPr lang="ru-RU"/>
        </a:p>
      </dgm:t>
    </dgm:pt>
    <dgm:pt modelId="{31C4CAD5-75E5-40C0-98C3-87C172E30B7E}" type="pres">
      <dgm:prSet presAssocID="{D3AC7889-DF86-4B52-A5EC-BB5A84BC9C9F}" presName="sibTrans" presStyleLbl="sibTrans2D1" presStyleIdx="1" presStyleCnt="2"/>
      <dgm:spPr/>
      <dgm:t>
        <a:bodyPr/>
        <a:lstStyle/>
        <a:p>
          <a:endParaRPr lang="ru-RU"/>
        </a:p>
      </dgm:t>
    </dgm:pt>
    <dgm:pt modelId="{6B4B76C6-DCE7-4903-B65F-3F9143F82FBA}" type="pres">
      <dgm:prSet presAssocID="{D3AC7889-DF86-4B52-A5EC-BB5A84BC9C9F}" presName="connectorText" presStyleLbl="sibTrans2D1" presStyleIdx="1" presStyleCnt="2"/>
      <dgm:spPr/>
      <dgm:t>
        <a:bodyPr/>
        <a:lstStyle/>
        <a:p>
          <a:endParaRPr lang="ru-RU"/>
        </a:p>
      </dgm:t>
    </dgm:pt>
    <dgm:pt modelId="{36453ECE-F93B-4F2E-AB85-4BDDBF3E5D84}" type="pres">
      <dgm:prSet presAssocID="{059A06FD-4ECE-46E1-A138-7973E6C900C8}" presName="node" presStyleLbl="node1" presStyleIdx="2" presStyleCnt="3">
        <dgm:presLayoutVars>
          <dgm:bulletEnabled val="1"/>
        </dgm:presLayoutVars>
      </dgm:prSet>
      <dgm:spPr/>
      <dgm:t>
        <a:bodyPr/>
        <a:lstStyle/>
        <a:p>
          <a:endParaRPr lang="ru-RU"/>
        </a:p>
      </dgm:t>
    </dgm:pt>
  </dgm:ptLst>
  <dgm:cxnLst>
    <dgm:cxn modelId="{F2286A95-FC63-4D61-98EE-DD1684784192}" type="presOf" srcId="{5B77A6C3-BDF6-4A33-9867-06ABCDDF9529}" destId="{7BC3C70E-580E-49ED-BFB9-E4696C712855}" srcOrd="0" destOrd="0" presId="urn:microsoft.com/office/officeart/2005/8/layout/process1"/>
    <dgm:cxn modelId="{B8A4F209-A22E-4E20-A96F-E41A2F44CCCB}" type="presOf" srcId="{92C0FAA3-86A8-443C-82D4-0BE4EB6BD098}" destId="{B434D46A-1308-42A9-98AD-8CEFE92D20B4}" srcOrd="1" destOrd="0" presId="urn:microsoft.com/office/officeart/2005/8/layout/process1"/>
    <dgm:cxn modelId="{CD4C231B-EBBB-493F-AE3D-37085D986D75}" type="presOf" srcId="{92C0FAA3-86A8-443C-82D4-0BE4EB6BD098}" destId="{7B575E37-C69B-4E19-ABBB-434300E8F8BD}" srcOrd="0" destOrd="0" presId="urn:microsoft.com/office/officeart/2005/8/layout/process1"/>
    <dgm:cxn modelId="{77624CA8-D400-4EE9-AC0D-185B47AFB8A0}" type="presOf" srcId="{A0EBADAB-CCF9-40D8-88EA-869055FAF3A1}" destId="{DF263E7D-E853-4E67-88B6-A79B9134A85F}" srcOrd="0" destOrd="0" presId="urn:microsoft.com/office/officeart/2005/8/layout/process1"/>
    <dgm:cxn modelId="{63F83085-EBAE-4E08-875D-12A416683E94}" srcId="{5B77A6C3-BDF6-4A33-9867-06ABCDDF9529}" destId="{059A06FD-4ECE-46E1-A138-7973E6C900C8}" srcOrd="2" destOrd="0" parTransId="{2D5A9D6A-2075-48C8-9ADF-E9748414FFA7}" sibTransId="{0688DBE2-9BF2-44E7-ACDF-9EB964CD869B}"/>
    <dgm:cxn modelId="{4B02432E-5661-46A5-9C23-4307727FC08C}" srcId="{5B77A6C3-BDF6-4A33-9867-06ABCDDF9529}" destId="{878AEA2B-23D8-42CA-9BCF-B2D706ACB7C6}" srcOrd="0" destOrd="0" parTransId="{A164976E-F1C1-4510-B18B-C1DFA59DA3C2}" sibTransId="{92C0FAA3-86A8-443C-82D4-0BE4EB6BD098}"/>
    <dgm:cxn modelId="{BFC04BF0-8E9A-4629-A60D-D0530D1C53F9}" type="presOf" srcId="{D3AC7889-DF86-4B52-A5EC-BB5A84BC9C9F}" destId="{31C4CAD5-75E5-40C0-98C3-87C172E30B7E}" srcOrd="0" destOrd="0" presId="urn:microsoft.com/office/officeart/2005/8/layout/process1"/>
    <dgm:cxn modelId="{7C487BB9-7A1D-4D8C-A916-24977A0599FA}" srcId="{5B77A6C3-BDF6-4A33-9867-06ABCDDF9529}" destId="{A0EBADAB-CCF9-40D8-88EA-869055FAF3A1}" srcOrd="1" destOrd="0" parTransId="{DA75057B-00D3-4610-B68F-4B8434107C58}" sibTransId="{D3AC7889-DF86-4B52-A5EC-BB5A84BC9C9F}"/>
    <dgm:cxn modelId="{F3A38B99-971A-40F7-986D-0BB71B473EA5}" type="presOf" srcId="{059A06FD-4ECE-46E1-A138-7973E6C900C8}" destId="{36453ECE-F93B-4F2E-AB85-4BDDBF3E5D84}" srcOrd="0" destOrd="0" presId="urn:microsoft.com/office/officeart/2005/8/layout/process1"/>
    <dgm:cxn modelId="{BB7F7EA7-9B2C-4E37-94A4-14C11A6AFF42}" type="presOf" srcId="{878AEA2B-23D8-42CA-9BCF-B2D706ACB7C6}" destId="{3EE07C22-0629-4130-A33C-90168E62B775}" srcOrd="0" destOrd="0" presId="urn:microsoft.com/office/officeart/2005/8/layout/process1"/>
    <dgm:cxn modelId="{EF722A35-EF40-498C-A727-BE82834F8FB1}" type="presOf" srcId="{D3AC7889-DF86-4B52-A5EC-BB5A84BC9C9F}" destId="{6B4B76C6-DCE7-4903-B65F-3F9143F82FBA}" srcOrd="1" destOrd="0" presId="urn:microsoft.com/office/officeart/2005/8/layout/process1"/>
    <dgm:cxn modelId="{8A6306EF-C1A7-4955-8FA6-D196D0503D34}" type="presParOf" srcId="{7BC3C70E-580E-49ED-BFB9-E4696C712855}" destId="{3EE07C22-0629-4130-A33C-90168E62B775}" srcOrd="0" destOrd="0" presId="urn:microsoft.com/office/officeart/2005/8/layout/process1"/>
    <dgm:cxn modelId="{8F60C801-CFF2-424B-AB2F-4A4BC4261043}" type="presParOf" srcId="{7BC3C70E-580E-49ED-BFB9-E4696C712855}" destId="{7B575E37-C69B-4E19-ABBB-434300E8F8BD}" srcOrd="1" destOrd="0" presId="urn:microsoft.com/office/officeart/2005/8/layout/process1"/>
    <dgm:cxn modelId="{8C8B722B-B2C5-470E-B12C-F2C647448D21}" type="presParOf" srcId="{7B575E37-C69B-4E19-ABBB-434300E8F8BD}" destId="{B434D46A-1308-42A9-98AD-8CEFE92D20B4}" srcOrd="0" destOrd="0" presId="urn:microsoft.com/office/officeart/2005/8/layout/process1"/>
    <dgm:cxn modelId="{CF2246F4-FA29-4A0F-A2FF-753DFDE817EA}" type="presParOf" srcId="{7BC3C70E-580E-49ED-BFB9-E4696C712855}" destId="{DF263E7D-E853-4E67-88B6-A79B9134A85F}" srcOrd="2" destOrd="0" presId="urn:microsoft.com/office/officeart/2005/8/layout/process1"/>
    <dgm:cxn modelId="{73C2DF40-9021-49CD-96C7-77428F25B935}" type="presParOf" srcId="{7BC3C70E-580E-49ED-BFB9-E4696C712855}" destId="{31C4CAD5-75E5-40C0-98C3-87C172E30B7E}" srcOrd="3" destOrd="0" presId="urn:microsoft.com/office/officeart/2005/8/layout/process1"/>
    <dgm:cxn modelId="{B95F7171-4D50-43C2-945A-B456637C9F95}" type="presParOf" srcId="{31C4CAD5-75E5-40C0-98C3-87C172E30B7E}" destId="{6B4B76C6-DCE7-4903-B65F-3F9143F82FBA}" srcOrd="0" destOrd="0" presId="urn:microsoft.com/office/officeart/2005/8/layout/process1"/>
    <dgm:cxn modelId="{9209CFD1-CF64-486B-A3A9-602055BC1505}" type="presParOf" srcId="{7BC3C70E-580E-49ED-BFB9-E4696C712855}" destId="{36453ECE-F93B-4F2E-AB85-4BDDBF3E5D84}"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1BBE27-C997-4EBE-9662-16D5EC47B835}">
      <dsp:nvSpPr>
        <dsp:cNvPr id="0" name=""/>
        <dsp:cNvSpPr/>
      </dsp:nvSpPr>
      <dsp:spPr>
        <a:xfrm>
          <a:off x="0" y="2554485"/>
          <a:ext cx="8352928" cy="24139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cap="all" baseline="0" dirty="0" smtClean="0">
              <a:latin typeface="Arial" pitchFamily="34" charset="0"/>
              <a:cs typeface="Arial" pitchFamily="34" charset="0"/>
            </a:rPr>
            <a:t>стимулирование инвестиций в СОЗДАНИЕ И МОДЕРНИЗАЦИЮ ПРОМЫШЛЕННОГО ПРОИЗВОДСТВА НА ТЕРРИТОРИИ РОССИЙСКОЙ ФЕДЕРАЦИИ   путем предоставления инвесторам ОТРАСЛЕВЫХ ЛЬГОТ И ПРФЕРЕНЦИЙ И ОБЕСПЕЧЕНИЯ СТАБИЛЬНЫХ УСЛОВИЙ ВЕДЕНИЯ БИЗНЕСА ПРИ УСЛОВИИ ВЫПОЛНЕНИЯ инвестором обязательств ПО СОЗДАНИЮ И (ИЛИ) МОДЕРНИЗАЦИИ ПРОМЫШЛЕННОГО ПРОИЗВОДСТВА </a:t>
          </a:r>
          <a:endParaRPr lang="ru-RU" sz="2000" b="1" kern="1200" dirty="0">
            <a:latin typeface="Arial" pitchFamily="34" charset="0"/>
            <a:cs typeface="Arial" pitchFamily="34" charset="0"/>
          </a:endParaRPr>
        </a:p>
      </dsp:txBody>
      <dsp:txXfrm>
        <a:off x="0" y="2554485"/>
        <a:ext cx="8352928" cy="2413920"/>
      </dsp:txXfrm>
    </dsp:sp>
    <dsp:sp modelId="{29BCD267-0248-4C30-AB4D-08C34195197A}">
      <dsp:nvSpPr>
        <dsp:cNvPr id="0" name=""/>
        <dsp:cNvSpPr/>
      </dsp:nvSpPr>
      <dsp:spPr>
        <a:xfrm rot="10800000">
          <a:off x="0" y="0"/>
          <a:ext cx="8352928" cy="2590547"/>
        </a:xfrm>
        <a:prstGeom prst="upArrowCallou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ru-RU" sz="4000" kern="1200" dirty="0" smtClean="0">
              <a:latin typeface="Arial" pitchFamily="34" charset="0"/>
              <a:cs typeface="Arial" pitchFamily="34" charset="0"/>
            </a:rPr>
            <a:t>Цель введения инструмента</a:t>
          </a:r>
          <a:endParaRPr lang="ru-RU" sz="4000" kern="1200" dirty="0">
            <a:latin typeface="Arial" pitchFamily="34" charset="0"/>
            <a:cs typeface="Arial" pitchFamily="34" charset="0"/>
          </a:endParaRPr>
        </a:p>
      </dsp:txBody>
      <dsp:txXfrm rot="10800000">
        <a:off x="0" y="0"/>
        <a:ext cx="8352928" cy="25905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A05D39-EC4E-4003-939E-3DC8CA6B1FB0}">
      <dsp:nvSpPr>
        <dsp:cNvPr id="0" name=""/>
        <dsp:cNvSpPr/>
      </dsp:nvSpPr>
      <dsp:spPr>
        <a:xfrm>
          <a:off x="0" y="227046"/>
          <a:ext cx="8208912" cy="553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latin typeface="Arial" pitchFamily="34" charset="0"/>
              <a:cs typeface="Arial" pitchFamily="34" charset="0"/>
            </a:rPr>
            <a:t>Участие Российской Федерации</a:t>
          </a:r>
          <a:endParaRPr lang="ru-RU" sz="2400" b="1" kern="1200" dirty="0">
            <a:latin typeface="Arial" pitchFamily="34" charset="0"/>
            <a:cs typeface="Arial" pitchFamily="34" charset="0"/>
          </a:endParaRPr>
        </a:p>
      </dsp:txBody>
      <dsp:txXfrm>
        <a:off x="0" y="227046"/>
        <a:ext cx="8208912" cy="553410"/>
      </dsp:txXfrm>
    </dsp:sp>
    <dsp:sp modelId="{8CB8255A-4168-4FCD-ADC2-617918D6FAFC}">
      <dsp:nvSpPr>
        <dsp:cNvPr id="0" name=""/>
        <dsp:cNvSpPr/>
      </dsp:nvSpPr>
      <dsp:spPr>
        <a:xfrm>
          <a:off x="0" y="780456"/>
          <a:ext cx="8208912" cy="168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smtClean="0">
              <a:latin typeface="Arial" pitchFamily="34" charset="0"/>
              <a:cs typeface="Arial" pitchFamily="34" charset="0"/>
            </a:rPr>
            <a:t>От имени РФ </a:t>
          </a:r>
          <a:r>
            <a:rPr lang="ru-RU" sz="1700" kern="1200" dirty="0" err="1" smtClean="0">
              <a:latin typeface="Arial" pitchFamily="34" charset="0"/>
              <a:cs typeface="Arial" pitchFamily="34" charset="0"/>
            </a:rPr>
            <a:t>специнвестконтракт</a:t>
          </a:r>
          <a:r>
            <a:rPr lang="ru-RU" sz="1700" kern="1200" dirty="0" smtClean="0">
              <a:latin typeface="Arial" pitchFamily="34" charset="0"/>
              <a:cs typeface="Arial" pitchFamily="34" charset="0"/>
            </a:rPr>
            <a:t> заключает Министерство промышленности и торговли Российской Федерации или иной уполномоченный Правительством РФ орган</a:t>
          </a:r>
          <a:endParaRPr lang="ru-RU" sz="1700" kern="1200" dirty="0">
            <a:latin typeface="Arial" pitchFamily="34" charset="0"/>
            <a:cs typeface="Arial" pitchFamily="34" charset="0"/>
          </a:endParaRPr>
        </a:p>
        <a:p>
          <a:pPr marL="171450" lvl="1" indent="-171450" algn="l" defTabSz="755650">
            <a:lnSpc>
              <a:spcPct val="90000"/>
            </a:lnSpc>
            <a:spcBef>
              <a:spcPct val="0"/>
            </a:spcBef>
            <a:spcAft>
              <a:spcPct val="20000"/>
            </a:spcAft>
            <a:buChar char="••"/>
          </a:pPr>
          <a:r>
            <a:rPr lang="ru-RU" sz="1700" kern="1200" dirty="0" smtClean="0">
              <a:latin typeface="Arial" pitchFamily="34" charset="0"/>
              <a:cs typeface="Arial" pitchFamily="34" charset="0"/>
            </a:rPr>
            <a:t>К заключению </a:t>
          </a:r>
          <a:r>
            <a:rPr lang="ru-RU" sz="1700" kern="1200" dirty="0" err="1" smtClean="0">
              <a:latin typeface="Arial" pitchFamily="34" charset="0"/>
              <a:cs typeface="Arial" pitchFamily="34" charset="0"/>
            </a:rPr>
            <a:t>специнвестконтракта</a:t>
          </a:r>
          <a:r>
            <a:rPr lang="ru-RU" sz="1700" kern="1200" dirty="0" smtClean="0">
              <a:latin typeface="Arial" pitchFamily="34" charset="0"/>
              <a:cs typeface="Arial" pitchFamily="34" charset="0"/>
            </a:rPr>
            <a:t> от имени РФ привлекаются иные федеральные органы исполнительной власти, в компетенцию которых входит предоставление соответствующих льгот и преференций, и в обязательном порядке – Минфин России</a:t>
          </a:r>
          <a:endParaRPr lang="ru-RU" sz="1700" kern="1200" dirty="0">
            <a:latin typeface="Arial" pitchFamily="34" charset="0"/>
            <a:cs typeface="Arial" pitchFamily="34" charset="0"/>
          </a:endParaRPr>
        </a:p>
      </dsp:txBody>
      <dsp:txXfrm>
        <a:off x="0" y="780456"/>
        <a:ext cx="8208912" cy="1684980"/>
      </dsp:txXfrm>
    </dsp:sp>
    <dsp:sp modelId="{F7F448B6-F718-4B21-B871-D7A4C8AC6CD1}">
      <dsp:nvSpPr>
        <dsp:cNvPr id="0" name=""/>
        <dsp:cNvSpPr/>
      </dsp:nvSpPr>
      <dsp:spPr>
        <a:xfrm>
          <a:off x="0" y="2465436"/>
          <a:ext cx="8208912" cy="553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latin typeface="Arial" pitchFamily="34" charset="0"/>
              <a:cs typeface="Arial" pitchFamily="34" charset="0"/>
            </a:rPr>
            <a:t>Участие субъектов РФ</a:t>
          </a:r>
          <a:endParaRPr lang="ru-RU" sz="2400" b="1" kern="1200" dirty="0">
            <a:latin typeface="Arial" pitchFamily="34" charset="0"/>
            <a:cs typeface="Arial" pitchFamily="34" charset="0"/>
          </a:endParaRPr>
        </a:p>
      </dsp:txBody>
      <dsp:txXfrm>
        <a:off x="0" y="2465436"/>
        <a:ext cx="8208912" cy="553410"/>
      </dsp:txXfrm>
    </dsp:sp>
    <dsp:sp modelId="{DC24A191-B8A9-441C-A1F0-9E568BFD68E1}">
      <dsp:nvSpPr>
        <dsp:cNvPr id="0" name=""/>
        <dsp:cNvSpPr/>
      </dsp:nvSpPr>
      <dsp:spPr>
        <a:xfrm>
          <a:off x="0" y="3018846"/>
          <a:ext cx="8208912"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b="0" kern="1200" dirty="0" smtClean="0">
              <a:latin typeface="Arial" pitchFamily="34" charset="0"/>
              <a:cs typeface="Arial" pitchFamily="34" charset="0"/>
            </a:rPr>
            <a:t>Субъекты РФ участвуют как сторона специального </a:t>
          </a:r>
          <a:r>
            <a:rPr lang="ru-RU" sz="1700" b="0" kern="1200" dirty="0" err="1" smtClean="0">
              <a:latin typeface="Arial" pitchFamily="34" charset="0"/>
              <a:cs typeface="Arial" pitchFamily="34" charset="0"/>
            </a:rPr>
            <a:t>инвестконтракта</a:t>
          </a:r>
          <a:r>
            <a:rPr lang="ru-RU" sz="1700" b="0" kern="1200" dirty="0" smtClean="0">
              <a:latin typeface="Arial" pitchFamily="34" charset="0"/>
              <a:cs typeface="Arial" pitchFamily="34" charset="0"/>
            </a:rPr>
            <a:t>  в целях предоставления инвестору льгот и преференций, установленных региональным законодательством (как наряду с РФ, так и самостоятельно)</a:t>
          </a:r>
          <a:endParaRPr lang="ru-RU" sz="1700" b="0" kern="1200" dirty="0">
            <a:latin typeface="Arial" pitchFamily="34" charset="0"/>
            <a:cs typeface="Arial" pitchFamily="34" charset="0"/>
          </a:endParaRPr>
        </a:p>
      </dsp:txBody>
      <dsp:txXfrm>
        <a:off x="0" y="3018846"/>
        <a:ext cx="8208912" cy="728640"/>
      </dsp:txXfrm>
    </dsp:sp>
    <dsp:sp modelId="{80637376-DF6D-4648-8A32-59207D6DEC46}">
      <dsp:nvSpPr>
        <dsp:cNvPr id="0" name=""/>
        <dsp:cNvSpPr/>
      </dsp:nvSpPr>
      <dsp:spPr>
        <a:xfrm>
          <a:off x="0" y="3747487"/>
          <a:ext cx="8208912" cy="553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latin typeface="Arial" pitchFamily="34" charset="0"/>
              <a:cs typeface="Arial" pitchFamily="34" charset="0"/>
            </a:rPr>
            <a:t>Участие муниципальных образований</a:t>
          </a:r>
          <a:endParaRPr lang="ru-RU" sz="2400" b="1" kern="1200" dirty="0">
            <a:latin typeface="Arial" pitchFamily="34" charset="0"/>
            <a:cs typeface="Arial" pitchFamily="34" charset="0"/>
          </a:endParaRPr>
        </a:p>
      </dsp:txBody>
      <dsp:txXfrm>
        <a:off x="0" y="3747487"/>
        <a:ext cx="8208912" cy="553410"/>
      </dsp:txXfrm>
    </dsp:sp>
    <dsp:sp modelId="{069E46EE-973D-43A1-BF05-EDA3F9BDFC97}">
      <dsp:nvSpPr>
        <dsp:cNvPr id="0" name=""/>
        <dsp:cNvSpPr/>
      </dsp:nvSpPr>
      <dsp:spPr>
        <a:xfrm>
          <a:off x="0" y="4300897"/>
          <a:ext cx="8208912"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b="0" kern="1200" dirty="0" smtClean="0">
              <a:latin typeface="Arial" pitchFamily="34" charset="0"/>
              <a:cs typeface="Arial" pitchFamily="34" charset="0"/>
            </a:rPr>
            <a:t>Муниципалитеты участвуют как сторона специального </a:t>
          </a:r>
          <a:r>
            <a:rPr lang="ru-RU" sz="1700" b="0" kern="1200" dirty="0" err="1" smtClean="0">
              <a:latin typeface="Arial" pitchFamily="34" charset="0"/>
              <a:cs typeface="Arial" pitchFamily="34" charset="0"/>
            </a:rPr>
            <a:t>инвестконтракта</a:t>
          </a:r>
          <a:r>
            <a:rPr lang="ru-RU" sz="1700" b="0" kern="1200" dirty="0" smtClean="0">
              <a:latin typeface="Arial" pitchFamily="34" charset="0"/>
              <a:cs typeface="Arial" pitchFamily="34" charset="0"/>
            </a:rPr>
            <a:t>  в целях предоставления инвестору льгот и преференций, установленных местными нормативными актами</a:t>
          </a:r>
          <a:endParaRPr lang="ru-RU" sz="1700" b="0" kern="1200" dirty="0">
            <a:latin typeface="Arial" pitchFamily="34" charset="0"/>
            <a:cs typeface="Arial" pitchFamily="34" charset="0"/>
          </a:endParaRPr>
        </a:p>
      </dsp:txBody>
      <dsp:txXfrm>
        <a:off x="0" y="4300897"/>
        <a:ext cx="8208912" cy="7286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3863B6-E04D-4601-85B8-8FFAA3DA94C7}">
      <dsp:nvSpPr>
        <dsp:cNvPr id="0" name=""/>
        <dsp:cNvSpPr/>
      </dsp:nvSpPr>
      <dsp:spPr>
        <a:xfrm>
          <a:off x="0" y="508523"/>
          <a:ext cx="2688889" cy="161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Arial" pitchFamily="34" charset="0"/>
              <a:cs typeface="Arial" pitchFamily="34" charset="0"/>
            </a:rPr>
            <a:t>Срок действия </a:t>
          </a:r>
          <a:r>
            <a:rPr lang="ru-RU" sz="2000" b="1" kern="1200" dirty="0" smtClean="0">
              <a:latin typeface="Arial" pitchFamily="34" charset="0"/>
              <a:cs typeface="Arial" pitchFamily="34" charset="0"/>
            </a:rPr>
            <a:t/>
          </a:r>
          <a:br>
            <a:rPr lang="ru-RU" sz="2000" b="1" kern="1200" dirty="0" smtClean="0">
              <a:latin typeface="Arial" pitchFamily="34" charset="0"/>
              <a:cs typeface="Arial" pitchFamily="34" charset="0"/>
            </a:rPr>
          </a:br>
          <a:r>
            <a:rPr lang="ru-RU" sz="2000" b="1" kern="1200" dirty="0" smtClean="0">
              <a:latin typeface="Arial" pitchFamily="34" charset="0"/>
              <a:cs typeface="Arial" pitchFamily="34" charset="0"/>
            </a:rPr>
            <a:t>(</a:t>
          </a:r>
          <a:r>
            <a:rPr lang="ru-RU" sz="2000" b="1" kern="1200" dirty="0" smtClean="0">
              <a:latin typeface="Arial" pitchFamily="34" charset="0"/>
              <a:cs typeface="Arial" pitchFamily="34" charset="0"/>
            </a:rPr>
            <a:t>до 10 лет)</a:t>
          </a:r>
          <a:endParaRPr lang="ru-RU" sz="2000" b="1" kern="1200" dirty="0">
            <a:latin typeface="Arial" pitchFamily="34" charset="0"/>
            <a:cs typeface="Arial" pitchFamily="34" charset="0"/>
          </a:endParaRPr>
        </a:p>
      </dsp:txBody>
      <dsp:txXfrm>
        <a:off x="0" y="508523"/>
        <a:ext cx="2688889" cy="1613334"/>
      </dsp:txXfrm>
    </dsp:sp>
    <dsp:sp modelId="{3F92B3A8-AFE7-43E2-ACC1-F850198F520B}">
      <dsp:nvSpPr>
        <dsp:cNvPr id="0" name=""/>
        <dsp:cNvSpPr/>
      </dsp:nvSpPr>
      <dsp:spPr>
        <a:xfrm>
          <a:off x="2957779" y="492357"/>
          <a:ext cx="2688889" cy="161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Характеристики продукции, производство которой создается</a:t>
          </a:r>
          <a:r>
            <a:rPr lang="ru-RU" sz="1800" b="1" kern="1200" dirty="0" smtClean="0">
              <a:latin typeface="Arial" pitchFamily="34" charset="0"/>
              <a:cs typeface="Arial" pitchFamily="34" charset="0"/>
            </a:rPr>
            <a:t>/ </a:t>
          </a:r>
          <a:r>
            <a:rPr lang="ru-RU" sz="1800" b="1" kern="1200" dirty="0" err="1" smtClean="0">
              <a:latin typeface="Arial" pitchFamily="34" charset="0"/>
              <a:cs typeface="Arial" pitchFamily="34" charset="0"/>
            </a:rPr>
            <a:t>модернизи-руется</a:t>
          </a:r>
          <a:endParaRPr lang="ru-RU" sz="1800" b="1" kern="1200" dirty="0">
            <a:latin typeface="Arial" pitchFamily="34" charset="0"/>
            <a:cs typeface="Arial" pitchFamily="34" charset="0"/>
          </a:endParaRPr>
        </a:p>
      </dsp:txBody>
      <dsp:txXfrm>
        <a:off x="2957779" y="492357"/>
        <a:ext cx="2688889" cy="1613334"/>
      </dsp:txXfrm>
    </dsp:sp>
    <dsp:sp modelId="{3CEAE57C-A263-48DA-899F-09D7C0F5518B}">
      <dsp:nvSpPr>
        <dsp:cNvPr id="0" name=""/>
        <dsp:cNvSpPr/>
      </dsp:nvSpPr>
      <dsp:spPr>
        <a:xfrm>
          <a:off x="5915558" y="492357"/>
          <a:ext cx="2688889" cy="161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Arial" pitchFamily="34" charset="0"/>
              <a:cs typeface="Arial" pitchFamily="34" charset="0"/>
            </a:rPr>
            <a:t>Перечень мероприятий по созданию</a:t>
          </a:r>
          <a:r>
            <a:rPr lang="ru-RU" sz="1800" b="1" kern="1200" dirty="0" smtClean="0">
              <a:latin typeface="Arial" pitchFamily="34" charset="0"/>
              <a:cs typeface="Arial" pitchFamily="34" charset="0"/>
            </a:rPr>
            <a:t>/ модернизации </a:t>
          </a:r>
          <a:r>
            <a:rPr lang="ru-RU" sz="1800" b="1" kern="1200" dirty="0" smtClean="0">
              <a:latin typeface="Arial" pitchFamily="34" charset="0"/>
              <a:cs typeface="Arial" pitchFamily="34" charset="0"/>
            </a:rPr>
            <a:t>производства</a:t>
          </a:r>
          <a:endParaRPr lang="ru-RU" sz="1800" b="1" kern="1200" dirty="0">
            <a:latin typeface="Arial" pitchFamily="34" charset="0"/>
            <a:cs typeface="Arial" pitchFamily="34" charset="0"/>
          </a:endParaRPr>
        </a:p>
      </dsp:txBody>
      <dsp:txXfrm>
        <a:off x="5915558" y="492357"/>
        <a:ext cx="2688889" cy="1613334"/>
      </dsp:txXfrm>
    </dsp:sp>
    <dsp:sp modelId="{9409B8D2-AF33-43DC-A403-6A0DEF5C07D6}">
      <dsp:nvSpPr>
        <dsp:cNvPr id="0" name=""/>
        <dsp:cNvSpPr/>
      </dsp:nvSpPr>
      <dsp:spPr>
        <a:xfrm>
          <a:off x="0" y="2390713"/>
          <a:ext cx="2688889" cy="161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Arial" pitchFamily="34" charset="0"/>
              <a:cs typeface="Arial" pitchFamily="34" charset="0"/>
            </a:rPr>
            <a:t>Объем инвестиций </a:t>
          </a:r>
          <a:endParaRPr lang="ru-RU" sz="2000" b="1" kern="1200" dirty="0">
            <a:latin typeface="Arial" pitchFamily="34" charset="0"/>
            <a:cs typeface="Arial" pitchFamily="34" charset="0"/>
          </a:endParaRPr>
        </a:p>
      </dsp:txBody>
      <dsp:txXfrm>
        <a:off x="0" y="2390713"/>
        <a:ext cx="2688889" cy="1613334"/>
      </dsp:txXfrm>
    </dsp:sp>
    <dsp:sp modelId="{FDF55747-B6E8-4777-B92A-310627E3F564}">
      <dsp:nvSpPr>
        <dsp:cNvPr id="0" name=""/>
        <dsp:cNvSpPr/>
      </dsp:nvSpPr>
      <dsp:spPr>
        <a:xfrm>
          <a:off x="2936240" y="2390713"/>
          <a:ext cx="2688889" cy="161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latin typeface="Arial" pitchFamily="34" charset="0"/>
              <a:cs typeface="Arial" pitchFamily="34" charset="0"/>
            </a:rPr>
            <a:t>Перечень мер стимулирования (льготы, преференции и т.д.), которые применяются в отношении участника СИК в течение срока действия СИК</a:t>
          </a:r>
          <a:endParaRPr lang="ru-RU" sz="1500" b="1" kern="1200" dirty="0">
            <a:latin typeface="Arial" pitchFamily="34" charset="0"/>
            <a:cs typeface="Arial" pitchFamily="34" charset="0"/>
          </a:endParaRPr>
        </a:p>
      </dsp:txBody>
      <dsp:txXfrm>
        <a:off x="2936240" y="2390713"/>
        <a:ext cx="2688889" cy="1613334"/>
      </dsp:txXfrm>
    </dsp:sp>
    <dsp:sp modelId="{D3E88ABA-6A7A-4FE1-973D-13F5AAEB3C74}">
      <dsp:nvSpPr>
        <dsp:cNvPr id="0" name=""/>
        <dsp:cNvSpPr/>
      </dsp:nvSpPr>
      <dsp:spPr>
        <a:xfrm>
          <a:off x="5915558" y="2374580"/>
          <a:ext cx="2688889" cy="16133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Порядок контроля исполнения обязательств инвестором и предоставления отчетности</a:t>
          </a:r>
          <a:endParaRPr lang="ru-RU" sz="1600" b="1" kern="1200" dirty="0">
            <a:latin typeface="Arial" pitchFamily="34" charset="0"/>
            <a:cs typeface="Arial" pitchFamily="34" charset="0"/>
          </a:endParaRPr>
        </a:p>
      </dsp:txBody>
      <dsp:txXfrm>
        <a:off x="5915558" y="2374580"/>
        <a:ext cx="2688889" cy="161333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E07C22-0629-4130-A33C-90168E62B775}">
      <dsp:nvSpPr>
        <dsp:cNvPr id="0" name=""/>
        <dsp:cNvSpPr/>
      </dsp:nvSpPr>
      <dsp:spPr>
        <a:xfrm>
          <a:off x="7716" y="0"/>
          <a:ext cx="2306377" cy="1146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Arial" pitchFamily="34" charset="0"/>
              <a:cs typeface="Arial" pitchFamily="34" charset="0"/>
            </a:rPr>
            <a:t>Предварительное общественное обсуждение (в порядке, установленном </a:t>
          </a:r>
          <a:r>
            <a:rPr lang="ru-RU" sz="1400" kern="1200" dirty="0" err="1" smtClean="0">
              <a:latin typeface="Arial" pitchFamily="34" charset="0"/>
              <a:cs typeface="Arial" pitchFamily="34" charset="0"/>
            </a:rPr>
            <a:t>Минпромторгом</a:t>
          </a:r>
          <a:r>
            <a:rPr lang="ru-RU" sz="1400" kern="1200" dirty="0" smtClean="0">
              <a:latin typeface="Arial" pitchFamily="34" charset="0"/>
              <a:cs typeface="Arial" pitchFamily="34" charset="0"/>
            </a:rPr>
            <a:t> России) </a:t>
          </a:r>
          <a:endParaRPr lang="ru-RU" sz="1400" kern="1200" dirty="0">
            <a:latin typeface="Arial" pitchFamily="34" charset="0"/>
            <a:cs typeface="Arial" pitchFamily="34" charset="0"/>
          </a:endParaRPr>
        </a:p>
      </dsp:txBody>
      <dsp:txXfrm>
        <a:off x="7716" y="0"/>
        <a:ext cx="2306377" cy="1146571"/>
      </dsp:txXfrm>
    </dsp:sp>
    <dsp:sp modelId="{7B575E37-C69B-4E19-ABBB-434300E8F8BD}">
      <dsp:nvSpPr>
        <dsp:cNvPr id="0" name=""/>
        <dsp:cNvSpPr/>
      </dsp:nvSpPr>
      <dsp:spPr>
        <a:xfrm>
          <a:off x="2544732" y="287294"/>
          <a:ext cx="488952" cy="571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latin typeface="Arial" pitchFamily="34" charset="0"/>
            <a:cs typeface="Arial" pitchFamily="34" charset="0"/>
          </a:endParaRPr>
        </a:p>
      </dsp:txBody>
      <dsp:txXfrm>
        <a:off x="2544732" y="287294"/>
        <a:ext cx="488952" cy="571981"/>
      </dsp:txXfrm>
    </dsp:sp>
    <dsp:sp modelId="{DF263E7D-E853-4E67-88B6-A79B9134A85F}">
      <dsp:nvSpPr>
        <dsp:cNvPr id="0" name=""/>
        <dsp:cNvSpPr/>
      </dsp:nvSpPr>
      <dsp:spPr>
        <a:xfrm>
          <a:off x="3236645" y="0"/>
          <a:ext cx="2306377" cy="1146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Arial" pitchFamily="34" charset="0"/>
              <a:cs typeface="Arial" pitchFamily="34" charset="0"/>
            </a:rPr>
            <a:t>Получение заключения Межведомственной комиссии (МВК)</a:t>
          </a:r>
          <a:endParaRPr lang="ru-RU" sz="1400" kern="1200" dirty="0">
            <a:latin typeface="Arial" pitchFamily="34" charset="0"/>
            <a:cs typeface="Arial" pitchFamily="34" charset="0"/>
          </a:endParaRPr>
        </a:p>
      </dsp:txBody>
      <dsp:txXfrm>
        <a:off x="3236645" y="0"/>
        <a:ext cx="2306377" cy="1146571"/>
      </dsp:txXfrm>
    </dsp:sp>
    <dsp:sp modelId="{31C4CAD5-75E5-40C0-98C3-87C172E30B7E}">
      <dsp:nvSpPr>
        <dsp:cNvPr id="0" name=""/>
        <dsp:cNvSpPr/>
      </dsp:nvSpPr>
      <dsp:spPr>
        <a:xfrm>
          <a:off x="5773661" y="287294"/>
          <a:ext cx="488952" cy="571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latin typeface="Arial" pitchFamily="34" charset="0"/>
            <a:cs typeface="Arial" pitchFamily="34" charset="0"/>
          </a:endParaRPr>
        </a:p>
      </dsp:txBody>
      <dsp:txXfrm>
        <a:off x="5773661" y="287294"/>
        <a:ext cx="488952" cy="571981"/>
      </dsp:txXfrm>
    </dsp:sp>
    <dsp:sp modelId="{36453ECE-F93B-4F2E-AB85-4BDDBF3E5D84}">
      <dsp:nvSpPr>
        <dsp:cNvPr id="0" name=""/>
        <dsp:cNvSpPr/>
      </dsp:nvSpPr>
      <dsp:spPr>
        <a:xfrm>
          <a:off x="6465574" y="0"/>
          <a:ext cx="2306377" cy="1146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Arial" pitchFamily="34" charset="0"/>
              <a:cs typeface="Arial" pitchFamily="34" charset="0"/>
            </a:rPr>
            <a:t>Направление заключения МВК и проекта контракта (при положительном заключении) заявителю </a:t>
          </a:r>
          <a:endParaRPr lang="ru-RU" sz="1400" kern="1200" dirty="0">
            <a:latin typeface="Arial" pitchFamily="34" charset="0"/>
            <a:cs typeface="Arial" pitchFamily="34" charset="0"/>
          </a:endParaRPr>
        </a:p>
      </dsp:txBody>
      <dsp:txXfrm>
        <a:off x="6465574" y="0"/>
        <a:ext cx="2306377" cy="11465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B501CB-33F0-4274-82C9-EC85F20BCF28}" type="datetimeFigureOut">
              <a:rPr lang="ru-RU" smtClean="0"/>
              <a:pPr/>
              <a:t>18.08.2015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B68E3D-BC76-4DC7-BB94-5F741835BD8E}" type="slidenum">
              <a:rPr lang="ru-RU" smtClean="0"/>
              <a:pPr/>
              <a:t>‹#›</a:t>
            </a:fld>
            <a:endParaRPr lang="ru-RU"/>
          </a:p>
        </p:txBody>
      </p:sp>
    </p:spTree>
    <p:extLst>
      <p:ext uri="{BB962C8B-B14F-4D97-AF65-F5344CB8AC3E}">
        <p14:creationId xmlns:p14="http://schemas.microsoft.com/office/powerpoint/2010/main" xmlns="" val="2726716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FFA392-36A8-473A-9A5D-674D60B014FE}" type="datetimeFigureOut">
              <a:rPr lang="ru-RU" smtClean="0"/>
              <a:pPr/>
              <a:t>18.08.2015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ABED3-5DD2-4706-9B5C-8AA1CF0E48D1}" type="slidenum">
              <a:rPr lang="ru-RU" smtClean="0"/>
              <a:pPr/>
              <a:t>‹#›</a:t>
            </a:fld>
            <a:endParaRPr lang="ru-RU"/>
          </a:p>
        </p:txBody>
      </p:sp>
    </p:spTree>
    <p:extLst>
      <p:ext uri="{BB962C8B-B14F-4D97-AF65-F5344CB8AC3E}">
        <p14:creationId xmlns:p14="http://schemas.microsoft.com/office/powerpoint/2010/main" xmlns="" val="348916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3</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12</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13</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14</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15</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16</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17</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18</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19</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20</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21</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4</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22</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23</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24</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25</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26</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27</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B152C92-FFFB-40BC-BE49-35F5B625BA8A}"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xmlns="" val="355305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B152C92-FFFB-40BC-BE49-35F5B625BA8A}" type="slidenum">
              <a:rPr lang="ru-RU" smtClean="0">
                <a:solidFill>
                  <a:prstClr val="black"/>
                </a:solidFill>
              </a:rPr>
              <a:pPr/>
              <a:t>29</a:t>
            </a:fld>
            <a:endParaRPr lang="ru-RU">
              <a:solidFill>
                <a:prstClr val="black"/>
              </a:solidFill>
            </a:endParaRPr>
          </a:p>
        </p:txBody>
      </p:sp>
    </p:spTree>
    <p:extLst>
      <p:ext uri="{BB962C8B-B14F-4D97-AF65-F5344CB8AC3E}">
        <p14:creationId xmlns:p14="http://schemas.microsoft.com/office/powerpoint/2010/main" xmlns="" val="1632751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B152C92-FFFB-40BC-BE49-35F5B625BA8A}" type="slidenum">
              <a:rPr lang="ru-RU" smtClean="0">
                <a:solidFill>
                  <a:prstClr val="black"/>
                </a:solidFill>
              </a:rPr>
              <a:pPr/>
              <a:t>30</a:t>
            </a:fld>
            <a:endParaRPr lang="ru-RU">
              <a:solidFill>
                <a:prstClr val="black"/>
              </a:solidFill>
            </a:endParaRPr>
          </a:p>
        </p:txBody>
      </p:sp>
    </p:spTree>
    <p:extLst>
      <p:ext uri="{BB962C8B-B14F-4D97-AF65-F5344CB8AC3E}">
        <p14:creationId xmlns:p14="http://schemas.microsoft.com/office/powerpoint/2010/main" xmlns="" val="1910701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B152C92-FFFB-40BC-BE49-35F5B625BA8A}" type="slidenum">
              <a:rPr lang="ru-RU" smtClean="0">
                <a:solidFill>
                  <a:prstClr val="black"/>
                </a:solidFill>
              </a:rPr>
              <a:pPr/>
              <a:t>31</a:t>
            </a:fld>
            <a:endParaRPr lang="ru-RU">
              <a:solidFill>
                <a:prstClr val="black"/>
              </a:solidFill>
            </a:endParaRPr>
          </a:p>
        </p:txBody>
      </p:sp>
    </p:spTree>
    <p:extLst>
      <p:ext uri="{BB962C8B-B14F-4D97-AF65-F5344CB8AC3E}">
        <p14:creationId xmlns:p14="http://schemas.microsoft.com/office/powerpoint/2010/main" xmlns="" val="338931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5</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B152C92-FFFB-40BC-BE49-35F5B625BA8A}" type="slidenum">
              <a:rPr lang="ru-RU" smtClean="0">
                <a:solidFill>
                  <a:prstClr val="black"/>
                </a:solidFill>
              </a:rPr>
              <a:pPr/>
              <a:t>32</a:t>
            </a:fld>
            <a:endParaRPr lang="ru-RU">
              <a:solidFill>
                <a:prstClr val="black"/>
              </a:solidFill>
            </a:endParaRPr>
          </a:p>
        </p:txBody>
      </p:sp>
    </p:spTree>
    <p:extLst>
      <p:ext uri="{BB962C8B-B14F-4D97-AF65-F5344CB8AC3E}">
        <p14:creationId xmlns:p14="http://schemas.microsoft.com/office/powerpoint/2010/main" xmlns="" val="42180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6</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7</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8</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9</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10</a:t>
            </a:fld>
            <a:endParaRPr lang="ru-RU"/>
          </a:p>
        </p:txBody>
      </p:sp>
    </p:spTree>
    <p:extLst>
      <p:ext uri="{BB962C8B-B14F-4D97-AF65-F5344CB8AC3E}">
        <p14:creationId xmlns:p14="http://schemas.microsoft.com/office/powerpoint/2010/main" xmlns="" val="209618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EABED3-5DD2-4706-9B5C-8AA1CF0E48D1}" type="slidenum">
              <a:rPr lang="ru-RU" smtClean="0"/>
              <a:pPr/>
              <a:t>11</a:t>
            </a:fld>
            <a:endParaRPr lang="ru-RU"/>
          </a:p>
        </p:txBody>
      </p:sp>
    </p:spTree>
    <p:extLst>
      <p:ext uri="{BB962C8B-B14F-4D97-AF65-F5344CB8AC3E}">
        <p14:creationId xmlns:p14="http://schemas.microsoft.com/office/powerpoint/2010/main" xmlns="" val="209618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13490E-D2D1-4512-90F6-FCBC926EF8C4}" type="slidenum">
              <a:rPr lang="ru-RU" smtClean="0"/>
              <a:pPr/>
              <a:t>‹#›</a:t>
            </a:fld>
            <a:endParaRPr lang="ru-RU"/>
          </a:p>
        </p:txBody>
      </p:sp>
      <p:sp>
        <p:nvSpPr>
          <p:cNvPr id="2" name="Заголовок 1"/>
          <p:cNvSpPr>
            <a:spLocks noGrp="1"/>
          </p:cNvSpPr>
          <p:nvPr>
            <p:ph type="ctrTitle"/>
          </p:nvPr>
        </p:nvSpPr>
        <p:spPr>
          <a:xfrm>
            <a:off x="685800" y="2130425"/>
            <a:ext cx="7772400"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
        <p:nvSpPr>
          <p:cNvPr id="2" name="Заголовок 1"/>
          <p:cNvSpPr>
            <a:spLocks noGrp="1"/>
          </p:cNvSpPr>
          <p:nvPr>
            <p:ph type="ctrTitle"/>
          </p:nvPr>
        </p:nvSpPr>
        <p:spPr>
          <a:xfrm>
            <a:off x="685800" y="2130425"/>
            <a:ext cx="7772400"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Tree>
    <p:extLst>
      <p:ext uri="{BB962C8B-B14F-4D97-AF65-F5344CB8AC3E}">
        <p14:creationId xmlns:p14="http://schemas.microsoft.com/office/powerpoint/2010/main" xmlns="" val="275695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7767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66376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33100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159531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17156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84341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56725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144348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978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9503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AE38312-04EC-4F95-8057-722D14E1190A}" type="datetimeFigureOut">
              <a:rPr lang="ru-RU" smtClean="0"/>
              <a:pPr/>
              <a:t>18.08.2015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13490E-D2D1-4512-90F6-FCBC926EF8C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F">
            <a:alpha val="30000"/>
          </a:srgbClr>
        </a:solidFill>
        <a:effectLst/>
      </p:bgPr>
    </p:bg>
    <p:spTree>
      <p:nvGrpSpPr>
        <p:cNvPr id="1" name=""/>
        <p:cNvGrpSpPr/>
        <p:nvPr/>
      </p:nvGrpSpPr>
      <p:grpSpPr>
        <a:xfrm>
          <a:off x="0" y="0"/>
          <a:ext cx="0" cy="0"/>
          <a:chOff x="0" y="0"/>
          <a:chExt cx="0" cy="0"/>
        </a:xfrm>
      </p:grpSpPr>
      <p:pic>
        <p:nvPicPr>
          <p:cNvPr id="9" name="Рисунок 8" descr="Avrasya.png"/>
          <p:cNvPicPr>
            <a:picLocks noChangeAspect="1"/>
          </p:cNvPicPr>
          <p:nvPr userDrawn="1"/>
        </p:nvPicPr>
        <p:blipFill>
          <a:blip r:embed="rId13" cstate="print">
            <a:duotone>
              <a:schemeClr val="bg2">
                <a:shade val="45000"/>
                <a:satMod val="135000"/>
              </a:schemeClr>
              <a:prstClr val="white"/>
            </a:duotone>
          </a:blip>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userDrawn="1"/>
        </p:nvSpPr>
        <p:spPr>
          <a:xfrm>
            <a:off x="0" y="0"/>
            <a:ext cx="9144000" cy="6858000"/>
          </a:xfrm>
          <a:prstGeom prst="rect">
            <a:avLst/>
          </a:prstGeom>
          <a:solidFill>
            <a:srgbClr val="FFFF9F">
              <a:alpha val="30000"/>
            </a:srgbClr>
          </a:solidFill>
          <a:ln w="38100">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38312-04EC-4F95-8057-722D14E1190A}" type="datetimeFigureOut">
              <a:rPr lang="ru-RU" smtClean="0"/>
              <a:pPr/>
              <a:t>18.08.2015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3490E-D2D1-4512-90F6-FCBC926EF8C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C067C"/>
          </a:solidFill>
          <a:latin typeface="Franklin Gothic Boo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C067C"/>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C067C"/>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C067C"/>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C067C"/>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C067C"/>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F">
            <a:alpha val="30000"/>
          </a:srgbClr>
        </a:solidFill>
        <a:effectLst/>
      </p:bgPr>
    </p:bg>
    <p:spTree>
      <p:nvGrpSpPr>
        <p:cNvPr id="1" name=""/>
        <p:cNvGrpSpPr/>
        <p:nvPr/>
      </p:nvGrpSpPr>
      <p:grpSpPr>
        <a:xfrm>
          <a:off x="0" y="0"/>
          <a:ext cx="0" cy="0"/>
          <a:chOff x="0" y="0"/>
          <a:chExt cx="0" cy="0"/>
        </a:xfrm>
      </p:grpSpPr>
      <p:pic>
        <p:nvPicPr>
          <p:cNvPr id="9" name="Рисунок 8" descr="Avrasya.png"/>
          <p:cNvPicPr>
            <a:picLocks noChangeAspect="1"/>
          </p:cNvPicPr>
          <p:nvPr userDrawn="1"/>
        </p:nvPicPr>
        <p:blipFill>
          <a:blip r:embed="rId13" cstate="print">
            <a:duotone>
              <a:schemeClr val="bg2">
                <a:shade val="45000"/>
                <a:satMod val="135000"/>
              </a:schemeClr>
              <a:prstClr val="white"/>
            </a:duotone>
          </a:blip>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userDrawn="1"/>
        </p:nvSpPr>
        <p:spPr>
          <a:xfrm>
            <a:off x="0" y="0"/>
            <a:ext cx="9144000" cy="6858000"/>
          </a:xfrm>
          <a:prstGeom prst="rect">
            <a:avLst/>
          </a:prstGeom>
          <a:solidFill>
            <a:srgbClr val="FFFF9F">
              <a:alpha val="30000"/>
            </a:srgbClr>
          </a:solidFill>
          <a:ln w="38100">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38312-04EC-4F95-8057-722D14E1190A}" type="datetimeFigureOut">
              <a:rPr lang="ru-RU" smtClean="0">
                <a:solidFill>
                  <a:prstClr val="black">
                    <a:tint val="75000"/>
                  </a:prstClr>
                </a:solidFill>
              </a:rPr>
              <a:pPr/>
              <a:t>18.08.2015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3490E-D2D1-4512-90F6-FCBC926EF8C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1532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0C067C"/>
          </a:solidFill>
          <a:latin typeface="Franklin Gothic Boo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C067C"/>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C067C"/>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C067C"/>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C067C"/>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C067C"/>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torgi.gov.r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torgi.gov.r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cid:image001.jpg@01CF0003.DA380500" TargetMode="External"/><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cid:image001.jpg@01CF0003.DA38050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cid:image001.jpg@01CF0003.DA380500"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cid:image001.jpg@01CF0003.DA380500" TargetMode="Externa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3.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cid:image001.jpg@01CF0003.DA380500" TargetMode="External"/><Relationship Id="rId9" Type="http://schemas.microsoft.com/office/2007/relationships/diagramDrawing" Target="../diagrams/drawing3.xml"/></Relationships>
</file>

<file path=ppt/slides/_rels/slide33.xml.rels><?xml version="1.0" encoding="UTF-8" standalone="yes"?>
<Relationships xmlns="http://schemas.openxmlformats.org/package/2006/relationships"><Relationship Id="rId8" Type="http://schemas.openxmlformats.org/officeDocument/2006/relationships/image" Target="cid:image001.jpg@01CF0003.DA380500" TargetMode="External"/><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www.evracons.com/" TargetMode="External"/><Relationship Id="rId2" Type="http://schemas.openxmlformats.org/officeDocument/2006/relationships/hyperlink" Target="mailto:korolenko@evracons.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sp>
        <p:nvSpPr>
          <p:cNvPr id="9" name="Прямоугольник 8"/>
          <p:cNvSpPr/>
          <p:nvPr/>
        </p:nvSpPr>
        <p:spPr>
          <a:xfrm>
            <a:off x="605011" y="2060848"/>
            <a:ext cx="8118648" cy="2736304"/>
          </a:xfrm>
          <a:prstGeom prst="rect">
            <a:avLst/>
          </a:prstGeom>
          <a:gradFill flip="none" rotWithShape="1">
            <a:gsLst>
              <a:gs pos="0">
                <a:schemeClr val="accent1">
                  <a:tint val="66000"/>
                  <a:satMod val="160000"/>
                  <a:alpha val="10000"/>
                </a:schemeClr>
              </a:gs>
              <a:gs pos="52000">
                <a:schemeClr val="accent1">
                  <a:tint val="44500"/>
                  <a:satMod val="160000"/>
                  <a:alpha val="31000"/>
                </a:schemeClr>
              </a:gs>
              <a:gs pos="100000">
                <a:schemeClr val="accent1">
                  <a:tint val="23500"/>
                  <a:satMod val="160000"/>
                  <a:alpha val="44000"/>
                </a:schemeClr>
              </a:gs>
            </a:gsLst>
            <a:lin ang="0" scaled="1"/>
            <a:tileRect/>
          </a:gradFill>
          <a:ln>
            <a:gradFill flip="none" rotWithShape="1">
              <a:gsLst>
                <a:gs pos="53000">
                  <a:srgbClr val="0C067C"/>
                </a:gs>
                <a:gs pos="75000">
                  <a:schemeClr val="accent1">
                    <a:tint val="44500"/>
                    <a:satMod val="160000"/>
                  </a:schemeClr>
                </a:gs>
                <a:gs pos="100000">
                  <a:schemeClr val="accent1">
                    <a:tint val="23500"/>
                    <a:satMod val="160000"/>
                    <a:alpha val="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1403646" y="43732"/>
            <a:ext cx="6192689" cy="87356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latin typeface="Arial" pitchFamily="34" charset="0"/>
                <a:cs typeface="Arial" pitchFamily="34" charset="0"/>
              </a:rPr>
              <a:t>XV</a:t>
            </a:r>
            <a:r>
              <a:rPr lang="ru-RU" sz="1600" b="1" dirty="0" smtClean="0">
                <a:latin typeface="Arial" pitchFamily="34" charset="0"/>
                <a:cs typeface="Arial" pitchFamily="34" charset="0"/>
              </a:rPr>
              <a:t> РОССИЙСКИЙ МУНИЦИПАЛЬНЫЙ ФОРУМ</a:t>
            </a:r>
          </a:p>
          <a:p>
            <a:pPr algn="ctr"/>
            <a:endParaRPr lang="ru-RU" sz="800" b="1" dirty="0">
              <a:latin typeface="Arial" pitchFamily="34" charset="0"/>
              <a:cs typeface="Arial" pitchFamily="34" charset="0"/>
            </a:endParaRPr>
          </a:p>
          <a:p>
            <a:pPr algn="ctr"/>
            <a:r>
              <a:rPr lang="en-US" sz="1600" b="1" dirty="0" smtClean="0">
                <a:latin typeface="Arial" pitchFamily="34" charset="0"/>
                <a:cs typeface="Arial" pitchFamily="34" charset="0"/>
              </a:rPr>
              <a:t>20</a:t>
            </a:r>
            <a:r>
              <a:rPr lang="ru-RU" sz="1600" b="1" dirty="0" smtClean="0">
                <a:latin typeface="Arial" pitchFamily="34" charset="0"/>
                <a:cs typeface="Arial" pitchFamily="34" charset="0"/>
              </a:rPr>
              <a:t> - 2</a:t>
            </a:r>
            <a:r>
              <a:rPr lang="en-US" sz="1600" b="1" dirty="0" smtClean="0">
                <a:latin typeface="Arial" pitchFamily="34" charset="0"/>
                <a:cs typeface="Arial" pitchFamily="34" charset="0"/>
              </a:rPr>
              <a:t>2</a:t>
            </a:r>
            <a:r>
              <a:rPr lang="ru-RU" sz="1600" b="1" dirty="0" smtClean="0">
                <a:latin typeface="Arial" pitchFamily="34" charset="0"/>
                <a:cs typeface="Arial" pitchFamily="34" charset="0"/>
              </a:rPr>
              <a:t> августа 2015 г.</a:t>
            </a:r>
            <a:r>
              <a:rPr lang="ru-RU" sz="1600" b="1" dirty="0">
                <a:latin typeface="Arial" pitchFamily="34" charset="0"/>
                <a:cs typeface="Arial" pitchFamily="34" charset="0"/>
              </a:rPr>
              <a:t>	</a:t>
            </a:r>
            <a:r>
              <a:rPr lang="ru-RU" sz="1600" b="1" dirty="0" smtClean="0">
                <a:latin typeface="Arial" pitchFamily="34" charset="0"/>
                <a:cs typeface="Arial" pitchFamily="34" charset="0"/>
              </a:rPr>
              <a:t>	г. Алушта</a:t>
            </a:r>
            <a:endParaRPr lang="ru-RU" sz="1600" b="1" dirty="0">
              <a:latin typeface="Arial" pitchFamily="34" charset="0"/>
              <a:cs typeface="Arial" pitchFamily="34" charset="0"/>
            </a:endParaRPr>
          </a:p>
        </p:txBody>
      </p:sp>
      <p:sp>
        <p:nvSpPr>
          <p:cNvPr id="5" name="Прямоугольник 4"/>
          <p:cNvSpPr/>
          <p:nvPr/>
        </p:nvSpPr>
        <p:spPr>
          <a:xfrm>
            <a:off x="1079612" y="6186983"/>
            <a:ext cx="734481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solidFill>
                  <a:srgbClr val="002060"/>
                </a:solidFill>
                <a:latin typeface="Arial" panose="020B0604020202020204" pitchFamily="34" charset="0"/>
                <a:cs typeface="Arial" panose="020B0604020202020204" pitchFamily="34" charset="0"/>
              </a:rPr>
              <a:t>И.А. Короленко, коммерческий директор ООО «</a:t>
            </a:r>
            <a:r>
              <a:rPr lang="ru-RU" b="1" u="sng" dirty="0" err="1" smtClean="0">
                <a:solidFill>
                  <a:srgbClr val="002060"/>
                </a:solidFill>
                <a:latin typeface="Arial" panose="020B0604020202020204" pitchFamily="34" charset="0"/>
                <a:cs typeface="Arial" panose="020B0604020202020204" pitchFamily="34" charset="0"/>
              </a:rPr>
              <a:t>ЕврАКонс</a:t>
            </a:r>
            <a:r>
              <a:rPr lang="ru-RU" b="1" u="sng" dirty="0" smtClean="0">
                <a:solidFill>
                  <a:srgbClr val="002060"/>
                </a:solidFill>
                <a:latin typeface="Arial" panose="020B0604020202020204" pitchFamily="34" charset="0"/>
                <a:cs typeface="Arial" panose="020B0604020202020204" pitchFamily="34" charset="0"/>
              </a:rPr>
              <a:t>».</a:t>
            </a:r>
            <a:endParaRPr lang="ru-RU" b="1" u="sng" dirty="0">
              <a:solidFill>
                <a:srgbClr val="002060"/>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44408" y="43731"/>
            <a:ext cx="903685" cy="873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658762" y="2305615"/>
            <a:ext cx="8064897" cy="2246769"/>
          </a:xfrm>
          <a:prstGeom prst="rect">
            <a:avLst/>
          </a:prstGeom>
          <a:noFill/>
        </p:spPr>
        <p:txBody>
          <a:bodyPr wrap="square" rtlCol="0">
            <a:spAutoFit/>
          </a:bodyPr>
          <a:lstStyle/>
          <a:p>
            <a:pPr algn="ctr"/>
            <a:r>
              <a:rPr lang="ru-RU" sz="3500" b="1" dirty="0">
                <a:solidFill>
                  <a:schemeClr val="tx2">
                    <a:lumMod val="75000"/>
                  </a:schemeClr>
                </a:solidFill>
              </a:rPr>
              <a:t>Практические подходы к реализации инфраструктурных проектов на территории муниципальных </a:t>
            </a:r>
            <a:r>
              <a:rPr lang="ru-RU" sz="3500" b="1" dirty="0" smtClean="0">
                <a:solidFill>
                  <a:schemeClr val="tx2">
                    <a:lumMod val="75000"/>
                  </a:schemeClr>
                </a:solidFill>
              </a:rPr>
              <a:t>образований</a:t>
            </a:r>
            <a:endParaRPr lang="ru-RU" sz="3500" b="1" dirty="0">
              <a:solidFill>
                <a:schemeClr val="tx2">
                  <a:lumMod val="75000"/>
                </a:schemeClr>
              </a:solidFill>
            </a:endParaRPr>
          </a:p>
        </p:txBody>
      </p:sp>
      <p:sp>
        <p:nvSpPr>
          <p:cNvPr id="2" name="Прямоугольник 1"/>
          <p:cNvSpPr/>
          <p:nvPr/>
        </p:nvSpPr>
        <p:spPr>
          <a:xfrm>
            <a:off x="605011" y="5000852"/>
            <a:ext cx="8118647" cy="646331"/>
          </a:xfrm>
          <a:prstGeom prst="rect">
            <a:avLst/>
          </a:prstGeom>
        </p:spPr>
        <p:txBody>
          <a:bodyPr wrap="square">
            <a:spAutoFit/>
          </a:bodyPr>
          <a:lstStyle/>
          <a:p>
            <a:pPr algn="ctr"/>
            <a:r>
              <a:rPr lang="ru-RU" b="1" dirty="0">
                <a:solidFill>
                  <a:schemeClr val="tx2">
                    <a:lumMod val="75000"/>
                  </a:schemeClr>
                </a:solidFill>
                <a:latin typeface="Arial" panose="020B0604020202020204" pitchFamily="34" charset="0"/>
                <a:cs typeface="Arial" panose="020B0604020202020204" pitchFamily="34" charset="0"/>
              </a:rPr>
              <a:t>Круглый стол «Как стимулировать муниципальные образования в сфере развития местной экономики (современный подход)?»</a:t>
            </a: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69441"/>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a:t>
            </a:r>
            <a:r>
              <a:rPr lang="ru-RU" sz="2200" b="1" u="sng" dirty="0" smtClean="0">
                <a:solidFill>
                  <a:schemeClr val="tx2">
                    <a:lumMod val="75000"/>
                  </a:schemeClr>
                </a:solidFill>
                <a:latin typeface="Arial" panose="020B0604020202020204" pitchFamily="34" charset="0"/>
                <a:cs typeface="Arial" panose="020B0604020202020204" pitchFamily="34" charset="0"/>
              </a:rPr>
              <a:t>115-ФЗ </a:t>
            </a:r>
            <a:r>
              <a:rPr lang="ru-RU" sz="2200" b="1" u="sng" dirty="0" smtClean="0">
                <a:solidFill>
                  <a:schemeClr val="tx2">
                    <a:lumMod val="75000"/>
                  </a:schemeClr>
                </a:solidFill>
                <a:latin typeface="Arial" panose="020B0604020202020204" pitchFamily="34" charset="0"/>
                <a:cs typeface="Arial" panose="020B0604020202020204" pitchFamily="34" charset="0"/>
              </a:rPr>
              <a:t>от </a:t>
            </a:r>
            <a:r>
              <a:rPr lang="ru-RU" sz="2200" b="1" u="sng" dirty="0" smtClean="0">
                <a:solidFill>
                  <a:schemeClr val="tx2">
                    <a:lumMod val="75000"/>
                  </a:schemeClr>
                </a:solidFill>
                <a:latin typeface="Arial" panose="020B0604020202020204" pitchFamily="34" charset="0"/>
                <a:cs typeface="Arial" panose="020B0604020202020204" pitchFamily="34" charset="0"/>
              </a:rPr>
              <a:t>21 </a:t>
            </a:r>
            <a:r>
              <a:rPr lang="ru-RU" sz="2200" b="1" u="sng" dirty="0" smtClean="0">
                <a:solidFill>
                  <a:schemeClr val="tx2">
                    <a:lumMod val="75000"/>
                  </a:schemeClr>
                </a:solidFill>
                <a:latin typeface="Arial" panose="020B0604020202020204" pitchFamily="34" charset="0"/>
                <a:cs typeface="Arial" panose="020B0604020202020204" pitchFamily="34" charset="0"/>
              </a:rPr>
              <a:t>июля </a:t>
            </a:r>
            <a:r>
              <a:rPr lang="ru-RU" sz="2200" b="1" u="sng" dirty="0" smtClean="0">
                <a:solidFill>
                  <a:schemeClr val="tx2">
                    <a:lumMod val="75000"/>
                  </a:schemeClr>
                </a:solidFill>
                <a:latin typeface="Arial" panose="020B0604020202020204" pitchFamily="34" charset="0"/>
                <a:cs typeface="Arial" panose="020B0604020202020204" pitchFamily="34" charset="0"/>
              </a:rPr>
              <a:t>2005 </a:t>
            </a:r>
            <a:r>
              <a:rPr lang="ru-RU" sz="2200" b="1" u="sng" dirty="0" smtClean="0">
                <a:solidFill>
                  <a:schemeClr val="tx2">
                    <a:lumMod val="75000"/>
                  </a:schemeClr>
                </a:solidFill>
                <a:latin typeface="Arial" panose="020B0604020202020204" pitchFamily="34" charset="0"/>
                <a:cs typeface="Arial" panose="020B0604020202020204" pitchFamily="34" charset="0"/>
              </a:rPr>
              <a:t>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a:t>
            </a:r>
            <a:r>
              <a:rPr lang="ru-RU" sz="2200" b="1" u="sng" dirty="0" smtClean="0">
                <a:solidFill>
                  <a:schemeClr val="tx2">
                    <a:lumMod val="75000"/>
                  </a:schemeClr>
                </a:solidFill>
                <a:latin typeface="Arial" panose="020B0604020202020204" pitchFamily="34" charset="0"/>
                <a:cs typeface="Arial" panose="020B0604020202020204" pitchFamily="34" charset="0"/>
              </a:rPr>
              <a:t>концессионных соглашениях» - изменения 2014</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2" name="Прямоугольник 1"/>
          <p:cNvSpPr/>
          <p:nvPr/>
        </p:nvSpPr>
        <p:spPr>
          <a:xfrm>
            <a:off x="35496" y="1758583"/>
            <a:ext cx="9108504" cy="4262705"/>
          </a:xfrm>
          <a:prstGeom prst="rect">
            <a:avLst/>
          </a:prstGeom>
        </p:spPr>
        <p:txBody>
          <a:bodyPr wrap="square">
            <a:spAutoFit/>
          </a:bodyPr>
          <a:lstStyle/>
          <a:p>
            <a:pPr marL="285750" indent="-285750"/>
            <a:r>
              <a:rPr lang="ru-RU" b="1" dirty="0" smtClean="0">
                <a:solidFill>
                  <a:schemeClr val="tx2">
                    <a:lumMod val="75000"/>
                  </a:schemeClr>
                </a:solidFill>
                <a:latin typeface="Arial" pitchFamily="34" charset="0"/>
                <a:cs typeface="Arial" pitchFamily="34" charset="0"/>
              </a:rPr>
              <a:t>Основные новеллы 2014 г.</a:t>
            </a:r>
          </a:p>
          <a:p>
            <a:pPr marL="285750" indent="-285750"/>
            <a:endParaRPr lang="ru-RU" sz="1600" dirty="0" smtClean="0">
              <a:latin typeface="Arial" pitchFamily="34" charset="0"/>
              <a:cs typeface="Arial" pitchFamily="34" charset="0"/>
            </a:endParaRPr>
          </a:p>
          <a:p>
            <a:pPr marL="285750" indent="-285750">
              <a:spcBef>
                <a:spcPts val="600"/>
              </a:spcBef>
              <a:buFont typeface="Arial" pitchFamily="34" charset="0"/>
              <a:buChar char="•"/>
            </a:pPr>
            <a:r>
              <a:rPr lang="ru-RU" sz="1600" dirty="0" smtClean="0">
                <a:latin typeface="Arial" pitchFamily="34" charset="0"/>
                <a:cs typeface="Arial" pitchFamily="34" charset="0"/>
              </a:rPr>
              <a:t>С момента размещения информации о проведении конкурса на право заключения концессионного соглашения </a:t>
            </a:r>
            <a:r>
              <a:rPr lang="ru-RU" sz="1600" dirty="0" err="1" smtClean="0">
                <a:latin typeface="Arial" pitchFamily="34" charset="0"/>
                <a:cs typeface="Arial" pitchFamily="34" charset="0"/>
              </a:rPr>
              <a:t>концедент</a:t>
            </a:r>
            <a:r>
              <a:rPr lang="ru-RU" sz="1600" dirty="0" smtClean="0">
                <a:latin typeface="Arial" pitchFamily="34" charset="0"/>
                <a:cs typeface="Arial" pitchFamily="34" charset="0"/>
              </a:rPr>
              <a:t> обязан предоставлять исчерпывающую информацию участнику конкурса, прошедшему предварительный отбор, об объекте соглашения, а также предоставить доступ на объект концессионного соглашения.</a:t>
            </a:r>
          </a:p>
          <a:p>
            <a:pPr marL="285750" indent="-285750">
              <a:spcBef>
                <a:spcPts val="600"/>
              </a:spcBef>
              <a:buFont typeface="Arial" pitchFamily="34" charset="0"/>
              <a:buChar char="•"/>
            </a:pPr>
            <a:r>
              <a:rPr lang="ru-RU" sz="1600" dirty="0" smtClean="0">
                <a:latin typeface="Arial" pitchFamily="34" charset="0"/>
                <a:cs typeface="Arial" pitchFamily="34" charset="0"/>
              </a:rPr>
              <a:t>Порядок </a:t>
            </a:r>
            <a:r>
              <a:rPr lang="ru-RU" sz="1600" dirty="0" smtClean="0">
                <a:latin typeface="Arial" pitchFamily="34" charset="0"/>
                <a:cs typeface="Arial" pitchFamily="34" charset="0"/>
              </a:rPr>
              <a:t>предоставления </a:t>
            </a:r>
            <a:r>
              <a:rPr lang="ru-RU" sz="1600" dirty="0" err="1" smtClean="0">
                <a:latin typeface="Arial" pitchFamily="34" charset="0"/>
                <a:cs typeface="Arial" pitchFamily="34" charset="0"/>
              </a:rPr>
              <a:t>концедентом</a:t>
            </a:r>
            <a:r>
              <a:rPr lang="ru-RU" sz="1600" dirty="0" smtClean="0">
                <a:latin typeface="Arial" pitchFamily="34" charset="0"/>
                <a:cs typeface="Arial" pitchFamily="34" charset="0"/>
              </a:rPr>
              <a:t> информации об объекте концессионного соглашения, а также доступа на объект концессионного соглашения должен содержаться в конкурсной документации.</a:t>
            </a:r>
          </a:p>
          <a:p>
            <a:pPr marL="285750" indent="-285750">
              <a:spcBef>
                <a:spcPts val="600"/>
              </a:spcBef>
              <a:buFont typeface="Arial" pitchFamily="34" charset="0"/>
              <a:buChar char="•"/>
            </a:pPr>
            <a:r>
              <a:rPr lang="ru-RU" sz="1600" dirty="0" smtClean="0">
                <a:latin typeface="Arial" pitchFamily="34" charset="0"/>
                <a:cs typeface="Arial" pitchFamily="34" charset="0"/>
              </a:rPr>
              <a:t>Изменение </a:t>
            </a:r>
            <a:r>
              <a:rPr lang="ru-RU" sz="1600" dirty="0" smtClean="0">
                <a:latin typeface="Arial" pitchFamily="34" charset="0"/>
                <a:cs typeface="Arial" pitchFamily="34" charset="0"/>
              </a:rPr>
              <a:t>условий соглашения возможно также при изменении совокупной налоговой нагрузки на концессионера. </a:t>
            </a:r>
            <a:r>
              <a:rPr lang="ru-RU" sz="1600" dirty="0" smtClean="0">
                <a:latin typeface="Arial" pitchFamily="34" charset="0"/>
                <a:cs typeface="Arial" pitchFamily="34" charset="0"/>
              </a:rPr>
              <a:t>В качестве гарантий концессионеру помимо изменения условий концессионного соглашения устанавливается обязанность </a:t>
            </a:r>
            <a:r>
              <a:rPr lang="ru-RU" sz="1600" dirty="0" err="1" smtClean="0">
                <a:latin typeface="Arial" pitchFamily="34" charset="0"/>
                <a:cs typeface="Arial" pitchFamily="34" charset="0"/>
              </a:rPr>
              <a:t>концедента</a:t>
            </a:r>
            <a:r>
              <a:rPr lang="ru-RU" sz="1600" dirty="0" smtClean="0">
                <a:latin typeface="Arial" pitchFamily="34" charset="0"/>
                <a:cs typeface="Arial" pitchFamily="34" charset="0"/>
              </a:rPr>
              <a:t> принять меры, обеспечивающие окупаемость инвестиций концессионера и получение им изначально установленной валовой выручки за счет увеличения платы </a:t>
            </a:r>
            <a:r>
              <a:rPr lang="ru-RU" sz="1600" dirty="0" err="1" smtClean="0">
                <a:latin typeface="Arial" pitchFamily="34" charset="0"/>
                <a:cs typeface="Arial" pitchFamily="34" charset="0"/>
              </a:rPr>
              <a:t>концедента</a:t>
            </a:r>
            <a:r>
              <a:rPr lang="ru-RU" sz="1600" dirty="0" smtClean="0">
                <a:latin typeface="Arial" pitchFamily="34" charset="0"/>
                <a:cs typeface="Arial" pitchFamily="34" charset="0"/>
              </a:rPr>
              <a:t>, срока действия концессионного соглашения, принятия на себя части затрат, предоставления государственных (муниципальных гарантий).</a:t>
            </a:r>
          </a:p>
        </p:txBody>
      </p:sp>
    </p:spTree>
    <p:extLst>
      <p:ext uri="{BB962C8B-B14F-4D97-AF65-F5344CB8AC3E}">
        <p14:creationId xmlns:p14="http://schemas.microsoft.com/office/powerpoint/2010/main" xmlns="" val="3879324414"/>
      </p:ext>
    </p:extLst>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69441"/>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2" name="Прямоугольник 1"/>
          <p:cNvSpPr/>
          <p:nvPr/>
        </p:nvSpPr>
        <p:spPr>
          <a:xfrm>
            <a:off x="35496" y="1556792"/>
            <a:ext cx="8927976" cy="5355312"/>
          </a:xfrm>
          <a:prstGeom prst="rect">
            <a:avLst/>
          </a:prstGeom>
        </p:spPr>
        <p:txBody>
          <a:bodyPr wrap="square">
            <a:spAutoFit/>
          </a:bodyPr>
          <a:lstStyle/>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Шире, чем законодательство о концессиях</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Подтверждает статус и самостоятельность концессионных соглашений как </a:t>
            </a:r>
            <a:r>
              <a:rPr lang="ru-RU" dirty="0" err="1" smtClean="0">
                <a:latin typeface="Arial" panose="020B0604020202020204" pitchFamily="34" charset="0"/>
                <a:cs typeface="Arial" panose="020B0604020202020204" pitchFamily="34" charset="0"/>
              </a:rPr>
              <a:t>суб-института</a:t>
            </a:r>
            <a:r>
              <a:rPr lang="ru-RU"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ГЧП</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Признает необходимость </a:t>
            </a:r>
            <a:r>
              <a:rPr lang="ru-RU" dirty="0">
                <a:latin typeface="Arial" panose="020B0604020202020204" pitchFamily="34" charset="0"/>
                <a:cs typeface="Arial" panose="020B0604020202020204" pitchFamily="34" charset="0"/>
              </a:rPr>
              <a:t>реального </a:t>
            </a:r>
            <a:r>
              <a:rPr lang="ru-RU" dirty="0" smtClean="0">
                <a:latin typeface="Arial" panose="020B0604020202020204" pitchFamily="34" charset="0"/>
                <a:cs typeface="Arial" panose="020B0604020202020204" pitchFamily="34" charset="0"/>
              </a:rPr>
              <a:t>сокращения доли </a:t>
            </a:r>
            <a:r>
              <a:rPr lang="ru-RU" dirty="0">
                <a:latin typeface="Arial" panose="020B0604020202020204" pitchFamily="34" charset="0"/>
                <a:cs typeface="Arial" panose="020B0604020202020204" pitchFamily="34" charset="0"/>
              </a:rPr>
              <a:t>госсектора в </a:t>
            </a:r>
            <a:r>
              <a:rPr lang="ru-RU" dirty="0" smtClean="0">
                <a:latin typeface="Arial" panose="020B0604020202020204" pitchFamily="34" charset="0"/>
                <a:cs typeface="Arial" panose="020B0604020202020204" pitchFamily="34" charset="0"/>
              </a:rPr>
              <a:t>экономике</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Признает необходимость баланса и единства </a:t>
            </a:r>
            <a:r>
              <a:rPr lang="ru-RU" dirty="0">
                <a:latin typeface="Arial" panose="020B0604020202020204" pitchFamily="34" charset="0"/>
                <a:cs typeface="Arial" panose="020B0604020202020204" pitchFamily="34" charset="0"/>
              </a:rPr>
              <a:t>государственного интереса и </a:t>
            </a:r>
            <a:r>
              <a:rPr lang="ru-RU" dirty="0" smtClean="0">
                <a:latin typeface="Arial" panose="020B0604020202020204" pitchFamily="34" charset="0"/>
                <a:cs typeface="Arial" panose="020B0604020202020204" pitchFamily="34" charset="0"/>
              </a:rPr>
              <a:t>интереса частного </a:t>
            </a:r>
            <a:r>
              <a:rPr lang="ru-RU" dirty="0">
                <a:latin typeface="Arial" panose="020B0604020202020204" pitchFamily="34" charset="0"/>
                <a:cs typeface="Arial" panose="020B0604020202020204" pitchFamily="34" charset="0"/>
              </a:rPr>
              <a:t>партнёра – </a:t>
            </a:r>
            <a:r>
              <a:rPr lang="ru-RU" dirty="0" smtClean="0">
                <a:latin typeface="Arial" panose="020B0604020202020204" pitchFamily="34" charset="0"/>
                <a:cs typeface="Arial" panose="020B0604020202020204" pitchFamily="34" charset="0"/>
              </a:rPr>
              <a:t>участника </a:t>
            </a:r>
            <a:r>
              <a:rPr lang="ru-RU" dirty="0">
                <a:latin typeface="Arial" panose="020B0604020202020204" pitchFamily="34" charset="0"/>
                <a:cs typeface="Arial" panose="020B0604020202020204" pitchFamily="34" charset="0"/>
              </a:rPr>
              <a:t>ГЧП </a:t>
            </a:r>
            <a:r>
              <a:rPr lang="ru-RU" dirty="0" smtClean="0">
                <a:latin typeface="Arial" panose="020B0604020202020204" pitchFamily="34" charset="0"/>
                <a:cs typeface="Arial" panose="020B0604020202020204" pitchFamily="34" charset="0"/>
              </a:rPr>
              <a:t>– в качестве обязательного условия </a:t>
            </a:r>
            <a:r>
              <a:rPr lang="ru-RU" dirty="0">
                <a:latin typeface="Arial" panose="020B0604020202020204" pitchFamily="34" charset="0"/>
                <a:cs typeface="Arial" panose="020B0604020202020204" pitchFamily="34" charset="0"/>
              </a:rPr>
              <a:t>перехода на качественно новый </a:t>
            </a:r>
            <a:r>
              <a:rPr lang="ru-RU" dirty="0" smtClean="0">
                <a:latin typeface="Arial" panose="020B0604020202020204" pitchFamily="34" charset="0"/>
                <a:cs typeface="Arial" panose="020B0604020202020204" pitchFamily="34" charset="0"/>
              </a:rPr>
              <a:t>уровень развития </a:t>
            </a:r>
            <a:r>
              <a:rPr lang="ru-RU" dirty="0">
                <a:latin typeface="Arial" panose="020B0604020202020204" pitchFamily="34" charset="0"/>
                <a:cs typeface="Arial" panose="020B0604020202020204" pitchFamily="34" charset="0"/>
              </a:rPr>
              <a:t>экономики </a:t>
            </a:r>
            <a:r>
              <a:rPr lang="ru-RU" dirty="0" smtClean="0">
                <a:latin typeface="Arial" panose="020B0604020202020204" pitchFamily="34" charset="0"/>
                <a:cs typeface="Arial" panose="020B0604020202020204" pitchFamily="34" charset="0"/>
              </a:rPr>
              <a:t>страны</a:t>
            </a:r>
          </a:p>
          <a:p>
            <a:pPr marL="285750"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Основные цели Закона </a:t>
            </a:r>
          </a:p>
          <a:p>
            <a:pPr marL="742950" lvl="1"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Привлечение инвестиций в экономику страны</a:t>
            </a:r>
          </a:p>
          <a:p>
            <a:pPr marL="742950" lvl="1"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Повышение качества услуг для населения</a:t>
            </a:r>
          </a:p>
          <a:p>
            <a:pPr marL="742950" lvl="1"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Законом впервые допускается частная собственность на </a:t>
            </a:r>
            <a:r>
              <a:rPr lang="ru-RU" dirty="0" smtClean="0">
                <a:latin typeface="Arial" panose="020B0604020202020204" pitchFamily="34" charset="0"/>
                <a:cs typeface="Arial" panose="020B0604020202020204" pitchFamily="34" charset="0"/>
              </a:rPr>
              <a:t>публичную инфраструктуру </a:t>
            </a:r>
            <a:r>
              <a:rPr lang="ru-RU" dirty="0">
                <a:latin typeface="Arial" panose="020B0604020202020204" pitchFamily="34" charset="0"/>
                <a:cs typeface="Arial" panose="020B0604020202020204" pitchFamily="34" charset="0"/>
              </a:rPr>
              <a:t>(при условии обременения объекта соглашения).</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Частная собственность:</a:t>
            </a:r>
          </a:p>
          <a:p>
            <a:pPr marL="742950" lvl="1"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обязательный </a:t>
            </a:r>
            <a:r>
              <a:rPr lang="ru-RU" dirty="0">
                <a:latin typeface="Arial" panose="020B0604020202020204" pitchFamily="34" charset="0"/>
                <a:cs typeface="Arial" panose="020B0604020202020204" pitchFamily="34" charset="0"/>
              </a:rPr>
              <a:t>элемент соглашения при создании новых объектов;</a:t>
            </a:r>
          </a:p>
          <a:p>
            <a:pPr marL="742950" lvl="1"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формирует </a:t>
            </a:r>
            <a:r>
              <a:rPr lang="ru-RU" dirty="0">
                <a:latin typeface="Arial" panose="020B0604020202020204" pitchFamily="34" charset="0"/>
                <a:cs typeface="Arial" panose="020B0604020202020204" pitchFamily="34" charset="0"/>
              </a:rPr>
              <a:t>залоговую базу для обеспечения исполнения обязательств </a:t>
            </a:r>
            <a:r>
              <a:rPr lang="ru-RU" dirty="0" smtClean="0">
                <a:latin typeface="Arial" panose="020B0604020202020204" pitchFamily="34" charset="0"/>
                <a:cs typeface="Arial" panose="020B0604020202020204" pitchFamily="34" charset="0"/>
              </a:rPr>
              <a:t>перед финансирующими </a:t>
            </a:r>
            <a:r>
              <a:rPr lang="ru-RU" dirty="0">
                <a:latin typeface="Arial" panose="020B0604020202020204" pitchFamily="34" charset="0"/>
                <a:cs typeface="Arial" panose="020B0604020202020204" pitchFamily="34" charset="0"/>
              </a:rPr>
              <a:t>организациями (при наличии прямого </a:t>
            </a:r>
            <a:r>
              <a:rPr lang="ru-RU" dirty="0" smtClean="0">
                <a:latin typeface="Arial" panose="020B0604020202020204" pitchFamily="34" charset="0"/>
                <a:cs typeface="Arial" panose="020B0604020202020204" pitchFamily="34" charset="0"/>
              </a:rPr>
              <a:t>/ трехстороннего соглашения</a:t>
            </a:r>
            <a:r>
              <a:rPr lang="ru-RU" dirty="0">
                <a:latin typeface="Arial" panose="020B0604020202020204" pitchFamily="34" charset="0"/>
                <a:cs typeface="Arial" panose="020B0604020202020204" pitchFamily="34" charset="0"/>
              </a:rPr>
              <a:t>).</a:t>
            </a:r>
            <a:endParaRPr lang="ru-RU"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79324414"/>
      </p:ext>
    </p:extLst>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72008" y="2113686"/>
            <a:ext cx="8964488" cy="4062651"/>
          </a:xfrm>
          <a:prstGeom prst="rect">
            <a:avLst/>
          </a:prstGeom>
          <a:noFill/>
        </p:spPr>
        <p:txBody>
          <a:bodyPr wrap="square" rtlCol="0">
            <a:spAutoFit/>
          </a:bodyPr>
          <a:lstStyle/>
          <a:p>
            <a:r>
              <a:rPr lang="ru-RU" b="1" dirty="0" smtClean="0">
                <a:solidFill>
                  <a:schemeClr val="tx2">
                    <a:lumMod val="75000"/>
                  </a:schemeClr>
                </a:solidFill>
                <a:latin typeface="Arial" panose="020B0604020202020204" pitchFamily="34" charset="0"/>
                <a:cs typeface="Arial" panose="020B0604020202020204" pitchFamily="34" charset="0"/>
              </a:rPr>
              <a:t>Принципы ГЧП, закрепленные в Законе </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1) открытость и доступность информации о </a:t>
            </a:r>
            <a:r>
              <a:rPr lang="ru-RU" dirty="0" smtClean="0">
                <a:latin typeface="Arial" panose="020B0604020202020204" pitchFamily="34" charset="0"/>
                <a:cs typeface="Arial" panose="020B0604020202020204" pitchFamily="34" charset="0"/>
              </a:rPr>
              <a:t>ГЧП/МЧП, </a:t>
            </a:r>
            <a:r>
              <a:rPr lang="ru-RU" dirty="0">
                <a:latin typeface="Arial" panose="020B0604020202020204" pitchFamily="34" charset="0"/>
                <a:cs typeface="Arial" panose="020B0604020202020204" pitchFamily="34" charset="0"/>
              </a:rPr>
              <a:t>за исключением сведений, составляющих государственную тайну и иную охраняемую законом тайну;</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2) обеспечение конкуренции;</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3) отсутствие дискриминации, равноправие сторон соглашения и равенство их перед законом;</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4) добросовестное исполнение сторонами соглашения обязательств по соглашению;</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5) справедливое распределение рисков и обязательств между сторонами соглашения;</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6) свобода заключения соглашения</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28737958"/>
      </p:ext>
    </p:extLst>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2036923316"/>
              </p:ext>
            </p:extLst>
          </p:nvPr>
        </p:nvGraphicFramePr>
        <p:xfrm>
          <a:off x="138870" y="2107102"/>
          <a:ext cx="8825619" cy="4335186"/>
        </p:xfrm>
        <a:graphic>
          <a:graphicData uri="http://schemas.openxmlformats.org/drawingml/2006/table">
            <a:tbl>
              <a:tblPr firstRow="1" bandRow="1">
                <a:tableStyleId>{5C22544A-7EE6-4342-B048-85BDC9FD1C3A}</a:tableStyleId>
              </a:tblPr>
              <a:tblGrid>
                <a:gridCol w="2200882"/>
                <a:gridCol w="6624737"/>
              </a:tblGrid>
              <a:tr h="525186">
                <a:tc>
                  <a:txBody>
                    <a:bodyPr/>
                    <a:lstStyle/>
                    <a:p>
                      <a:r>
                        <a:rPr lang="ru-RU" sz="1700" dirty="0" smtClean="0">
                          <a:latin typeface="Arial" panose="020B0604020202020204" pitchFamily="34" charset="0"/>
                          <a:cs typeface="Arial" panose="020B0604020202020204" pitchFamily="34" charset="0"/>
                        </a:rPr>
                        <a:t>Ограничения на стороне частного партнера</a:t>
                      </a:r>
                      <a:endParaRPr lang="ru-RU"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ru-RU" sz="1700" dirty="0" smtClean="0">
                          <a:latin typeface="Arial" panose="020B0604020202020204" pitchFamily="34" charset="0"/>
                          <a:cs typeface="Arial" panose="020B0604020202020204" pitchFamily="34" charset="0"/>
                        </a:rPr>
                        <a:t>не могут выступать </a:t>
                      </a:r>
                      <a:r>
                        <a:rPr lang="ru-RU" sz="1700" dirty="0" err="1" smtClean="0">
                          <a:latin typeface="Arial" panose="020B0604020202020204" pitchFamily="34" charset="0"/>
                          <a:cs typeface="Arial" panose="020B0604020202020204" pitchFamily="34" charset="0"/>
                        </a:rPr>
                        <a:t>ГУПы</a:t>
                      </a:r>
                      <a:r>
                        <a:rPr lang="ru-RU" sz="1700" baseline="0" dirty="0" smtClean="0">
                          <a:latin typeface="Arial" panose="020B0604020202020204" pitchFamily="34" charset="0"/>
                          <a:cs typeface="Arial" panose="020B0604020202020204" pitchFamily="34" charset="0"/>
                        </a:rPr>
                        <a:t> </a:t>
                      </a:r>
                      <a:r>
                        <a:rPr lang="ru-RU" sz="1700" dirty="0" smtClean="0">
                          <a:latin typeface="Arial" panose="020B0604020202020204" pitchFamily="34" charset="0"/>
                          <a:cs typeface="Arial" panose="020B0604020202020204" pitchFamily="34" charset="0"/>
                        </a:rPr>
                        <a:t>и </a:t>
                      </a:r>
                      <a:r>
                        <a:rPr lang="ru-RU" sz="1700" dirty="0" err="1" smtClean="0">
                          <a:latin typeface="Arial" panose="020B0604020202020204" pitchFamily="34" charset="0"/>
                          <a:cs typeface="Arial" panose="020B0604020202020204" pitchFamily="34" charset="0"/>
                        </a:rPr>
                        <a:t>МУПы</a:t>
                      </a:r>
                      <a:r>
                        <a:rPr lang="ru-RU" sz="1700" dirty="0" smtClean="0">
                          <a:latin typeface="Arial" panose="020B0604020202020204" pitchFamily="34" charset="0"/>
                          <a:cs typeface="Arial" panose="020B0604020202020204" pitchFamily="34" charset="0"/>
                        </a:rPr>
                        <a:t>, ГУ и МУ, а также товарищества и общества, контролируемые публичным партнером (50%+), публично-правовые компании и НКО, созданные перечисленными лицами</a:t>
                      </a:r>
                    </a:p>
                    <a:p>
                      <a:pPr marL="285750" indent="-285750">
                        <a:buFont typeface="Arial" panose="020B0604020202020204" pitchFamily="34" charset="0"/>
                        <a:buChar char="•"/>
                      </a:pPr>
                      <a:r>
                        <a:rPr lang="ru-RU" sz="1700" dirty="0" smtClean="0">
                          <a:latin typeface="Arial" panose="020B0604020202020204" pitchFamily="34" charset="0"/>
                          <a:cs typeface="Arial" panose="020B0604020202020204" pitchFamily="34" charset="0"/>
                        </a:rPr>
                        <a:t>могут быть российские</a:t>
                      </a:r>
                      <a:r>
                        <a:rPr lang="ru-RU" sz="1700" baseline="0" dirty="0" smtClean="0">
                          <a:latin typeface="Arial" panose="020B0604020202020204" pitchFamily="34" charset="0"/>
                          <a:cs typeface="Arial" panose="020B0604020202020204" pitchFamily="34" charset="0"/>
                        </a:rPr>
                        <a:t> </a:t>
                      </a:r>
                      <a:r>
                        <a:rPr lang="ru-RU" sz="1700" baseline="0" dirty="0" err="1" smtClean="0">
                          <a:latin typeface="Arial" panose="020B0604020202020204" pitchFamily="34" charset="0"/>
                          <a:cs typeface="Arial" panose="020B0604020202020204" pitchFamily="34" charset="0"/>
                        </a:rPr>
                        <a:t>юр.лица</a:t>
                      </a:r>
                      <a:endParaRPr lang="ru-RU" sz="1700" dirty="0" smtClean="0">
                        <a:latin typeface="Arial" panose="020B0604020202020204" pitchFamily="34" charset="0"/>
                        <a:cs typeface="Arial" panose="020B0604020202020204" pitchFamily="34" charset="0"/>
                      </a:endParaRPr>
                    </a:p>
                  </a:txBody>
                  <a:tcPr/>
                </a:tc>
              </a:tr>
              <a:tr h="525186">
                <a:tc>
                  <a:txBody>
                    <a:bodyPr/>
                    <a:lstStyle/>
                    <a:p>
                      <a:r>
                        <a:rPr lang="ru-RU" sz="1700" dirty="0" smtClean="0">
                          <a:latin typeface="Arial" panose="020B0604020202020204" pitchFamily="34" charset="0"/>
                          <a:cs typeface="Arial" panose="020B0604020202020204" pitchFamily="34" charset="0"/>
                        </a:rPr>
                        <a:t>Объекты ГЧП/ МЧП</a:t>
                      </a:r>
                      <a:endParaRPr lang="ru-RU" sz="17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ru-RU" sz="1700" dirty="0" smtClean="0">
                          <a:latin typeface="Arial" panose="020B0604020202020204" pitchFamily="34" charset="0"/>
                          <a:cs typeface="Arial" panose="020B0604020202020204" pitchFamily="34" charset="0"/>
                        </a:rPr>
                        <a:t>Закрытый перечень объектов </a:t>
                      </a:r>
                    </a:p>
                    <a:p>
                      <a:pPr marL="285750" indent="-285750">
                        <a:buFont typeface="Arial" panose="020B0604020202020204" pitchFamily="34" charset="0"/>
                        <a:buChar char="•"/>
                      </a:pPr>
                      <a:r>
                        <a:rPr lang="ru-RU" sz="1700" u="sng" dirty="0" smtClean="0">
                          <a:latin typeface="Arial" panose="020B0604020202020204" pitchFamily="34" charset="0"/>
                          <a:cs typeface="Arial" panose="020B0604020202020204" pitchFamily="34" charset="0"/>
                        </a:rPr>
                        <a:t>Исключены</a:t>
                      </a:r>
                      <a:r>
                        <a:rPr lang="ru-RU" sz="1700" dirty="0" smtClean="0">
                          <a:latin typeface="Arial" panose="020B0604020202020204" pitchFamily="34" charset="0"/>
                          <a:cs typeface="Arial" panose="020B0604020202020204" pitchFamily="34" charset="0"/>
                        </a:rPr>
                        <a:t> : объекты тепло- и водоснабжения, водоотведения; федеральные, региональные и местные дороги; метрополитен.</a:t>
                      </a:r>
                    </a:p>
                    <a:p>
                      <a:pPr marL="285750" indent="-285750">
                        <a:buFont typeface="Arial" panose="020B0604020202020204" pitchFamily="34" charset="0"/>
                        <a:buChar char="•"/>
                      </a:pPr>
                      <a:r>
                        <a:rPr lang="ru-RU" sz="1700" u="sng" dirty="0" smtClean="0">
                          <a:latin typeface="Arial" panose="020B0604020202020204" pitchFamily="34" charset="0"/>
                          <a:cs typeface="Arial" panose="020B0604020202020204" pitchFamily="34" charset="0"/>
                        </a:rPr>
                        <a:t>Добавлены</a:t>
                      </a:r>
                      <a:r>
                        <a:rPr lang="ru-RU" sz="1700" dirty="0" smtClean="0">
                          <a:latin typeface="Arial" panose="020B0604020202020204" pitchFamily="34" charset="0"/>
                          <a:cs typeface="Arial" panose="020B0604020202020204" pitchFamily="34" charset="0"/>
                        </a:rPr>
                        <a:t>:</a:t>
                      </a:r>
                      <a:r>
                        <a:rPr lang="ru-RU" sz="1700" baseline="0" dirty="0" smtClean="0">
                          <a:latin typeface="Arial" panose="020B0604020202020204" pitchFamily="34" charset="0"/>
                          <a:cs typeface="Arial" panose="020B0604020202020204" pitchFamily="34" charset="0"/>
                        </a:rPr>
                        <a:t> </a:t>
                      </a:r>
                      <a:r>
                        <a:rPr lang="ru-RU" sz="1700" dirty="0" smtClean="0">
                          <a:latin typeface="Arial" panose="020B0604020202020204" pitchFamily="34" charset="0"/>
                          <a:cs typeface="Arial" panose="020B0604020202020204" pitchFamily="34" charset="0"/>
                        </a:rPr>
                        <a:t>воздушные суда, стационарные и плавучие платформы, искусственные острова; подводные и подземные технические сооружения, переходы; линии и иные линейные объекты связи и коммуникации; мелиоративные системы</a:t>
                      </a:r>
                      <a:endParaRPr lang="ru-RU" sz="1700" dirty="0">
                        <a:latin typeface="Arial" panose="020B0604020202020204" pitchFamily="34" charset="0"/>
                        <a:cs typeface="Arial" panose="020B0604020202020204" pitchFamily="34" charset="0"/>
                      </a:endParaRPr>
                    </a:p>
                  </a:txBody>
                  <a:tcPr/>
                </a:tc>
              </a:tr>
              <a:tr h="525186">
                <a:tc>
                  <a:txBody>
                    <a:bodyPr/>
                    <a:lstStyle/>
                    <a:p>
                      <a:r>
                        <a:rPr lang="ru-RU" sz="1700" dirty="0" smtClean="0">
                          <a:latin typeface="Arial" panose="020B0604020202020204" pitchFamily="34" charset="0"/>
                          <a:cs typeface="Arial" panose="020B0604020202020204" pitchFamily="34" charset="0"/>
                        </a:rPr>
                        <a:t>Срок реализации </a:t>
                      </a:r>
                      <a:endParaRPr lang="ru-RU" sz="1700" dirty="0">
                        <a:latin typeface="Arial" panose="020B0604020202020204" pitchFamily="34" charset="0"/>
                        <a:cs typeface="Arial" panose="020B0604020202020204" pitchFamily="34" charset="0"/>
                      </a:endParaRPr>
                    </a:p>
                  </a:txBody>
                  <a:tcPr/>
                </a:tc>
                <a:tc>
                  <a:txBody>
                    <a:bodyPr/>
                    <a:lstStyle/>
                    <a:p>
                      <a:r>
                        <a:rPr lang="ru-RU" sz="1700" dirty="0" smtClean="0">
                          <a:latin typeface="Arial" panose="020B0604020202020204" pitchFamily="34" charset="0"/>
                          <a:cs typeface="Arial" panose="020B0604020202020204" pitchFamily="34" charset="0"/>
                        </a:rPr>
                        <a:t>От 3 до 50 лет </a:t>
                      </a:r>
                      <a:endParaRPr lang="ru-RU" sz="17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3264970723"/>
      </p:ext>
    </p:extLst>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72008" y="2113686"/>
            <a:ext cx="8964488" cy="369332"/>
          </a:xfrm>
          <a:prstGeom prst="rect">
            <a:avLst/>
          </a:prstGeom>
          <a:noFill/>
        </p:spPr>
        <p:txBody>
          <a:bodyPr wrap="square" rtlCol="0">
            <a:spAutoFit/>
          </a:bodyPr>
          <a:lstStyle/>
          <a:p>
            <a:pPr algn="ctr"/>
            <a:r>
              <a:rPr lang="ru-RU" b="1" dirty="0" smtClean="0">
                <a:solidFill>
                  <a:schemeClr val="tx2">
                    <a:lumMod val="75000"/>
                  </a:schemeClr>
                </a:solidFill>
                <a:latin typeface="Arial" panose="020B0604020202020204" pitchFamily="34" charset="0"/>
                <a:cs typeface="Arial" panose="020B0604020202020204" pitchFamily="34" charset="0"/>
              </a:rPr>
              <a:t>Исполнение обязательств по соглашению </a:t>
            </a:r>
          </a:p>
        </p:txBody>
      </p:sp>
      <p:sp>
        <p:nvSpPr>
          <p:cNvPr id="4" name="Скругленный прямоугольник 3"/>
          <p:cNvSpPr/>
          <p:nvPr/>
        </p:nvSpPr>
        <p:spPr>
          <a:xfrm>
            <a:off x="179512" y="2586036"/>
            <a:ext cx="3992996" cy="4155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t>Частный партнер </a:t>
            </a:r>
          </a:p>
          <a:p>
            <a:pPr algn="ctr"/>
            <a:endParaRPr lang="ru-RU" dirty="0"/>
          </a:p>
          <a:p>
            <a:pPr algn="ctr"/>
            <a:r>
              <a:rPr lang="ru-RU" dirty="0"/>
              <a:t>Частный партнер обязан исполнять обязательства по соглашению своими силами. Частный партнер вправе исполнять свои обязательства по соглашению с привлечением третьих лиц только в случае, если это допускается условиями соглашения. При этом частный партнер несет ответственность за действия третьих лиц как за свои собственные.</a:t>
            </a:r>
          </a:p>
        </p:txBody>
      </p:sp>
      <p:sp>
        <p:nvSpPr>
          <p:cNvPr id="9" name="Скругленный прямоугольник 8"/>
          <p:cNvSpPr/>
          <p:nvPr/>
        </p:nvSpPr>
        <p:spPr>
          <a:xfrm>
            <a:off x="5043500" y="2564904"/>
            <a:ext cx="3992996" cy="4155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t>Публичный партнер </a:t>
            </a:r>
          </a:p>
          <a:p>
            <a:pPr algn="ctr"/>
            <a:endParaRPr lang="ru-RU" dirty="0"/>
          </a:p>
          <a:p>
            <a:pPr algn="ctr"/>
            <a:r>
              <a:rPr lang="ru-RU" dirty="0"/>
              <a:t>Отдельные права и обязанности публичного партнера, перечень которых устанавливается Правительством </a:t>
            </a:r>
            <a:r>
              <a:rPr lang="ru-RU" dirty="0" smtClean="0"/>
              <a:t>РФ, </a:t>
            </a:r>
            <a:r>
              <a:rPr lang="ru-RU" dirty="0"/>
              <a:t>могут осуществляться органами и (или) </a:t>
            </a:r>
            <a:r>
              <a:rPr lang="ru-RU" dirty="0" smtClean="0"/>
              <a:t>юридическими </a:t>
            </a:r>
            <a:r>
              <a:rPr lang="ru-RU" dirty="0"/>
              <a:t>лицами, уполномоченными публичным партнером в соответствии с </a:t>
            </a:r>
            <a:r>
              <a:rPr lang="ru-RU" dirty="0" smtClean="0"/>
              <a:t>действующим законодательством.</a:t>
            </a:r>
            <a:endParaRPr lang="ru-RU" dirty="0"/>
          </a:p>
        </p:txBody>
      </p:sp>
    </p:spTree>
    <p:extLst>
      <p:ext uri="{BB962C8B-B14F-4D97-AF65-F5344CB8AC3E}">
        <p14:creationId xmlns:p14="http://schemas.microsoft.com/office/powerpoint/2010/main" xmlns="" val="2883404991"/>
      </p:ext>
    </p:extLst>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107504" y="2113686"/>
            <a:ext cx="8712968" cy="3847207"/>
          </a:xfrm>
          <a:prstGeom prst="rect">
            <a:avLst/>
          </a:prstGeom>
          <a:noFill/>
        </p:spPr>
        <p:txBody>
          <a:bodyPr wrap="square" rtlCol="0">
            <a:spAutoFit/>
          </a:bodyPr>
          <a:lstStyle/>
          <a:p>
            <a:r>
              <a:rPr lang="ru-RU" b="1" dirty="0" smtClean="0">
                <a:solidFill>
                  <a:schemeClr val="tx2">
                    <a:lumMod val="75000"/>
                  </a:schemeClr>
                </a:solidFill>
                <a:latin typeface="Arial" panose="020B0604020202020204" pitchFamily="34" charset="0"/>
                <a:cs typeface="Arial" panose="020B0604020202020204" pitchFamily="34" charset="0"/>
              </a:rPr>
              <a:t>Обязательные элементы соглашения о ГЧП </a:t>
            </a:r>
          </a:p>
          <a:p>
            <a:endParaRPr lang="ru-RU" sz="1000"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1</a:t>
            </a:r>
            <a:r>
              <a:rPr lang="ru-RU" dirty="0">
                <a:latin typeface="Arial" panose="020B0604020202020204" pitchFamily="34" charset="0"/>
                <a:cs typeface="Arial" panose="020B0604020202020204" pitchFamily="34" charset="0"/>
              </a:rPr>
              <a:t>) строительство и (или) реконструкция </a:t>
            </a:r>
            <a:r>
              <a:rPr lang="ru-RU" dirty="0" smtClean="0">
                <a:latin typeface="Arial" panose="020B0604020202020204" pitchFamily="34" charset="0"/>
                <a:cs typeface="Arial" panose="020B0604020202020204" pitchFamily="34" charset="0"/>
              </a:rPr>
              <a:t>(также </a:t>
            </a:r>
            <a:r>
              <a:rPr lang="ru-RU" dirty="0">
                <a:latin typeface="Arial" panose="020B0604020202020204" pitchFamily="34" charset="0"/>
                <a:cs typeface="Arial" panose="020B0604020202020204" pitchFamily="34" charset="0"/>
              </a:rPr>
              <a:t>- создание) объекта соглашения частным партнером;</a:t>
            </a:r>
          </a:p>
          <a:p>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2) осуществление частным партнером полного или частичного финансирования создания объекта соглашения;</a:t>
            </a:r>
          </a:p>
          <a:p>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3) осуществление частным партнером эксплуатации и (или) технического обслуживания объекта соглашения;</a:t>
            </a:r>
          </a:p>
          <a:p>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4) возникновение у частного партнера права собственности на объект соглашения при условии обременения объекта соглашения в соответствии с </a:t>
            </a:r>
            <a:r>
              <a:rPr lang="ru-RU" dirty="0" smtClean="0">
                <a:latin typeface="Arial" panose="020B0604020202020204" pitchFamily="34" charset="0"/>
                <a:cs typeface="Arial" panose="020B0604020202020204" pitchFamily="34" charset="0"/>
              </a:rPr>
              <a:t>Законом</a:t>
            </a:r>
            <a:r>
              <a:rPr lang="ru-RU"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784779571"/>
      </p:ext>
    </p:extLst>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107504" y="1988840"/>
            <a:ext cx="8712968" cy="4739759"/>
          </a:xfrm>
          <a:prstGeom prst="rect">
            <a:avLst/>
          </a:prstGeom>
          <a:noFill/>
        </p:spPr>
        <p:txBody>
          <a:bodyPr wrap="square" rtlCol="0">
            <a:spAutoFit/>
          </a:bodyPr>
          <a:lstStyle/>
          <a:p>
            <a:r>
              <a:rPr lang="ru-RU" b="1" dirty="0" smtClean="0">
                <a:solidFill>
                  <a:schemeClr val="tx2">
                    <a:lumMod val="75000"/>
                  </a:schemeClr>
                </a:solidFill>
                <a:latin typeface="Arial" panose="020B0604020202020204" pitchFamily="34" charset="0"/>
                <a:cs typeface="Arial" panose="020B0604020202020204" pitchFamily="34" charset="0"/>
              </a:rPr>
              <a:t>Дополнительные элементы соглашения о ГЧП </a:t>
            </a:r>
          </a:p>
          <a:p>
            <a:endParaRPr lang="ru-RU" sz="1000"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В </a:t>
            </a:r>
            <a:r>
              <a:rPr lang="ru-RU" dirty="0">
                <a:latin typeface="Arial" panose="020B0604020202020204" pitchFamily="34" charset="0"/>
                <a:cs typeface="Arial" panose="020B0604020202020204" pitchFamily="34" charset="0"/>
              </a:rPr>
              <a:t>соглашение в целях определения формы </a:t>
            </a:r>
            <a:r>
              <a:rPr lang="ru-RU" dirty="0" smtClean="0">
                <a:latin typeface="Arial" panose="020B0604020202020204" pitchFamily="34" charset="0"/>
                <a:cs typeface="Arial" panose="020B0604020202020204" pitchFamily="34" charset="0"/>
              </a:rPr>
              <a:t>ГЧП и МЧП могут </a:t>
            </a:r>
            <a:r>
              <a:rPr lang="ru-RU" dirty="0">
                <a:latin typeface="Arial" panose="020B0604020202020204" pitchFamily="34" charset="0"/>
                <a:cs typeface="Arial" panose="020B0604020202020204" pitchFamily="34" charset="0"/>
              </a:rPr>
              <a:t>быть также включены следующие элементы</a:t>
            </a:r>
            <a:r>
              <a:rPr lang="ru-RU" dirty="0" smtClean="0">
                <a:latin typeface="Arial" panose="020B0604020202020204" pitchFamily="34" charset="0"/>
                <a:cs typeface="Arial" panose="020B0604020202020204" pitchFamily="34" charset="0"/>
              </a:rPr>
              <a:t>:</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1) проектирование частным партнером объекта соглашения;</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2) осуществление частным партнером полного или частичного финансирования эксплуатации и (или) технического обслуживания объекта соглашения;</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3) обеспечение публичным партнером частичного финансирования создания частным партнером объекта соглашения, а также финансирование его эксплуатации и (или) технического обслуживания;</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4) наличие у частного партнера обязательства по передаче объекта соглашения о </a:t>
            </a:r>
            <a:r>
              <a:rPr lang="ru-RU" dirty="0" smtClean="0">
                <a:latin typeface="Arial" panose="020B0604020202020204" pitchFamily="34" charset="0"/>
                <a:cs typeface="Arial" panose="020B0604020202020204" pitchFamily="34" charset="0"/>
              </a:rPr>
              <a:t>ГЧП / МЧП в </a:t>
            </a:r>
            <a:r>
              <a:rPr lang="ru-RU" dirty="0">
                <a:latin typeface="Arial" panose="020B0604020202020204" pitchFamily="34" charset="0"/>
                <a:cs typeface="Arial" panose="020B0604020202020204" pitchFamily="34" charset="0"/>
              </a:rPr>
              <a:t>собственность публичного партнера по истечении определенного соглашением срока, но не позднее дня прекращения соглашения</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04422701"/>
      </p:ext>
    </p:extLst>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107504" y="1988840"/>
            <a:ext cx="8712968" cy="4955203"/>
          </a:xfrm>
          <a:prstGeom prst="rect">
            <a:avLst/>
          </a:prstGeom>
          <a:noFill/>
        </p:spPr>
        <p:txBody>
          <a:bodyPr wrap="square" rtlCol="0">
            <a:spAutoFit/>
          </a:bodyPr>
          <a:lstStyle/>
          <a:p>
            <a:r>
              <a:rPr lang="ru-RU" b="1" dirty="0" smtClean="0">
                <a:solidFill>
                  <a:schemeClr val="tx2">
                    <a:lumMod val="75000"/>
                  </a:schemeClr>
                </a:solidFill>
                <a:latin typeface="Arial" panose="020B0604020202020204" pitchFamily="34" charset="0"/>
                <a:cs typeface="Arial" panose="020B0604020202020204" pitchFamily="34" charset="0"/>
              </a:rPr>
              <a:t>Дополнительные элементы соглашения о ГЧП </a:t>
            </a:r>
          </a:p>
          <a:p>
            <a:endParaRPr lang="ru-RU" sz="1000"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В </a:t>
            </a:r>
            <a:r>
              <a:rPr lang="ru-RU" dirty="0">
                <a:latin typeface="Arial" panose="020B0604020202020204" pitchFamily="34" charset="0"/>
                <a:cs typeface="Arial" panose="020B0604020202020204" pitchFamily="34" charset="0"/>
              </a:rPr>
              <a:t>случае, если объем финансирования создания объекта соглашения публичным партнером и рыночная стоимость движимого и (или) недвижимого имущества, передаваемого публичным партнером частному партнеру по соглашению, либо рыночная стоимость передаваемых прав на такое имущество (в случае, если соглашением не предусматривается возникновение права собственности частного партнера на такое имущество) в совокупности превышают объем финансирования создания таких объектов частным партнером, обязательным элементом соответствующего соглашения является </a:t>
            </a:r>
            <a:r>
              <a:rPr lang="ru-RU" dirty="0" smtClean="0">
                <a:latin typeface="Arial" panose="020B0604020202020204" pitchFamily="34" charset="0"/>
                <a:cs typeface="Arial" panose="020B0604020202020204" pitchFamily="34" charset="0"/>
              </a:rPr>
              <a:t>обязательство </a:t>
            </a:r>
            <a:r>
              <a:rPr lang="ru-RU" dirty="0">
                <a:latin typeface="Arial" panose="020B0604020202020204" pitchFamily="34" charset="0"/>
                <a:cs typeface="Arial" panose="020B0604020202020204" pitchFamily="34" charset="0"/>
              </a:rPr>
              <a:t>частного </a:t>
            </a:r>
            <a:r>
              <a:rPr lang="ru-RU" dirty="0" smtClean="0">
                <a:latin typeface="Arial" panose="020B0604020202020204" pitchFamily="34" charset="0"/>
                <a:cs typeface="Arial" panose="020B0604020202020204" pitchFamily="34" charset="0"/>
              </a:rPr>
              <a:t>партнера о передаче объекта соглашения в публичную собственность в определенный срок.</a:t>
            </a:r>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Финансирование </a:t>
            </a:r>
            <a:r>
              <a:rPr lang="ru-RU" dirty="0">
                <a:latin typeface="Arial" panose="020B0604020202020204" pitchFamily="34" charset="0"/>
                <a:cs typeface="Arial" panose="020B0604020202020204" pitchFamily="34" charset="0"/>
              </a:rPr>
              <a:t>создания объекта соглашения, его эксплуатации и (или) технического обслуживания за счет средств бюджетов бюджетной системы </a:t>
            </a:r>
            <a:r>
              <a:rPr lang="ru-RU" dirty="0" smtClean="0">
                <a:latin typeface="Arial" panose="020B0604020202020204" pitchFamily="34" charset="0"/>
                <a:cs typeface="Arial" panose="020B0604020202020204" pitchFamily="34" charset="0"/>
              </a:rPr>
              <a:t>РФ осуществляется </a:t>
            </a:r>
            <a:r>
              <a:rPr lang="ru-RU" b="1" u="sng" dirty="0">
                <a:solidFill>
                  <a:schemeClr val="tx2">
                    <a:lumMod val="75000"/>
                  </a:schemeClr>
                </a:solidFill>
                <a:latin typeface="Arial" panose="020B0604020202020204" pitchFamily="34" charset="0"/>
                <a:cs typeface="Arial" panose="020B0604020202020204" pitchFamily="34" charset="0"/>
              </a:rPr>
              <a:t>исключительно за счет </a:t>
            </a:r>
            <a:r>
              <a:rPr lang="ru-RU" dirty="0">
                <a:latin typeface="Arial" panose="020B0604020202020204" pitchFamily="34" charset="0"/>
                <a:cs typeface="Arial" panose="020B0604020202020204" pitchFamily="34" charset="0"/>
              </a:rPr>
              <a:t>предоставления </a:t>
            </a:r>
            <a:r>
              <a:rPr lang="ru-RU" b="1" u="sng" dirty="0">
                <a:solidFill>
                  <a:schemeClr val="tx2">
                    <a:lumMod val="75000"/>
                  </a:schemeClr>
                </a:solidFill>
                <a:latin typeface="Arial" panose="020B0604020202020204" pitchFamily="34" charset="0"/>
                <a:cs typeface="Arial" panose="020B0604020202020204" pitchFamily="34" charset="0"/>
              </a:rPr>
              <a:t>субсидий</a:t>
            </a:r>
            <a:r>
              <a:rPr lang="ru-RU" dirty="0">
                <a:solidFill>
                  <a:schemeClr val="tx2">
                    <a:lumMod val="75000"/>
                  </a:schemeClr>
                </a:solidFill>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из бюджетов бюджетной системы </a:t>
            </a:r>
            <a:r>
              <a:rPr lang="ru-RU" dirty="0" smtClean="0">
                <a:latin typeface="Arial" panose="020B0604020202020204" pitchFamily="34" charset="0"/>
                <a:cs typeface="Arial" panose="020B0604020202020204" pitchFamily="34" charset="0"/>
              </a:rPr>
              <a:t>РФ в </a:t>
            </a:r>
            <a:r>
              <a:rPr lang="ru-RU" dirty="0">
                <a:latin typeface="Arial" panose="020B0604020202020204" pitchFamily="34" charset="0"/>
                <a:cs typeface="Arial" panose="020B0604020202020204" pitchFamily="34" charset="0"/>
              </a:rPr>
              <a:t>соответствии с бюджетным законодательством </a:t>
            </a:r>
            <a:r>
              <a:rPr lang="ru-RU" dirty="0" smtClean="0">
                <a:latin typeface="Arial" panose="020B0604020202020204" pitchFamily="34" charset="0"/>
                <a:cs typeface="Arial" panose="020B0604020202020204" pitchFamily="34" charset="0"/>
              </a:rPr>
              <a:t>РФ.</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31639753"/>
      </p:ext>
    </p:extLst>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107504" y="1988840"/>
            <a:ext cx="9036496" cy="4985980"/>
          </a:xfrm>
          <a:prstGeom prst="rect">
            <a:avLst/>
          </a:prstGeom>
          <a:noFill/>
        </p:spPr>
        <p:txBody>
          <a:bodyPr wrap="square" rtlCol="0">
            <a:spAutoFit/>
          </a:bodyPr>
          <a:lstStyle/>
          <a:p>
            <a:r>
              <a:rPr lang="ru-RU" b="1" dirty="0" smtClean="0">
                <a:solidFill>
                  <a:schemeClr val="tx2">
                    <a:lumMod val="75000"/>
                  </a:schemeClr>
                </a:solidFill>
                <a:latin typeface="Arial" panose="020B0604020202020204" pitchFamily="34" charset="0"/>
                <a:cs typeface="Arial" panose="020B0604020202020204" pitchFamily="34" charset="0"/>
              </a:rPr>
              <a:t>Требования к объекту соглашения о ГЧП </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Объектом соглашения </a:t>
            </a:r>
            <a:r>
              <a:rPr lang="ru-RU" dirty="0" smtClean="0">
                <a:latin typeface="Arial" panose="020B0604020202020204" pitchFamily="34" charset="0"/>
                <a:cs typeface="Arial" panose="020B0604020202020204" pitchFamily="34" charset="0"/>
              </a:rPr>
              <a:t>может </a:t>
            </a:r>
            <a:r>
              <a:rPr lang="ru-RU" dirty="0">
                <a:latin typeface="Arial" panose="020B0604020202020204" pitchFamily="34" charset="0"/>
                <a:cs typeface="Arial" panose="020B0604020202020204" pitchFamily="34" charset="0"/>
              </a:rPr>
              <a:t>быть только имущество, в отношении которого законодательством </a:t>
            </a:r>
            <a:r>
              <a:rPr lang="ru-RU" dirty="0" smtClean="0">
                <a:latin typeface="Arial" panose="020B0604020202020204" pitchFamily="34" charset="0"/>
                <a:cs typeface="Arial" panose="020B0604020202020204" pitchFamily="34" charset="0"/>
              </a:rPr>
              <a:t>РФ не </a:t>
            </a:r>
            <a:r>
              <a:rPr lang="ru-RU" dirty="0">
                <a:latin typeface="Arial" panose="020B0604020202020204" pitchFamily="34" charset="0"/>
                <a:cs typeface="Arial" panose="020B0604020202020204" pitchFamily="34" charset="0"/>
              </a:rPr>
              <a:t>установлены принадлежность исключительно к государственной, муниципальной собственности или запрет на отчуждение в частную собственность либо на нахождение в частной собственности.</a:t>
            </a:r>
          </a:p>
          <a:p>
            <a:endParaRPr lang="ru-RU" sz="1000"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Соглашение </a:t>
            </a:r>
            <a:r>
              <a:rPr lang="ru-RU" dirty="0">
                <a:latin typeface="Arial" panose="020B0604020202020204" pitchFamily="34" charset="0"/>
                <a:cs typeface="Arial" panose="020B0604020202020204" pitchFamily="34" charset="0"/>
              </a:rPr>
              <a:t>может быть заключено в отношении нескольких объектов </a:t>
            </a:r>
            <a:r>
              <a:rPr lang="ru-RU" dirty="0" smtClean="0">
                <a:latin typeface="Arial" panose="020B0604020202020204" pitchFamily="34" charset="0"/>
                <a:cs typeface="Arial" panose="020B0604020202020204" pitchFamily="34" charset="0"/>
              </a:rPr>
              <a:t>соглашений, если это не нарушает конкуренцию. </a:t>
            </a:r>
            <a:endParaRPr lang="ru-RU" dirty="0">
              <a:latin typeface="Arial" panose="020B0604020202020204" pitchFamily="34" charset="0"/>
              <a:cs typeface="Arial" panose="020B0604020202020204" pitchFamily="34" charset="0"/>
            </a:endParaRPr>
          </a:p>
          <a:p>
            <a:endParaRPr lang="ru-RU" sz="1000"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Объект </a:t>
            </a:r>
            <a:r>
              <a:rPr lang="ru-RU" dirty="0">
                <a:latin typeface="Arial" panose="020B0604020202020204" pitchFamily="34" charset="0"/>
                <a:cs typeface="Arial" panose="020B0604020202020204" pitchFamily="34" charset="0"/>
              </a:rPr>
              <a:t>соглашения, подлежащий реконструкции, должен находиться в собственности публичного партнера на момент заключения соглашения. Указанный объект на момент его передачи частному партнеру должен быть свободным от прав третьих лиц.</a:t>
            </a:r>
          </a:p>
          <a:p>
            <a:endParaRPr lang="ru-RU" sz="1000"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Не </a:t>
            </a:r>
            <a:r>
              <a:rPr lang="ru-RU" dirty="0">
                <a:latin typeface="Arial" panose="020B0604020202020204" pitchFamily="34" charset="0"/>
                <a:cs typeface="Arial" panose="020B0604020202020204" pitchFamily="34" charset="0"/>
              </a:rPr>
              <a:t>допускается передача частному партнеру объекта соглашения (входящего в его состав имущества), которое на момент заключения соглашения принадлежит </a:t>
            </a:r>
            <a:r>
              <a:rPr lang="ru-RU" dirty="0" smtClean="0">
                <a:latin typeface="Arial" panose="020B0604020202020204" pitchFamily="34" charset="0"/>
                <a:cs typeface="Arial" panose="020B0604020202020204" pitchFamily="34" charset="0"/>
              </a:rPr>
              <a:t>ГУП/ МУП на </a:t>
            </a:r>
            <a:r>
              <a:rPr lang="ru-RU" dirty="0">
                <a:latin typeface="Arial" panose="020B0604020202020204" pitchFamily="34" charset="0"/>
                <a:cs typeface="Arial" panose="020B0604020202020204" pitchFamily="34" charset="0"/>
              </a:rPr>
              <a:t>праве хозяйственного ведения либо </a:t>
            </a:r>
            <a:r>
              <a:rPr lang="ru-RU" dirty="0" smtClean="0">
                <a:latin typeface="Arial" panose="020B0604020202020204" pitchFamily="34" charset="0"/>
                <a:cs typeface="Arial" panose="020B0604020202020204" pitchFamily="34" charset="0"/>
              </a:rPr>
              <a:t>ГБУ / МБУ на </a:t>
            </a:r>
            <a:r>
              <a:rPr lang="ru-RU" dirty="0">
                <a:latin typeface="Arial" panose="020B0604020202020204" pitchFamily="34" charset="0"/>
                <a:cs typeface="Arial" panose="020B0604020202020204" pitchFamily="34" charset="0"/>
              </a:rPr>
              <a:t>праве оперативного управления</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56817769"/>
      </p:ext>
    </p:extLst>
  </p:cSld>
  <p:clrMapOvr>
    <a:masterClrMapping/>
  </p:clrMapOvr>
  <p:transition>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107504" y="1988840"/>
            <a:ext cx="9036496" cy="4678204"/>
          </a:xfrm>
          <a:prstGeom prst="rect">
            <a:avLst/>
          </a:prstGeom>
          <a:noFill/>
        </p:spPr>
        <p:txBody>
          <a:bodyPr wrap="square" rtlCol="0">
            <a:spAutoFit/>
          </a:bodyPr>
          <a:lstStyle/>
          <a:p>
            <a:r>
              <a:rPr lang="ru-RU" b="1" dirty="0" smtClean="0">
                <a:solidFill>
                  <a:schemeClr val="tx2">
                    <a:lumMod val="75000"/>
                  </a:schemeClr>
                </a:solidFill>
                <a:latin typeface="Arial" panose="020B0604020202020204" pitchFamily="34" charset="0"/>
                <a:cs typeface="Arial" panose="020B0604020202020204" pitchFamily="34" charset="0"/>
              </a:rPr>
              <a:t>Ограничения частного партнера в отношении объекта соглашения о ГЧП </a:t>
            </a:r>
          </a:p>
          <a:p>
            <a:endParaRPr lang="ru-RU" sz="100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Частный партнер не вправе передавать в залог объект соглашения и (или) свои права по соглашению, за исключением их использования в качестве </a:t>
            </a:r>
            <a:r>
              <a:rPr lang="ru-RU" dirty="0" smtClean="0">
                <a:latin typeface="Arial" panose="020B0604020202020204" pitchFamily="34" charset="0"/>
                <a:cs typeface="Arial" panose="020B0604020202020204" pitchFamily="34" charset="0"/>
              </a:rPr>
              <a:t>обеспечения </a:t>
            </a:r>
            <a:r>
              <a:rPr lang="ru-RU" dirty="0">
                <a:latin typeface="Arial" panose="020B0604020202020204" pitchFamily="34" charset="0"/>
                <a:cs typeface="Arial" panose="020B0604020202020204" pitchFamily="34" charset="0"/>
              </a:rPr>
              <a:t>исполнения обязательств перед финансирующим лицом при наличии прямого </a:t>
            </a:r>
            <a:r>
              <a:rPr lang="ru-RU" dirty="0" smtClean="0">
                <a:latin typeface="Arial" panose="020B0604020202020204" pitchFamily="34" charset="0"/>
                <a:cs typeface="Arial" panose="020B0604020202020204" pitchFamily="34" charset="0"/>
              </a:rPr>
              <a:t> (трехстороннего) соглашения</a:t>
            </a:r>
            <a:r>
              <a:rPr lang="ru-RU" dirty="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Обращение </a:t>
            </a:r>
            <a:r>
              <a:rPr lang="ru-RU" dirty="0">
                <a:latin typeface="Arial" panose="020B0604020202020204" pitchFamily="34" charset="0"/>
                <a:cs typeface="Arial" panose="020B0604020202020204" pitchFamily="34" charset="0"/>
              </a:rPr>
              <a:t>взыскания на предмет залога возможно только в случае, если в течение не менее чем </a:t>
            </a:r>
            <a:r>
              <a:rPr lang="ru-RU" dirty="0" smtClean="0">
                <a:latin typeface="Arial" panose="020B0604020202020204" pitchFamily="34" charset="0"/>
                <a:cs typeface="Arial" panose="020B0604020202020204" pitchFamily="34" charset="0"/>
              </a:rPr>
              <a:t>180 </a:t>
            </a:r>
            <a:r>
              <a:rPr lang="ru-RU" dirty="0">
                <a:latin typeface="Arial" panose="020B0604020202020204" pitchFamily="34" charset="0"/>
                <a:cs typeface="Arial" panose="020B0604020202020204" pitchFamily="34" charset="0"/>
              </a:rPr>
              <a:t>дней со дня возникновения оснований для обращения взыскания не осуществлена замена частного партнера либо если соглашение не было досрочно прекращено по решению суда в связи с существенным нарушением частным партнером условий соглашения.</a:t>
            </a:r>
          </a:p>
          <a:p>
            <a:endParaRPr lang="ru-RU"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В </a:t>
            </a:r>
            <a:r>
              <a:rPr lang="ru-RU" dirty="0">
                <a:latin typeface="Arial" panose="020B0604020202020204" pitchFamily="34" charset="0"/>
                <a:cs typeface="Arial" panose="020B0604020202020204" pitchFamily="34" charset="0"/>
              </a:rPr>
              <a:t>случае обращения взыскания на предмет залога публичный партнер имеет </a:t>
            </a:r>
            <a:r>
              <a:rPr lang="ru-RU" b="1" u="sng" dirty="0">
                <a:solidFill>
                  <a:schemeClr val="tx2">
                    <a:lumMod val="75000"/>
                  </a:schemeClr>
                </a:solidFill>
                <a:latin typeface="Arial" panose="020B0604020202020204" pitchFamily="34" charset="0"/>
                <a:cs typeface="Arial" panose="020B0604020202020204" pitchFamily="34" charset="0"/>
              </a:rPr>
              <a:t>право преимущественной покупки </a:t>
            </a:r>
            <a:r>
              <a:rPr lang="ru-RU" dirty="0">
                <a:latin typeface="Arial" panose="020B0604020202020204" pitchFamily="34" charset="0"/>
                <a:cs typeface="Arial" panose="020B0604020202020204" pitchFamily="34" charset="0"/>
              </a:rPr>
              <a:t>предмета залога по цене, равной задолженности частного партнера перед финансирующим лицом, но не более чем стоимость предмета залога.</a:t>
            </a:r>
          </a:p>
        </p:txBody>
      </p:sp>
    </p:spTree>
    <p:extLst>
      <p:ext uri="{BB962C8B-B14F-4D97-AF65-F5344CB8AC3E}">
        <p14:creationId xmlns:p14="http://schemas.microsoft.com/office/powerpoint/2010/main" xmlns="" val="1051454209"/>
      </p:ext>
    </p:extLst>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cxnSp>
        <p:nvCxnSpPr>
          <p:cNvPr id="13" name="Прямая соединительная линия 12"/>
          <p:cNvCxnSpPr/>
          <p:nvPr/>
        </p:nvCxnSpPr>
        <p:spPr>
          <a:xfrm rot="10800000">
            <a:off x="0" y="680"/>
            <a:ext cx="6786578" cy="1588"/>
          </a:xfrm>
          <a:prstGeom prst="line">
            <a:avLst/>
          </a:prstGeom>
          <a:ln w="28575">
            <a:gradFill flip="none" rotWithShape="1">
              <a:gsLst>
                <a:gs pos="0">
                  <a:srgbClr val="0C067C">
                    <a:alpha val="0"/>
                  </a:srgbClr>
                </a:gs>
                <a:gs pos="50000">
                  <a:srgbClr val="0C067C">
                    <a:alpha val="47000"/>
                  </a:srgbClr>
                </a:gs>
                <a:gs pos="100000">
                  <a:srgbClr val="0C067C">
                    <a:alpha val="7200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79" name="Rectangle 16"/>
          <p:cNvSpPr>
            <a:spLocks noChangeArrowheads="1"/>
          </p:cNvSpPr>
          <p:nvPr/>
        </p:nvSpPr>
        <p:spPr bwMode="auto">
          <a:xfrm>
            <a:off x="0" y="1425575"/>
            <a:ext cx="9144000" cy="5432425"/>
          </a:xfrm>
          <a:prstGeom prst="rect">
            <a:avLst/>
          </a:prstGeom>
          <a:solidFill>
            <a:srgbClr val="75A8F3">
              <a:alpha val="59999"/>
            </a:srgbClr>
          </a:solidFill>
          <a:ln w="25400" algn="ctr">
            <a:solidFill>
              <a:srgbClr val="0C067C">
                <a:alpha val="70195"/>
              </a:srgbClr>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spcBef>
                <a:spcPct val="20000"/>
              </a:spcBef>
              <a:buFont typeface="Arial" charset="0"/>
              <a:buChar char="•"/>
              <a:defRPr sz="3200">
                <a:solidFill>
                  <a:srgbClr val="0C067C"/>
                </a:solidFill>
                <a:latin typeface="Franklin Gothic Book" pitchFamily="34" charset="0"/>
              </a:defRPr>
            </a:lvl1pPr>
            <a:lvl2pPr marL="742950" indent="-285750" eaLnBrk="0" hangingPunct="0">
              <a:spcBef>
                <a:spcPct val="20000"/>
              </a:spcBef>
              <a:buFont typeface="Arial" charset="0"/>
              <a:buChar char="–"/>
              <a:defRPr sz="2800">
                <a:solidFill>
                  <a:srgbClr val="0C067C"/>
                </a:solidFill>
                <a:latin typeface="Franklin Gothic Book" pitchFamily="34" charset="0"/>
              </a:defRPr>
            </a:lvl2pPr>
            <a:lvl3pPr marL="1143000" indent="-228600" eaLnBrk="0" hangingPunct="0">
              <a:spcBef>
                <a:spcPct val="20000"/>
              </a:spcBef>
              <a:buFont typeface="Arial" charset="0"/>
              <a:buChar char="•"/>
              <a:defRPr sz="2400">
                <a:solidFill>
                  <a:srgbClr val="0C067C"/>
                </a:solidFill>
                <a:latin typeface="Franklin Gothic Book" pitchFamily="34" charset="0"/>
              </a:defRPr>
            </a:lvl3pPr>
            <a:lvl4pPr marL="1600200" indent="-228600" eaLnBrk="0" hangingPunct="0">
              <a:spcBef>
                <a:spcPct val="20000"/>
              </a:spcBef>
              <a:buFont typeface="Arial" charset="0"/>
              <a:buChar char="–"/>
              <a:defRPr sz="2000">
                <a:solidFill>
                  <a:srgbClr val="0C067C"/>
                </a:solidFill>
                <a:latin typeface="Franklin Gothic Book" pitchFamily="34" charset="0"/>
              </a:defRPr>
            </a:lvl4pPr>
            <a:lvl5pPr marL="2057400" indent="-228600" eaLnBrk="0" hangingPunct="0">
              <a:spcBef>
                <a:spcPct val="20000"/>
              </a:spcBef>
              <a:buFont typeface="Arial" charset="0"/>
              <a:buChar char="»"/>
              <a:defRPr sz="2000">
                <a:solidFill>
                  <a:srgbClr val="0C067C"/>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rgbClr val="0C067C"/>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rgbClr val="0C067C"/>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rgbClr val="0C067C"/>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rgbClr val="0C067C"/>
                </a:solidFill>
                <a:latin typeface="Franklin Gothic Book" pitchFamily="34" charset="0"/>
              </a:defRPr>
            </a:lvl9pPr>
          </a:lstStyle>
          <a:p>
            <a:pPr eaLnBrk="1" hangingPunct="1">
              <a:lnSpc>
                <a:spcPct val="90000"/>
              </a:lnSpc>
              <a:spcBef>
                <a:spcPct val="0"/>
              </a:spcBef>
              <a:buFontTx/>
              <a:buNone/>
            </a:pPr>
            <a:r>
              <a:rPr lang="ru-RU" altLang="ru-RU" sz="1700" dirty="0">
                <a:latin typeface="Arial" charset="0"/>
                <a:cs typeface="Arial" charset="0"/>
              </a:rPr>
              <a:t>Общество с ограниченной ответственностью «Евразийская Консультационная Компания», ООО «</a:t>
            </a:r>
            <a:r>
              <a:rPr lang="ru-RU" altLang="ru-RU" sz="1700" dirty="0" err="1">
                <a:latin typeface="Arial" charset="0"/>
                <a:cs typeface="Arial" charset="0"/>
              </a:rPr>
              <a:t>ЕврАКонс</a:t>
            </a:r>
            <a:r>
              <a:rPr lang="ru-RU" altLang="ru-RU" sz="1700" dirty="0">
                <a:latin typeface="Arial" charset="0"/>
                <a:cs typeface="Arial" charset="0"/>
              </a:rPr>
              <a:t>» (до 13.03.2012 – ООО ОСТ-ЕВРО-</a:t>
            </a:r>
            <a:r>
              <a:rPr lang="ru-RU" altLang="ru-RU" sz="1700" dirty="0" err="1">
                <a:latin typeface="Arial" charset="0"/>
                <a:cs typeface="Arial" charset="0"/>
              </a:rPr>
              <a:t>Консалт</a:t>
            </a:r>
            <a:r>
              <a:rPr lang="ru-RU" altLang="ru-RU" sz="1700" dirty="0" smtClean="0">
                <a:latin typeface="Arial" charset="0"/>
                <a:cs typeface="Arial" charset="0"/>
              </a:rPr>
              <a:t>»)</a:t>
            </a:r>
            <a:r>
              <a:rPr lang="en-US" altLang="ru-RU" sz="1700" dirty="0" smtClean="0">
                <a:latin typeface="Arial" charset="0"/>
                <a:cs typeface="Arial" charset="0"/>
              </a:rPr>
              <a:t> </a:t>
            </a:r>
            <a:r>
              <a:rPr lang="ru-RU" altLang="ru-RU" sz="1700" dirty="0" smtClean="0">
                <a:latin typeface="Arial" charset="0"/>
                <a:cs typeface="Arial" charset="0"/>
              </a:rPr>
              <a:t> действует с 13 сентября 2007</a:t>
            </a:r>
            <a:r>
              <a:rPr lang="ru-RU" altLang="ru-RU" sz="1700" dirty="0">
                <a:latin typeface="Arial" charset="0"/>
                <a:cs typeface="Arial" charset="0"/>
              </a:rPr>
              <a:t>. </a:t>
            </a:r>
          </a:p>
          <a:p>
            <a:pPr eaLnBrk="1" hangingPunct="1">
              <a:lnSpc>
                <a:spcPct val="90000"/>
              </a:lnSpc>
              <a:spcBef>
                <a:spcPct val="0"/>
              </a:spcBef>
              <a:buFontTx/>
              <a:buNone/>
            </a:pPr>
            <a:endParaRPr lang="ru-RU" altLang="ru-RU" sz="500" b="1" dirty="0">
              <a:solidFill>
                <a:schemeClr val="tx1"/>
              </a:solidFill>
              <a:latin typeface="Arial" charset="0"/>
            </a:endParaRPr>
          </a:p>
          <a:p>
            <a:pPr algn="ctr" eaLnBrk="1" hangingPunct="1">
              <a:lnSpc>
                <a:spcPct val="90000"/>
              </a:lnSpc>
              <a:spcBef>
                <a:spcPct val="0"/>
              </a:spcBef>
              <a:buFontTx/>
              <a:buNone/>
            </a:pPr>
            <a:endParaRPr lang="ru-RU" altLang="ru-RU" sz="1700" b="1" dirty="0" smtClean="0">
              <a:latin typeface="Arial" charset="0"/>
              <a:cs typeface="Arial" charset="0"/>
            </a:endParaRPr>
          </a:p>
          <a:p>
            <a:pPr algn="ctr" eaLnBrk="1" hangingPunct="1">
              <a:lnSpc>
                <a:spcPct val="90000"/>
              </a:lnSpc>
              <a:spcBef>
                <a:spcPct val="0"/>
              </a:spcBef>
              <a:buFontTx/>
              <a:buNone/>
            </a:pPr>
            <a:r>
              <a:rPr lang="ru-RU" altLang="ru-RU" sz="1700" b="1" dirty="0" smtClean="0">
                <a:latin typeface="Arial" charset="0"/>
                <a:cs typeface="Arial" charset="0"/>
              </a:rPr>
              <a:t>Цели </a:t>
            </a:r>
            <a:r>
              <a:rPr lang="ru-RU" altLang="ru-RU" sz="1700" b="1" dirty="0">
                <a:latin typeface="Arial" charset="0"/>
                <a:cs typeface="Arial" charset="0"/>
              </a:rPr>
              <a:t>деятельности:</a:t>
            </a:r>
            <a:r>
              <a:rPr lang="ru-RU" altLang="ru-RU" sz="1700" dirty="0">
                <a:latin typeface="Arial" charset="0"/>
                <a:cs typeface="Arial" charset="0"/>
              </a:rPr>
              <a:t> </a:t>
            </a:r>
            <a:endParaRPr lang="ru-RU" altLang="ru-RU" sz="1700" dirty="0" smtClean="0">
              <a:latin typeface="Arial" charset="0"/>
              <a:cs typeface="Arial" charset="0"/>
            </a:endParaRPr>
          </a:p>
          <a:p>
            <a:pPr eaLnBrk="1" hangingPunct="1">
              <a:lnSpc>
                <a:spcPct val="90000"/>
              </a:lnSpc>
              <a:spcBef>
                <a:spcPct val="0"/>
              </a:spcBef>
              <a:buFontTx/>
              <a:buNone/>
            </a:pPr>
            <a:endParaRPr lang="ru-RU" altLang="ru-RU" sz="1700" dirty="0">
              <a:latin typeface="Arial" charset="0"/>
              <a:cs typeface="Arial" charset="0"/>
            </a:endParaRPr>
          </a:p>
          <a:p>
            <a:pPr eaLnBrk="1" hangingPunct="1">
              <a:lnSpc>
                <a:spcPct val="90000"/>
              </a:lnSpc>
              <a:spcBef>
                <a:spcPct val="0"/>
              </a:spcBef>
              <a:buFontTx/>
              <a:buNone/>
            </a:pPr>
            <a:endParaRPr lang="ru-RU" altLang="ru-RU" sz="1700" dirty="0" smtClean="0">
              <a:latin typeface="Arial" charset="0"/>
              <a:cs typeface="Arial" charset="0"/>
            </a:endParaRPr>
          </a:p>
          <a:p>
            <a:pPr eaLnBrk="1" hangingPunct="1">
              <a:lnSpc>
                <a:spcPct val="90000"/>
              </a:lnSpc>
              <a:spcBef>
                <a:spcPct val="0"/>
              </a:spcBef>
              <a:buFontTx/>
              <a:buNone/>
            </a:pPr>
            <a:endParaRPr lang="ru-RU" altLang="ru-RU" sz="1700" dirty="0" smtClean="0">
              <a:latin typeface="Arial" charset="0"/>
              <a:cs typeface="Arial" charset="0"/>
            </a:endParaRPr>
          </a:p>
          <a:p>
            <a:pPr eaLnBrk="1" hangingPunct="1">
              <a:lnSpc>
                <a:spcPct val="90000"/>
              </a:lnSpc>
              <a:spcBef>
                <a:spcPct val="0"/>
              </a:spcBef>
              <a:buFontTx/>
              <a:buNone/>
            </a:pPr>
            <a:endParaRPr lang="ru-RU" altLang="ru-RU" sz="1700" dirty="0">
              <a:latin typeface="Arial" charset="0"/>
              <a:cs typeface="Arial" charset="0"/>
            </a:endParaRPr>
          </a:p>
          <a:p>
            <a:pPr eaLnBrk="1" hangingPunct="1">
              <a:lnSpc>
                <a:spcPct val="90000"/>
              </a:lnSpc>
              <a:spcBef>
                <a:spcPct val="0"/>
              </a:spcBef>
              <a:buFontTx/>
              <a:buNone/>
            </a:pPr>
            <a:endParaRPr lang="ru-RU" altLang="ru-RU" sz="1700" dirty="0" smtClean="0">
              <a:latin typeface="Arial" charset="0"/>
              <a:cs typeface="Arial" charset="0"/>
            </a:endParaRPr>
          </a:p>
          <a:p>
            <a:pPr eaLnBrk="1" hangingPunct="1">
              <a:lnSpc>
                <a:spcPct val="90000"/>
              </a:lnSpc>
              <a:spcBef>
                <a:spcPct val="0"/>
              </a:spcBef>
              <a:buFontTx/>
              <a:buNone/>
            </a:pPr>
            <a:endParaRPr lang="ru-RU" altLang="ru-RU" sz="1700" dirty="0">
              <a:latin typeface="Arial" charset="0"/>
              <a:cs typeface="Arial" charset="0"/>
            </a:endParaRPr>
          </a:p>
          <a:p>
            <a:pPr eaLnBrk="1" hangingPunct="1">
              <a:lnSpc>
                <a:spcPct val="90000"/>
              </a:lnSpc>
              <a:spcBef>
                <a:spcPct val="0"/>
              </a:spcBef>
              <a:buFontTx/>
              <a:buNone/>
            </a:pPr>
            <a:endParaRPr lang="ru-RU" altLang="ru-RU" sz="1700" dirty="0" smtClean="0">
              <a:latin typeface="Arial" charset="0"/>
              <a:cs typeface="Arial" charset="0"/>
            </a:endParaRPr>
          </a:p>
          <a:p>
            <a:pPr eaLnBrk="1" hangingPunct="1">
              <a:lnSpc>
                <a:spcPct val="90000"/>
              </a:lnSpc>
              <a:spcBef>
                <a:spcPct val="0"/>
              </a:spcBef>
              <a:buFontTx/>
              <a:buNone/>
            </a:pPr>
            <a:endParaRPr lang="ru-RU" altLang="ru-RU" sz="1700" dirty="0">
              <a:latin typeface="Arial" charset="0"/>
              <a:cs typeface="Arial" charset="0"/>
            </a:endParaRPr>
          </a:p>
          <a:p>
            <a:pPr eaLnBrk="1" hangingPunct="1">
              <a:lnSpc>
                <a:spcPct val="90000"/>
              </a:lnSpc>
              <a:spcBef>
                <a:spcPct val="0"/>
              </a:spcBef>
              <a:buFontTx/>
              <a:buNone/>
            </a:pPr>
            <a:endParaRPr lang="ru-RU" altLang="ru-RU" sz="1700" dirty="0" smtClean="0">
              <a:latin typeface="Arial" charset="0"/>
              <a:cs typeface="Arial" charset="0"/>
            </a:endParaRPr>
          </a:p>
          <a:p>
            <a:pPr eaLnBrk="1" hangingPunct="1">
              <a:lnSpc>
                <a:spcPct val="90000"/>
              </a:lnSpc>
              <a:spcBef>
                <a:spcPct val="0"/>
              </a:spcBef>
              <a:buFontTx/>
              <a:buNone/>
            </a:pPr>
            <a:endParaRPr lang="ru-RU" altLang="ru-RU" sz="1700" dirty="0">
              <a:latin typeface="Arial" charset="0"/>
              <a:cs typeface="Arial" charset="0"/>
            </a:endParaRPr>
          </a:p>
          <a:p>
            <a:pPr eaLnBrk="1" hangingPunct="1">
              <a:lnSpc>
                <a:spcPct val="90000"/>
              </a:lnSpc>
              <a:spcBef>
                <a:spcPct val="0"/>
              </a:spcBef>
              <a:buFontTx/>
              <a:buNone/>
            </a:pPr>
            <a:endParaRPr lang="ru-RU" altLang="ru-RU" sz="1700" dirty="0" smtClean="0">
              <a:latin typeface="Arial" charset="0"/>
              <a:cs typeface="Arial" charset="0"/>
            </a:endParaRPr>
          </a:p>
          <a:p>
            <a:pPr eaLnBrk="1" hangingPunct="1">
              <a:lnSpc>
                <a:spcPct val="90000"/>
              </a:lnSpc>
              <a:spcBef>
                <a:spcPct val="0"/>
              </a:spcBef>
              <a:buFontTx/>
              <a:buNone/>
            </a:pPr>
            <a:endParaRPr lang="ru-RU" altLang="ru-RU" sz="1700" dirty="0">
              <a:latin typeface="Arial" charset="0"/>
              <a:cs typeface="Arial" charset="0"/>
            </a:endParaRPr>
          </a:p>
          <a:p>
            <a:pPr eaLnBrk="1" hangingPunct="1">
              <a:lnSpc>
                <a:spcPct val="90000"/>
              </a:lnSpc>
              <a:spcBef>
                <a:spcPct val="0"/>
              </a:spcBef>
              <a:buFontTx/>
              <a:buNone/>
            </a:pPr>
            <a:endParaRPr lang="ru-RU" altLang="ru-RU" sz="1700" dirty="0">
              <a:latin typeface="Arial" charset="0"/>
              <a:cs typeface="Arial" charset="0"/>
            </a:endParaRPr>
          </a:p>
        </p:txBody>
      </p:sp>
      <p:sp>
        <p:nvSpPr>
          <p:cNvPr id="2" name="Oval 1"/>
          <p:cNvSpPr/>
          <p:nvPr/>
        </p:nvSpPr>
        <p:spPr>
          <a:xfrm>
            <a:off x="34900" y="3613571"/>
            <a:ext cx="2952328" cy="1584176"/>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Содействие региональному и муниципальному развитию</a:t>
            </a:r>
            <a:endParaRPr lang="en-US" dirty="0"/>
          </a:p>
        </p:txBody>
      </p:sp>
      <p:sp>
        <p:nvSpPr>
          <p:cNvPr id="9" name="Oval 8"/>
          <p:cNvSpPr/>
          <p:nvPr/>
        </p:nvSpPr>
        <p:spPr>
          <a:xfrm>
            <a:off x="3095836" y="3613571"/>
            <a:ext cx="2952328"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Содействие развитию малого и среднего бизнеса</a:t>
            </a:r>
            <a:endParaRPr lang="en-US" dirty="0"/>
          </a:p>
        </p:txBody>
      </p:sp>
      <p:sp>
        <p:nvSpPr>
          <p:cNvPr id="10" name="Oval 9"/>
          <p:cNvSpPr/>
          <p:nvPr/>
        </p:nvSpPr>
        <p:spPr>
          <a:xfrm>
            <a:off x="6191672" y="3613571"/>
            <a:ext cx="2952328" cy="1584176"/>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Реформирование и оптимизация муниципального хозяйства</a:t>
            </a:r>
            <a:endParaRPr lang="en-US" dirty="0"/>
          </a:p>
        </p:txBody>
      </p:sp>
      <p:sp>
        <p:nvSpPr>
          <p:cNvPr id="11" name="Oval 10"/>
          <p:cNvSpPr/>
          <p:nvPr/>
        </p:nvSpPr>
        <p:spPr>
          <a:xfrm>
            <a:off x="1259632" y="5157192"/>
            <a:ext cx="3306688"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Развитие ТОС и социально ориентированных НКО</a:t>
            </a:r>
            <a:endParaRPr lang="en-US" dirty="0"/>
          </a:p>
        </p:txBody>
      </p:sp>
      <p:sp>
        <p:nvSpPr>
          <p:cNvPr id="12" name="Oval 11"/>
          <p:cNvSpPr/>
          <p:nvPr/>
        </p:nvSpPr>
        <p:spPr>
          <a:xfrm>
            <a:off x="4725566" y="5157192"/>
            <a:ext cx="3381672" cy="1584176"/>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Содействие реализации проектов по повышению </a:t>
            </a:r>
            <a:r>
              <a:rPr lang="ru-RU" dirty="0" err="1" smtClean="0"/>
              <a:t>энергоэффективности</a:t>
            </a:r>
            <a:endParaRPr lang="en-US" dirty="0"/>
          </a:p>
        </p:txBody>
      </p:sp>
      <p:sp>
        <p:nvSpPr>
          <p:cNvPr id="14" name="Прямоугольник 13"/>
          <p:cNvSpPr/>
          <p:nvPr/>
        </p:nvSpPr>
        <p:spPr>
          <a:xfrm>
            <a:off x="1475656" y="188640"/>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107504" y="1988840"/>
            <a:ext cx="9036496" cy="4821833"/>
          </a:xfrm>
          <a:prstGeom prst="rect">
            <a:avLst/>
          </a:prstGeom>
          <a:noFill/>
        </p:spPr>
        <p:txBody>
          <a:bodyPr wrap="square" rtlCol="0">
            <a:spAutoFit/>
          </a:bodyPr>
          <a:lstStyle/>
          <a:p>
            <a:r>
              <a:rPr lang="ru-RU" b="1" dirty="0" smtClean="0">
                <a:solidFill>
                  <a:schemeClr val="tx2">
                    <a:lumMod val="75000"/>
                  </a:schemeClr>
                </a:solidFill>
                <a:latin typeface="Arial" panose="020B0604020202020204" pitchFamily="34" charset="0"/>
                <a:cs typeface="Arial" panose="020B0604020202020204" pitchFamily="34" charset="0"/>
              </a:rPr>
              <a:t>Содержание предложения о реализации проекта ГЧП </a:t>
            </a:r>
          </a:p>
          <a:p>
            <a:pPr>
              <a:spcBef>
                <a:spcPts val="400"/>
              </a:spcBef>
            </a:pPr>
            <a:r>
              <a:rPr lang="ru-RU" sz="1600" dirty="0" smtClean="0">
                <a:latin typeface="Arial" panose="020B0604020202020204" pitchFamily="34" charset="0"/>
                <a:cs typeface="Arial" panose="020B0604020202020204" pitchFamily="34" charset="0"/>
              </a:rPr>
              <a:t>1</a:t>
            </a:r>
            <a:r>
              <a:rPr lang="ru-RU" sz="1600" dirty="0">
                <a:latin typeface="Arial" panose="020B0604020202020204" pitchFamily="34" charset="0"/>
                <a:cs typeface="Arial" panose="020B0604020202020204" pitchFamily="34" charset="0"/>
              </a:rPr>
              <a:t>) описание проекта и обоснование его актуальности;</a:t>
            </a:r>
          </a:p>
          <a:p>
            <a:pPr>
              <a:spcBef>
                <a:spcPts val="400"/>
              </a:spcBef>
            </a:pPr>
            <a:r>
              <a:rPr lang="ru-RU" sz="1600" dirty="0" smtClean="0">
                <a:latin typeface="Arial" panose="020B0604020202020204" pitchFamily="34" charset="0"/>
                <a:cs typeface="Arial" panose="020B0604020202020204" pitchFamily="34" charset="0"/>
              </a:rPr>
              <a:t>2</a:t>
            </a:r>
            <a:r>
              <a:rPr lang="ru-RU" sz="1600" dirty="0">
                <a:latin typeface="Arial" panose="020B0604020202020204" pitchFamily="34" charset="0"/>
                <a:cs typeface="Arial" panose="020B0604020202020204" pitchFamily="34" charset="0"/>
              </a:rPr>
              <a:t>) цели и задачи реализации проекта, определяемые с учетом целей и задач, которые предусмотрены документами стратегического планирования;</a:t>
            </a:r>
          </a:p>
          <a:p>
            <a:pPr>
              <a:spcBef>
                <a:spcPts val="400"/>
              </a:spcBef>
            </a:pPr>
            <a:r>
              <a:rPr lang="ru-RU" sz="1600" dirty="0" smtClean="0">
                <a:latin typeface="Arial" panose="020B0604020202020204" pitchFamily="34" charset="0"/>
                <a:cs typeface="Arial" panose="020B0604020202020204" pitchFamily="34" charset="0"/>
              </a:rPr>
              <a:t>3</a:t>
            </a:r>
            <a:r>
              <a:rPr lang="ru-RU" sz="1600" dirty="0">
                <a:latin typeface="Arial" panose="020B0604020202020204" pitchFamily="34" charset="0"/>
                <a:cs typeface="Arial" panose="020B0604020202020204" pitchFamily="34" charset="0"/>
              </a:rPr>
              <a:t>) сведения о публичном партнере;</a:t>
            </a:r>
          </a:p>
          <a:p>
            <a:pPr>
              <a:spcBef>
                <a:spcPts val="400"/>
              </a:spcBef>
            </a:pPr>
            <a:r>
              <a:rPr lang="ru-RU" sz="1600" dirty="0" smtClean="0">
                <a:latin typeface="Arial" panose="020B0604020202020204" pitchFamily="34" charset="0"/>
                <a:cs typeface="Arial" panose="020B0604020202020204" pitchFamily="34" charset="0"/>
              </a:rPr>
              <a:t>4</a:t>
            </a:r>
            <a:r>
              <a:rPr lang="ru-RU" sz="1600" dirty="0">
                <a:latin typeface="Arial" panose="020B0604020202020204" pitchFamily="34" charset="0"/>
                <a:cs typeface="Arial" panose="020B0604020202020204" pitchFamily="34" charset="0"/>
              </a:rPr>
              <a:t>) проект соглашения, включающий в себя существенные условия, предусмотренные </a:t>
            </a:r>
            <a:r>
              <a:rPr lang="ru-RU" sz="1600" dirty="0" smtClean="0">
                <a:latin typeface="Arial" panose="020B0604020202020204" pitchFamily="34" charset="0"/>
                <a:cs typeface="Arial" panose="020B0604020202020204" pitchFamily="34" charset="0"/>
              </a:rPr>
              <a:t>Законом, </a:t>
            </a:r>
            <a:r>
              <a:rPr lang="ru-RU" sz="1600" dirty="0">
                <a:latin typeface="Arial" panose="020B0604020202020204" pitchFamily="34" charset="0"/>
                <a:cs typeface="Arial" panose="020B0604020202020204" pitchFamily="34" charset="0"/>
              </a:rPr>
              <a:t>и иные не противоречащие законодательству </a:t>
            </a:r>
            <a:r>
              <a:rPr lang="ru-RU" sz="1600" dirty="0" smtClean="0">
                <a:latin typeface="Arial" panose="020B0604020202020204" pitchFamily="34" charset="0"/>
                <a:cs typeface="Arial" panose="020B0604020202020204" pitchFamily="34" charset="0"/>
              </a:rPr>
              <a:t>РФ условия</a:t>
            </a:r>
            <a:r>
              <a:rPr lang="ru-RU" sz="1600" dirty="0">
                <a:latin typeface="Arial" panose="020B0604020202020204" pitchFamily="34" charset="0"/>
                <a:cs typeface="Arial" panose="020B0604020202020204" pitchFamily="34" charset="0"/>
              </a:rPr>
              <a:t>;</a:t>
            </a:r>
          </a:p>
          <a:p>
            <a:pPr>
              <a:spcBef>
                <a:spcPts val="400"/>
              </a:spcBef>
            </a:pPr>
            <a:r>
              <a:rPr lang="ru-RU" sz="1600" dirty="0" smtClean="0">
                <a:latin typeface="Arial" panose="020B0604020202020204" pitchFamily="34" charset="0"/>
                <a:cs typeface="Arial" panose="020B0604020202020204" pitchFamily="34" charset="0"/>
              </a:rPr>
              <a:t>5</a:t>
            </a:r>
            <a:r>
              <a:rPr lang="ru-RU" sz="1600" dirty="0">
                <a:latin typeface="Arial" panose="020B0604020202020204" pitchFamily="34" charset="0"/>
                <a:cs typeface="Arial" panose="020B0604020202020204" pitchFamily="34" charset="0"/>
              </a:rPr>
              <a:t>) срок реализации проекта или порядок определения такого срока;</a:t>
            </a:r>
          </a:p>
          <a:p>
            <a:pPr>
              <a:spcBef>
                <a:spcPts val="400"/>
              </a:spcBef>
            </a:pPr>
            <a:r>
              <a:rPr lang="ru-RU" sz="1600" dirty="0" smtClean="0">
                <a:latin typeface="Arial" panose="020B0604020202020204" pitchFamily="34" charset="0"/>
                <a:cs typeface="Arial" panose="020B0604020202020204" pitchFamily="34" charset="0"/>
              </a:rPr>
              <a:t>6</a:t>
            </a:r>
            <a:r>
              <a:rPr lang="ru-RU" sz="1600" dirty="0">
                <a:latin typeface="Arial" panose="020B0604020202020204" pitchFamily="34" charset="0"/>
                <a:cs typeface="Arial" panose="020B0604020202020204" pitchFamily="34" charset="0"/>
              </a:rPr>
              <a:t>) оценку возможности получения сторонами соглашения дохода от реализации проекта;</a:t>
            </a:r>
          </a:p>
          <a:p>
            <a:pPr>
              <a:spcBef>
                <a:spcPts val="400"/>
              </a:spcBef>
            </a:pPr>
            <a:r>
              <a:rPr lang="ru-RU" sz="1600" dirty="0" smtClean="0">
                <a:latin typeface="Arial" panose="020B0604020202020204" pitchFamily="34" charset="0"/>
                <a:cs typeface="Arial" panose="020B0604020202020204" pitchFamily="34" charset="0"/>
              </a:rPr>
              <a:t>7</a:t>
            </a:r>
            <a:r>
              <a:rPr lang="ru-RU" sz="1600" dirty="0">
                <a:latin typeface="Arial" panose="020B0604020202020204" pitchFamily="34" charset="0"/>
                <a:cs typeface="Arial" panose="020B0604020202020204" pitchFamily="34" charset="0"/>
              </a:rPr>
              <a:t>) прогнозируемый объем финансирования проекта, в </a:t>
            </a:r>
            <a:r>
              <a:rPr lang="ru-RU" sz="1600" dirty="0" smtClean="0">
                <a:latin typeface="Arial" panose="020B0604020202020204" pitchFamily="34" charset="0"/>
                <a:cs typeface="Arial" panose="020B0604020202020204" pitchFamily="34" charset="0"/>
              </a:rPr>
              <a:t>т.ч. прогнозируемый </a:t>
            </a:r>
            <a:r>
              <a:rPr lang="ru-RU" sz="1600" dirty="0">
                <a:latin typeface="Arial" panose="020B0604020202020204" pitchFamily="34" charset="0"/>
                <a:cs typeface="Arial" panose="020B0604020202020204" pitchFamily="34" charset="0"/>
              </a:rPr>
              <a:t>объем финансирования проекта за </a:t>
            </a:r>
            <a:r>
              <a:rPr lang="ru-RU" sz="1600" dirty="0" smtClean="0">
                <a:latin typeface="Arial" panose="020B0604020202020204" pitchFamily="34" charset="0"/>
                <a:cs typeface="Arial" panose="020B0604020202020204" pitchFamily="34" charset="0"/>
              </a:rPr>
              <a:t>счет средств бюджетов бюджетной системы РФ, </a:t>
            </a:r>
            <a:r>
              <a:rPr lang="ru-RU" sz="1600" dirty="0">
                <a:latin typeface="Arial" panose="020B0604020202020204" pitchFamily="34" charset="0"/>
                <a:cs typeface="Arial" panose="020B0604020202020204" pitchFamily="34" charset="0"/>
              </a:rPr>
              <a:t>и объем частного финансирования, </a:t>
            </a:r>
            <a:r>
              <a:rPr lang="ru-RU" sz="1600" dirty="0" smtClean="0">
                <a:latin typeface="Arial" panose="020B0604020202020204" pitchFamily="34" charset="0"/>
                <a:cs typeface="Arial" panose="020B0604020202020204" pitchFamily="34" charset="0"/>
              </a:rPr>
              <a:t>в т.ч. необходимый </a:t>
            </a:r>
            <a:r>
              <a:rPr lang="ru-RU" sz="1600" dirty="0">
                <a:latin typeface="Arial" panose="020B0604020202020204" pitchFamily="34" charset="0"/>
                <a:cs typeface="Arial" panose="020B0604020202020204" pitchFamily="34" charset="0"/>
              </a:rPr>
              <a:t>объем собственных средств частного партнера и (или) необходимый объем заемного финансирования, а также планируемый срок погашения кредитов и займов в случае, если предусматривается заемное финансирование;</a:t>
            </a:r>
          </a:p>
          <a:p>
            <a:pPr>
              <a:spcBef>
                <a:spcPts val="400"/>
              </a:spcBef>
            </a:pPr>
            <a:r>
              <a:rPr lang="ru-RU" sz="1600" dirty="0" smtClean="0">
                <a:latin typeface="Arial" panose="020B0604020202020204" pitchFamily="34" charset="0"/>
                <a:cs typeface="Arial" panose="020B0604020202020204" pitchFamily="34" charset="0"/>
              </a:rPr>
              <a:t>8</a:t>
            </a:r>
            <a:r>
              <a:rPr lang="ru-RU" sz="1600" dirty="0">
                <a:latin typeface="Arial" panose="020B0604020202020204" pitchFamily="34" charset="0"/>
                <a:cs typeface="Arial" panose="020B0604020202020204" pitchFamily="34" charset="0"/>
              </a:rPr>
              <a:t>) описание рисков (при их наличии), связанных с реализацией проекта;</a:t>
            </a:r>
          </a:p>
          <a:p>
            <a:pPr>
              <a:spcBef>
                <a:spcPts val="400"/>
              </a:spcBef>
            </a:pPr>
            <a:r>
              <a:rPr lang="ru-RU" sz="1600" dirty="0" smtClean="0">
                <a:latin typeface="Arial" panose="020B0604020202020204" pitchFamily="34" charset="0"/>
                <a:cs typeface="Arial" panose="020B0604020202020204" pitchFamily="34" charset="0"/>
              </a:rPr>
              <a:t>9</a:t>
            </a:r>
            <a:r>
              <a:rPr lang="ru-RU" sz="1600" dirty="0">
                <a:latin typeface="Arial" panose="020B0604020202020204" pitchFamily="34" charset="0"/>
                <a:cs typeface="Arial" panose="020B0604020202020204" pitchFamily="34" charset="0"/>
              </a:rPr>
              <a:t>) сведения об эффективности проекта и обоснование его сравнительного преимущества;</a:t>
            </a:r>
          </a:p>
          <a:p>
            <a:pPr>
              <a:spcBef>
                <a:spcPts val="400"/>
              </a:spcBef>
            </a:pPr>
            <a:r>
              <a:rPr lang="ru-RU" sz="1600" dirty="0" smtClean="0">
                <a:latin typeface="Arial" panose="020B0604020202020204" pitchFamily="34" charset="0"/>
                <a:cs typeface="Arial" panose="020B0604020202020204" pitchFamily="34" charset="0"/>
              </a:rPr>
              <a:t>10</a:t>
            </a:r>
            <a:r>
              <a:rPr lang="ru-RU" sz="1600" dirty="0">
                <a:latin typeface="Arial" panose="020B0604020202020204" pitchFamily="34" charset="0"/>
                <a:cs typeface="Arial" panose="020B0604020202020204" pitchFamily="34" charset="0"/>
              </a:rPr>
              <a:t>) иные определенные Правительством </a:t>
            </a:r>
            <a:r>
              <a:rPr lang="ru-RU" sz="1600" dirty="0" smtClean="0">
                <a:latin typeface="Arial" panose="020B0604020202020204" pitchFamily="34" charset="0"/>
                <a:cs typeface="Arial" panose="020B0604020202020204" pitchFamily="34" charset="0"/>
              </a:rPr>
              <a:t>РФ сведения</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46425528"/>
      </p:ext>
    </p:extLst>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1107996"/>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72008" y="2113686"/>
            <a:ext cx="8964488" cy="369332"/>
          </a:xfrm>
          <a:prstGeom prst="rect">
            <a:avLst/>
          </a:prstGeom>
          <a:noFill/>
        </p:spPr>
        <p:txBody>
          <a:bodyPr wrap="square" rtlCol="0">
            <a:spAutoFit/>
          </a:bodyPr>
          <a:lstStyle/>
          <a:p>
            <a:pPr algn="ctr"/>
            <a:r>
              <a:rPr lang="ru-RU" b="1" dirty="0" smtClean="0">
                <a:solidFill>
                  <a:schemeClr val="tx2">
                    <a:lumMod val="75000"/>
                  </a:schemeClr>
                </a:solidFill>
                <a:latin typeface="Arial" panose="020B0604020202020204" pitchFamily="34" charset="0"/>
                <a:cs typeface="Arial" panose="020B0604020202020204" pitchFamily="34" charset="0"/>
              </a:rPr>
              <a:t>Инициатор проекта  </a:t>
            </a:r>
          </a:p>
        </p:txBody>
      </p:sp>
      <p:sp>
        <p:nvSpPr>
          <p:cNvPr id="4" name="Скругленный прямоугольник 3"/>
          <p:cNvSpPr/>
          <p:nvPr/>
        </p:nvSpPr>
        <p:spPr>
          <a:xfrm>
            <a:off x="179512" y="2586036"/>
            <a:ext cx="3992996" cy="4155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t>Частный партнер </a:t>
            </a:r>
          </a:p>
          <a:p>
            <a:pPr algn="ctr"/>
            <a:endParaRPr lang="ru-RU" sz="1600" dirty="0"/>
          </a:p>
          <a:p>
            <a:pPr algn="ctr"/>
            <a:r>
              <a:rPr lang="ru-RU" sz="1600" dirty="0"/>
              <a:t>вправе обеспечить разработку предложения о реализации проекта и направить предложение о реализации проекта публичному партнеру. При этом </a:t>
            </a:r>
            <a:r>
              <a:rPr lang="ru-RU" sz="1600" dirty="0" smtClean="0"/>
              <a:t>инициатор, </a:t>
            </a:r>
            <a:r>
              <a:rPr lang="ru-RU" sz="1600" dirty="0"/>
              <a:t>одновременно с направлением такого предложения публичному партнеру предоставляет ему выданную банком или иной кредитной организацией независимую гарантию (банковскую гарантию) в объеме не менее чем </a:t>
            </a:r>
            <a:r>
              <a:rPr lang="ru-RU" sz="1600" dirty="0" smtClean="0"/>
              <a:t>5% объема </a:t>
            </a:r>
            <a:r>
              <a:rPr lang="ru-RU" sz="1600" dirty="0"/>
              <a:t>прогнозируемого финансирования проекта. </a:t>
            </a:r>
          </a:p>
        </p:txBody>
      </p:sp>
      <p:sp>
        <p:nvSpPr>
          <p:cNvPr id="9" name="Скругленный прямоугольник 8"/>
          <p:cNvSpPr/>
          <p:nvPr/>
        </p:nvSpPr>
        <p:spPr>
          <a:xfrm>
            <a:off x="5043500" y="2564904"/>
            <a:ext cx="3992996" cy="4155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t>Публичный партнер </a:t>
            </a:r>
          </a:p>
          <a:p>
            <a:pPr algn="ctr"/>
            <a:endParaRPr lang="ru-RU" dirty="0"/>
          </a:p>
          <a:p>
            <a:pPr algn="ctr"/>
            <a:r>
              <a:rPr lang="ru-RU" dirty="0"/>
              <a:t>обеспечивает разработку предложения о реализации проекта </a:t>
            </a:r>
            <a:r>
              <a:rPr lang="ru-RU" dirty="0" smtClean="0"/>
              <a:t>ГЧП, </a:t>
            </a:r>
            <a:r>
              <a:rPr lang="ru-RU" dirty="0"/>
              <a:t>проекта </a:t>
            </a:r>
            <a:r>
              <a:rPr lang="ru-RU" dirty="0" smtClean="0"/>
              <a:t>МЧП </a:t>
            </a:r>
            <a:r>
              <a:rPr lang="ru-RU" dirty="0"/>
              <a:t>в соответствии с требованиями, </a:t>
            </a:r>
            <a:r>
              <a:rPr lang="ru-RU" dirty="0" smtClean="0"/>
              <a:t>Закона, </a:t>
            </a:r>
            <a:r>
              <a:rPr lang="ru-RU" dirty="0"/>
              <a:t>и направляет такое предложение на рассмотрение в уполномоченный орган.</a:t>
            </a:r>
          </a:p>
        </p:txBody>
      </p:sp>
    </p:spTree>
    <p:extLst>
      <p:ext uri="{BB962C8B-B14F-4D97-AF65-F5344CB8AC3E}">
        <p14:creationId xmlns:p14="http://schemas.microsoft.com/office/powerpoint/2010/main" xmlns="" val="2835750591"/>
      </p:ext>
    </p:extLst>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07886"/>
          </a:xfrm>
          <a:prstGeom prst="rect">
            <a:avLst/>
          </a:prstGeom>
        </p:spPr>
        <p:txBody>
          <a:bodyPr wrap="square">
            <a:spAutoFit/>
          </a:bodyPr>
          <a:lstStyle/>
          <a:p>
            <a:pPr lvl="0"/>
            <a:r>
              <a:rPr lang="ru-RU" sz="20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0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0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0" y="1556792"/>
            <a:ext cx="9144000" cy="5262979"/>
          </a:xfrm>
          <a:prstGeom prst="rect">
            <a:avLst/>
          </a:prstGeom>
          <a:noFill/>
        </p:spPr>
        <p:txBody>
          <a:bodyPr wrap="square" rtlCol="0">
            <a:spAutoFit/>
          </a:bodyPr>
          <a:lstStyle/>
          <a:p>
            <a:r>
              <a:rPr lang="ru-RU" sz="1600" b="1" dirty="0" smtClean="0">
                <a:solidFill>
                  <a:schemeClr val="tx2">
                    <a:lumMod val="75000"/>
                  </a:schemeClr>
                </a:solidFill>
                <a:latin typeface="Arial" pitchFamily="34" charset="0"/>
                <a:cs typeface="Arial" pitchFamily="34" charset="0"/>
              </a:rPr>
              <a:t>Основания для отказа в реализации проекта ГЧП </a:t>
            </a:r>
            <a:endParaRPr lang="ru-RU" sz="1600" b="1" dirty="0" smtClean="0">
              <a:solidFill>
                <a:schemeClr val="tx2">
                  <a:lumMod val="75000"/>
                </a:schemeClr>
              </a:solidFill>
              <a:latin typeface="Arial" pitchFamily="34" charset="0"/>
              <a:cs typeface="Arial" pitchFamily="34" charset="0"/>
            </a:endParaRPr>
          </a:p>
          <a:p>
            <a:endParaRPr lang="ru-RU" sz="800" dirty="0">
              <a:latin typeface="Arial" pitchFamily="34" charset="0"/>
              <a:cs typeface="Arial" pitchFamily="34" charset="0"/>
            </a:endParaRPr>
          </a:p>
          <a:p>
            <a:r>
              <a:rPr lang="ru-RU" sz="1600" dirty="0" smtClean="0">
                <a:latin typeface="Arial" pitchFamily="34" charset="0"/>
                <a:cs typeface="Arial" pitchFamily="34" charset="0"/>
              </a:rPr>
              <a:t>1) предложение о реализации проекта не соответствует принципам </a:t>
            </a:r>
            <a:r>
              <a:rPr lang="ru-RU" sz="1600" dirty="0" smtClean="0">
                <a:latin typeface="Arial" pitchFamily="34" charset="0"/>
                <a:cs typeface="Arial" pitchFamily="34" charset="0"/>
              </a:rPr>
              <a:t>ГЧП/МЧП</a:t>
            </a:r>
            <a:endParaRPr lang="ru-RU" sz="1600" dirty="0" smtClean="0">
              <a:latin typeface="Arial" pitchFamily="34" charset="0"/>
              <a:cs typeface="Arial" pitchFamily="34" charset="0"/>
            </a:endParaRPr>
          </a:p>
          <a:p>
            <a:r>
              <a:rPr lang="ru-RU" sz="800" dirty="0" smtClean="0">
                <a:latin typeface="Arial" pitchFamily="34" charset="0"/>
                <a:cs typeface="Arial" pitchFamily="34" charset="0"/>
              </a:rPr>
              <a:t> </a:t>
            </a:r>
          </a:p>
          <a:p>
            <a:r>
              <a:rPr lang="ru-RU" sz="1600" dirty="0" smtClean="0">
                <a:latin typeface="Arial" pitchFamily="34" charset="0"/>
                <a:cs typeface="Arial" pitchFamily="34" charset="0"/>
              </a:rPr>
              <a:t>2) предложение о реализации проекта не соответствует установленной </a:t>
            </a:r>
            <a:r>
              <a:rPr lang="ru-RU" sz="1600" dirty="0" smtClean="0">
                <a:latin typeface="Arial" pitchFamily="34" charset="0"/>
                <a:cs typeface="Arial" pitchFamily="34" charset="0"/>
              </a:rPr>
              <a:t>форме предложения </a:t>
            </a:r>
            <a:r>
              <a:rPr lang="ru-RU" sz="1600" dirty="0" smtClean="0">
                <a:latin typeface="Arial" pitchFamily="34" charset="0"/>
                <a:cs typeface="Arial" pitchFamily="34" charset="0"/>
              </a:rPr>
              <a:t>о реализации проекта;</a:t>
            </a:r>
          </a:p>
          <a:p>
            <a:r>
              <a:rPr lang="ru-RU" sz="800" dirty="0" smtClean="0">
                <a:latin typeface="Arial" pitchFamily="34" charset="0"/>
                <a:cs typeface="Arial" pitchFamily="34" charset="0"/>
              </a:rPr>
              <a:t> </a:t>
            </a:r>
          </a:p>
          <a:p>
            <a:r>
              <a:rPr lang="ru-RU" sz="1600" dirty="0" smtClean="0">
                <a:latin typeface="Arial" pitchFamily="34" charset="0"/>
                <a:cs typeface="Arial" pitchFamily="34" charset="0"/>
              </a:rPr>
              <a:t>3) содержание проекта не соответствует </a:t>
            </a:r>
            <a:r>
              <a:rPr lang="ru-RU" sz="1600" dirty="0" smtClean="0">
                <a:latin typeface="Arial" pitchFamily="34" charset="0"/>
                <a:cs typeface="Arial" pitchFamily="34" charset="0"/>
              </a:rPr>
              <a:t>требованиям </a:t>
            </a:r>
            <a:r>
              <a:rPr lang="ru-RU" sz="1600" dirty="0" smtClean="0">
                <a:latin typeface="Arial" pitchFamily="34" charset="0"/>
                <a:cs typeface="Arial" pitchFamily="34" charset="0"/>
              </a:rPr>
              <a:t>к содержанию проекта;</a:t>
            </a:r>
          </a:p>
          <a:p>
            <a:r>
              <a:rPr lang="ru-RU" sz="800" dirty="0" smtClean="0">
                <a:latin typeface="Arial" pitchFamily="34" charset="0"/>
                <a:cs typeface="Arial" pitchFamily="34" charset="0"/>
              </a:rPr>
              <a:t> </a:t>
            </a:r>
          </a:p>
          <a:p>
            <a:r>
              <a:rPr lang="ru-RU" sz="1600" dirty="0" smtClean="0">
                <a:latin typeface="Arial" pitchFamily="34" charset="0"/>
                <a:cs typeface="Arial" pitchFamily="34" charset="0"/>
              </a:rPr>
              <a:t>4) эксплуатация, и (или) техническое использование, и (или) передача в частную собственность объекта соглашения не </a:t>
            </a:r>
            <a:r>
              <a:rPr lang="ru-RU" sz="1600" dirty="0" smtClean="0">
                <a:latin typeface="Arial" pitchFamily="34" charset="0"/>
                <a:cs typeface="Arial" pitchFamily="34" charset="0"/>
              </a:rPr>
              <a:t>допускаются;</a:t>
            </a:r>
            <a:endParaRPr lang="ru-RU" sz="1600" dirty="0" smtClean="0">
              <a:latin typeface="Arial" pitchFamily="34" charset="0"/>
              <a:cs typeface="Arial" pitchFamily="34" charset="0"/>
            </a:endParaRPr>
          </a:p>
          <a:p>
            <a:r>
              <a:rPr lang="ru-RU" sz="800" dirty="0" smtClean="0">
                <a:latin typeface="Arial" pitchFamily="34" charset="0"/>
                <a:cs typeface="Arial" pitchFamily="34" charset="0"/>
              </a:rPr>
              <a:t> </a:t>
            </a:r>
          </a:p>
          <a:p>
            <a:r>
              <a:rPr lang="ru-RU" sz="1600" dirty="0" smtClean="0">
                <a:latin typeface="Arial" pitchFamily="34" charset="0"/>
                <a:cs typeface="Arial" pitchFamily="34" charset="0"/>
              </a:rPr>
              <a:t>5) заключение соглашения в отношении указанного в предложении </a:t>
            </a:r>
            <a:r>
              <a:rPr lang="ru-RU" sz="1600" dirty="0" smtClean="0">
                <a:latin typeface="Arial" pitchFamily="34" charset="0"/>
                <a:cs typeface="Arial" pitchFamily="34" charset="0"/>
              </a:rPr>
              <a:t>объекта </a:t>
            </a:r>
            <a:r>
              <a:rPr lang="ru-RU" sz="1600" dirty="0" smtClean="0">
                <a:latin typeface="Arial" pitchFamily="34" charset="0"/>
                <a:cs typeface="Arial" pitchFamily="34" charset="0"/>
              </a:rPr>
              <a:t>соглашения не допускается или в отношении этого объекта уже имеются заключенные соглашения;</a:t>
            </a:r>
          </a:p>
          <a:p>
            <a:r>
              <a:rPr lang="ru-RU" sz="800" dirty="0" smtClean="0">
                <a:latin typeface="Arial" pitchFamily="34" charset="0"/>
                <a:cs typeface="Arial" pitchFamily="34" charset="0"/>
              </a:rPr>
              <a:t> </a:t>
            </a:r>
          </a:p>
          <a:p>
            <a:r>
              <a:rPr lang="ru-RU" sz="1600" dirty="0" smtClean="0">
                <a:latin typeface="Arial" pitchFamily="34" charset="0"/>
                <a:cs typeface="Arial" pitchFamily="34" charset="0"/>
              </a:rPr>
              <a:t>6) отсутствие средств на реализацию </a:t>
            </a:r>
            <a:r>
              <a:rPr lang="ru-RU" sz="1600" dirty="0" smtClean="0">
                <a:latin typeface="Arial" pitchFamily="34" charset="0"/>
                <a:cs typeface="Arial" pitchFamily="34" charset="0"/>
              </a:rPr>
              <a:t>проекта, </a:t>
            </a:r>
            <a:r>
              <a:rPr lang="ru-RU" sz="1600" dirty="0" smtClean="0">
                <a:latin typeface="Arial" pitchFamily="34" charset="0"/>
                <a:cs typeface="Arial" pitchFamily="34" charset="0"/>
              </a:rPr>
              <a:t>если для реализации проекта требуется выделение средств из </a:t>
            </a:r>
            <a:r>
              <a:rPr lang="ru-RU" sz="1600" dirty="0" smtClean="0">
                <a:latin typeface="Arial" pitchFamily="34" charset="0"/>
                <a:cs typeface="Arial" pitchFamily="34" charset="0"/>
              </a:rPr>
              <a:t>бюджетов;</a:t>
            </a:r>
            <a:endParaRPr lang="ru-RU" sz="1600" dirty="0" smtClean="0">
              <a:latin typeface="Arial" pitchFamily="34" charset="0"/>
              <a:cs typeface="Arial" pitchFamily="34" charset="0"/>
            </a:endParaRPr>
          </a:p>
          <a:p>
            <a:r>
              <a:rPr lang="ru-RU" sz="800" dirty="0" smtClean="0">
                <a:latin typeface="Arial" pitchFamily="34" charset="0"/>
                <a:cs typeface="Arial" pitchFamily="34" charset="0"/>
              </a:rPr>
              <a:t> </a:t>
            </a:r>
          </a:p>
          <a:p>
            <a:r>
              <a:rPr lang="ru-RU" sz="1600" dirty="0" smtClean="0">
                <a:latin typeface="Arial" pitchFamily="34" charset="0"/>
                <a:cs typeface="Arial" pitchFamily="34" charset="0"/>
              </a:rPr>
              <a:t>7) у публичного партнера отсутствует право собственности на </a:t>
            </a:r>
            <a:r>
              <a:rPr lang="ru-RU" sz="1600" dirty="0" smtClean="0">
                <a:latin typeface="Arial" pitchFamily="34" charset="0"/>
                <a:cs typeface="Arial" pitchFamily="34" charset="0"/>
              </a:rPr>
              <a:t>объект</a:t>
            </a:r>
            <a:r>
              <a:rPr lang="ru-RU" sz="1600" dirty="0" smtClean="0">
                <a:latin typeface="Arial" pitchFamily="34" charset="0"/>
                <a:cs typeface="Arial" pitchFamily="34" charset="0"/>
              </a:rPr>
              <a:t>;</a:t>
            </a:r>
          </a:p>
          <a:p>
            <a:r>
              <a:rPr lang="ru-RU" sz="800" dirty="0" smtClean="0">
                <a:latin typeface="Arial" pitchFamily="34" charset="0"/>
                <a:cs typeface="Arial" pitchFamily="34" charset="0"/>
              </a:rPr>
              <a:t> </a:t>
            </a:r>
          </a:p>
          <a:p>
            <a:r>
              <a:rPr lang="ru-RU" sz="1600" dirty="0" smtClean="0">
                <a:latin typeface="Arial" pitchFamily="34" charset="0"/>
                <a:cs typeface="Arial" pitchFamily="34" charset="0"/>
              </a:rPr>
              <a:t>8) </a:t>
            </a:r>
            <a:r>
              <a:rPr lang="ru-RU" sz="1600" dirty="0" smtClean="0">
                <a:latin typeface="Arial" pitchFamily="34" charset="0"/>
                <a:cs typeface="Arial" pitchFamily="34" charset="0"/>
              </a:rPr>
              <a:t>объект </a:t>
            </a:r>
            <a:r>
              <a:rPr lang="ru-RU" sz="1600" dirty="0" smtClean="0">
                <a:latin typeface="Arial" pitchFamily="34" charset="0"/>
                <a:cs typeface="Arial" pitchFamily="34" charset="0"/>
              </a:rPr>
              <a:t>является несвободным от прав третьих лиц;</a:t>
            </a:r>
          </a:p>
          <a:p>
            <a:r>
              <a:rPr lang="ru-RU" sz="800" dirty="0" smtClean="0">
                <a:latin typeface="Arial" pitchFamily="34" charset="0"/>
                <a:cs typeface="Arial" pitchFamily="34" charset="0"/>
              </a:rPr>
              <a:t> </a:t>
            </a:r>
          </a:p>
          <a:p>
            <a:r>
              <a:rPr lang="ru-RU" sz="1600" dirty="0" smtClean="0">
                <a:latin typeface="Arial" pitchFamily="34" charset="0"/>
                <a:cs typeface="Arial" pitchFamily="34" charset="0"/>
              </a:rPr>
              <a:t>9) </a:t>
            </a:r>
            <a:r>
              <a:rPr lang="ru-RU" sz="1600" dirty="0" smtClean="0">
                <a:latin typeface="Arial" pitchFamily="34" charset="0"/>
                <a:cs typeface="Arial" pitchFamily="34" charset="0"/>
              </a:rPr>
              <a:t>объект </a:t>
            </a:r>
            <a:r>
              <a:rPr lang="ru-RU" sz="1600" dirty="0" smtClean="0">
                <a:latin typeface="Arial" pitchFamily="34" charset="0"/>
                <a:cs typeface="Arial" pitchFamily="34" charset="0"/>
              </a:rPr>
              <a:t>не требует реконструкции либо создание </a:t>
            </a:r>
            <a:r>
              <a:rPr lang="ru-RU" sz="1600" dirty="0" smtClean="0">
                <a:latin typeface="Arial" pitchFamily="34" charset="0"/>
                <a:cs typeface="Arial" pitchFamily="34" charset="0"/>
              </a:rPr>
              <a:t>объекта </a:t>
            </a:r>
            <a:r>
              <a:rPr lang="ru-RU" sz="1600" dirty="0" smtClean="0">
                <a:latin typeface="Arial" pitchFamily="34" charset="0"/>
                <a:cs typeface="Arial" pitchFamily="34" charset="0"/>
              </a:rPr>
              <a:t>не требуется;</a:t>
            </a:r>
          </a:p>
          <a:p>
            <a:r>
              <a:rPr lang="ru-RU" sz="800" dirty="0" smtClean="0">
                <a:latin typeface="Arial" pitchFamily="34" charset="0"/>
                <a:cs typeface="Arial" pitchFamily="34" charset="0"/>
              </a:rPr>
              <a:t> </a:t>
            </a:r>
          </a:p>
          <a:p>
            <a:r>
              <a:rPr lang="ru-RU" sz="1600" dirty="0" smtClean="0">
                <a:latin typeface="Arial" pitchFamily="34" charset="0"/>
                <a:cs typeface="Arial" pitchFamily="34" charset="0"/>
              </a:rPr>
              <a:t>10) </a:t>
            </a:r>
            <a:r>
              <a:rPr lang="ru-RU" sz="1600" dirty="0" smtClean="0">
                <a:latin typeface="Arial" pitchFamily="34" charset="0"/>
                <a:cs typeface="Arial" pitchFamily="34" charset="0"/>
              </a:rPr>
              <a:t>Инициатор отказался </a:t>
            </a:r>
            <a:r>
              <a:rPr lang="ru-RU" sz="1600" dirty="0" smtClean="0">
                <a:latin typeface="Arial" pitchFamily="34" charset="0"/>
                <a:cs typeface="Arial" pitchFamily="34" charset="0"/>
              </a:rPr>
              <a:t>от ведения переговоров по изменению </a:t>
            </a:r>
            <a:r>
              <a:rPr lang="ru-RU" sz="1600" dirty="0" smtClean="0">
                <a:latin typeface="Arial" pitchFamily="34" charset="0"/>
                <a:cs typeface="Arial" pitchFamily="34" charset="0"/>
              </a:rPr>
              <a:t>условий </a:t>
            </a:r>
            <a:r>
              <a:rPr lang="ru-RU" sz="1600" dirty="0" smtClean="0">
                <a:latin typeface="Arial" pitchFamily="34" charset="0"/>
                <a:cs typeface="Arial" pitchFamily="34" charset="0"/>
              </a:rPr>
              <a:t>предложения о реализации проекта либо в результате переговоров стороны не достигли </a:t>
            </a:r>
            <a:r>
              <a:rPr lang="ru-RU" sz="1600" dirty="0" smtClean="0">
                <a:latin typeface="Arial" pitchFamily="34" charset="0"/>
                <a:cs typeface="Arial" pitchFamily="34" charset="0"/>
              </a:rPr>
              <a:t>согласия</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xmlns="" val="3431639753"/>
      </p:ext>
    </p:extLst>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07886"/>
          </a:xfrm>
          <a:prstGeom prst="rect">
            <a:avLst/>
          </a:prstGeom>
        </p:spPr>
        <p:txBody>
          <a:bodyPr wrap="square">
            <a:spAutoFit/>
          </a:bodyPr>
          <a:lstStyle/>
          <a:p>
            <a:pPr lvl="0"/>
            <a:r>
              <a:rPr lang="ru-RU" sz="20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0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0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0" y="1556792"/>
            <a:ext cx="9144000" cy="5486117"/>
          </a:xfrm>
          <a:prstGeom prst="rect">
            <a:avLst/>
          </a:prstGeom>
          <a:noFill/>
        </p:spPr>
        <p:txBody>
          <a:bodyPr wrap="square" rtlCol="0">
            <a:spAutoFit/>
          </a:bodyPr>
          <a:lstStyle/>
          <a:p>
            <a:r>
              <a:rPr lang="ru-RU" sz="1550" b="1" dirty="0" smtClean="0">
                <a:solidFill>
                  <a:schemeClr val="tx2">
                    <a:lumMod val="75000"/>
                  </a:schemeClr>
                </a:solidFill>
                <a:latin typeface="Arial" pitchFamily="34" charset="0"/>
                <a:cs typeface="Arial" pitchFamily="34" charset="0"/>
              </a:rPr>
              <a:t>Рассмотрение предложения о реализации проекта ГЧП </a:t>
            </a:r>
            <a:endParaRPr lang="ru-RU" sz="1550" b="1" dirty="0" smtClean="0">
              <a:solidFill>
                <a:schemeClr val="tx2">
                  <a:lumMod val="75000"/>
                </a:schemeClr>
              </a:solidFill>
              <a:latin typeface="Arial" pitchFamily="34" charset="0"/>
              <a:cs typeface="Arial" pitchFamily="34" charset="0"/>
            </a:endParaRPr>
          </a:p>
          <a:p>
            <a:endParaRPr lang="ru-RU" sz="800" dirty="0" smtClean="0">
              <a:latin typeface="Arial" pitchFamily="34" charset="0"/>
              <a:cs typeface="Arial" pitchFamily="34" charset="0"/>
            </a:endParaRPr>
          </a:p>
          <a:p>
            <a:r>
              <a:rPr lang="ru-RU" sz="1550" dirty="0" smtClean="0">
                <a:latin typeface="Arial" pitchFamily="34" charset="0"/>
                <a:cs typeface="Arial" pitchFamily="34" charset="0"/>
              </a:rPr>
              <a:t>Рассмотрение предложения производится уполномоченным органом, которому направляется пакет документов при принятии решения о потенциальной возможности реализации проекта.</a:t>
            </a:r>
          </a:p>
          <a:p>
            <a:endParaRPr lang="ru-RU" sz="800" dirty="0" smtClean="0">
              <a:latin typeface="Arial" pitchFamily="34" charset="0"/>
              <a:cs typeface="Arial" pitchFamily="34" charset="0"/>
            </a:endParaRPr>
          </a:p>
          <a:p>
            <a:r>
              <a:rPr lang="ru-RU" sz="1550" dirty="0" smtClean="0">
                <a:latin typeface="Arial" pitchFamily="34" charset="0"/>
                <a:cs typeface="Arial" pitchFamily="34" charset="0"/>
              </a:rPr>
              <a:t>Также информация размещается на сайте </a:t>
            </a:r>
            <a:r>
              <a:rPr lang="de-DE" sz="1550" dirty="0" smtClean="0">
                <a:latin typeface="Arial" pitchFamily="34" charset="0"/>
                <a:cs typeface="Arial" pitchFamily="34" charset="0"/>
                <a:hlinkClick r:id="rId4"/>
              </a:rPr>
              <a:t>www.torgi.gov.ru</a:t>
            </a:r>
            <a:r>
              <a:rPr lang="de-DE" sz="1550" dirty="0" smtClean="0">
                <a:latin typeface="Arial" pitchFamily="34" charset="0"/>
                <a:cs typeface="Arial" pitchFamily="34" charset="0"/>
              </a:rPr>
              <a:t> </a:t>
            </a:r>
            <a:endParaRPr lang="ru-RU" sz="1550" dirty="0" smtClean="0">
              <a:latin typeface="Arial" pitchFamily="34" charset="0"/>
              <a:cs typeface="Arial" pitchFamily="34" charset="0"/>
            </a:endParaRPr>
          </a:p>
          <a:p>
            <a:endParaRPr lang="ru-RU" sz="800" dirty="0" smtClean="0">
              <a:latin typeface="Arial" pitchFamily="34" charset="0"/>
              <a:cs typeface="Arial" pitchFamily="34" charset="0"/>
            </a:endParaRPr>
          </a:p>
          <a:p>
            <a:r>
              <a:rPr lang="ru-RU" sz="1550" dirty="0" smtClean="0">
                <a:latin typeface="Arial" pitchFamily="34" charset="0"/>
                <a:cs typeface="Arial" pitchFamily="34" charset="0"/>
              </a:rPr>
              <a:t>Перед рассмотрением проекта уполномоченный орган проводит оценку эффективности проекта на основании </a:t>
            </a:r>
            <a:r>
              <a:rPr lang="ru-RU" sz="1550" dirty="0" err="1" smtClean="0">
                <a:latin typeface="Arial" pitchFamily="34" charset="0"/>
                <a:cs typeface="Arial" pitchFamily="34" charset="0"/>
              </a:rPr>
              <a:t>след.критериев</a:t>
            </a:r>
            <a:r>
              <a:rPr lang="ru-RU" sz="1550" dirty="0" smtClean="0">
                <a:latin typeface="Arial" pitchFamily="34" charset="0"/>
                <a:cs typeface="Arial" pitchFamily="34" charset="0"/>
              </a:rPr>
              <a:t>:</a:t>
            </a:r>
          </a:p>
          <a:p>
            <a:endParaRPr lang="ru-RU" sz="800" dirty="0" smtClean="0">
              <a:latin typeface="Arial" pitchFamily="34" charset="0"/>
              <a:cs typeface="Arial" pitchFamily="34" charset="0"/>
            </a:endParaRPr>
          </a:p>
          <a:p>
            <a:r>
              <a:rPr lang="ru-RU" sz="1550" dirty="0" smtClean="0">
                <a:latin typeface="Arial" pitchFamily="34" charset="0"/>
                <a:cs typeface="Arial" pitchFamily="34" charset="0"/>
              </a:rPr>
              <a:t>1</a:t>
            </a:r>
            <a:r>
              <a:rPr lang="ru-RU" sz="1550" dirty="0" smtClean="0">
                <a:latin typeface="Arial" pitchFamily="34" charset="0"/>
                <a:cs typeface="Arial" pitchFamily="34" charset="0"/>
              </a:rPr>
              <a:t>) финансовая эффективность проекта </a:t>
            </a:r>
            <a:r>
              <a:rPr lang="ru-RU" sz="1550" dirty="0" smtClean="0">
                <a:latin typeface="Arial" pitchFamily="34" charset="0"/>
                <a:cs typeface="Arial" pitchFamily="34" charset="0"/>
              </a:rPr>
              <a:t>ГЧП/МЧП;</a:t>
            </a:r>
            <a:endParaRPr lang="ru-RU" sz="1550" dirty="0" smtClean="0">
              <a:latin typeface="Arial" pitchFamily="34" charset="0"/>
              <a:cs typeface="Arial" pitchFamily="34" charset="0"/>
            </a:endParaRPr>
          </a:p>
          <a:p>
            <a:r>
              <a:rPr lang="ru-RU" sz="800" dirty="0" smtClean="0">
                <a:latin typeface="Arial" pitchFamily="34" charset="0"/>
                <a:cs typeface="Arial" pitchFamily="34" charset="0"/>
              </a:rPr>
              <a:t> </a:t>
            </a:r>
          </a:p>
          <a:p>
            <a:r>
              <a:rPr lang="ru-RU" sz="1550" dirty="0" smtClean="0">
                <a:latin typeface="Arial" pitchFamily="34" charset="0"/>
                <a:cs typeface="Arial" pitchFamily="34" charset="0"/>
              </a:rPr>
              <a:t>2) социально-экономический эффект от реализации </a:t>
            </a:r>
            <a:r>
              <a:rPr lang="ru-RU" sz="1550" dirty="0" smtClean="0">
                <a:latin typeface="Arial" pitchFamily="34" charset="0"/>
                <a:cs typeface="Arial" pitchFamily="34" charset="0"/>
              </a:rPr>
              <a:t>проекта ГЧП/МЧП, </a:t>
            </a:r>
            <a:r>
              <a:rPr lang="ru-RU" sz="1550" dirty="0" smtClean="0">
                <a:latin typeface="Arial" pitchFamily="34" charset="0"/>
                <a:cs typeface="Arial" pitchFamily="34" charset="0"/>
              </a:rPr>
              <a:t>рассчитанный с учетом целей и задач, определенных в соответствующих документах стратегического планирования</a:t>
            </a:r>
            <a:r>
              <a:rPr lang="ru-RU" sz="1550" dirty="0" smtClean="0">
                <a:latin typeface="Arial" pitchFamily="34" charset="0"/>
                <a:cs typeface="Arial" pitchFamily="34" charset="0"/>
              </a:rPr>
              <a:t>.</a:t>
            </a:r>
          </a:p>
          <a:p>
            <a:endParaRPr lang="ru-RU" sz="800" dirty="0" smtClean="0">
              <a:latin typeface="Arial" pitchFamily="34" charset="0"/>
              <a:cs typeface="Arial" pitchFamily="34" charset="0"/>
            </a:endParaRPr>
          </a:p>
          <a:p>
            <a:r>
              <a:rPr lang="ru-RU" sz="1550" dirty="0" smtClean="0">
                <a:latin typeface="Arial" pitchFamily="34" charset="0"/>
                <a:cs typeface="Arial" pitchFamily="34" charset="0"/>
              </a:rPr>
              <a:t>Рассмотрение проекта на его сравнительное преимущество допускается в случае, если проект будет признан эффективным по каждому из </a:t>
            </a:r>
            <a:r>
              <a:rPr lang="ru-RU" sz="1550" dirty="0" smtClean="0">
                <a:latin typeface="Arial" pitchFamily="34" charset="0"/>
                <a:cs typeface="Arial" pitchFamily="34" charset="0"/>
              </a:rPr>
              <a:t>названных критериев.</a:t>
            </a:r>
            <a:endParaRPr lang="ru-RU" sz="1550" dirty="0" smtClean="0">
              <a:latin typeface="Arial" pitchFamily="34" charset="0"/>
              <a:cs typeface="Arial" pitchFamily="34" charset="0"/>
            </a:endParaRPr>
          </a:p>
          <a:p>
            <a:r>
              <a:rPr lang="ru-RU" sz="800" dirty="0" smtClean="0">
                <a:latin typeface="Arial" pitchFamily="34" charset="0"/>
                <a:cs typeface="Arial" pitchFamily="34" charset="0"/>
              </a:rPr>
              <a:t> </a:t>
            </a:r>
          </a:p>
          <a:p>
            <a:r>
              <a:rPr lang="ru-RU" sz="1550" dirty="0" smtClean="0">
                <a:latin typeface="Arial" pitchFamily="34" charset="0"/>
                <a:cs typeface="Arial" pitchFamily="34" charset="0"/>
              </a:rPr>
              <a:t>Сравнительное </a:t>
            </a:r>
            <a:r>
              <a:rPr lang="ru-RU" sz="1550" dirty="0" smtClean="0">
                <a:latin typeface="Arial" pitchFamily="34" charset="0"/>
                <a:cs typeface="Arial" pitchFamily="34" charset="0"/>
              </a:rPr>
              <a:t>преимущество проекта определяется на основании соотношения </a:t>
            </a:r>
            <a:r>
              <a:rPr lang="ru-RU" sz="1550" dirty="0" smtClean="0">
                <a:latin typeface="Arial" pitchFamily="34" charset="0"/>
                <a:cs typeface="Arial" pitchFamily="34" charset="0"/>
              </a:rPr>
              <a:t>показателей</a:t>
            </a:r>
            <a:r>
              <a:rPr lang="ru-RU" sz="1550" dirty="0" smtClean="0">
                <a:latin typeface="Arial" pitchFamily="34" charset="0"/>
                <a:cs typeface="Arial" pitchFamily="34" charset="0"/>
              </a:rPr>
              <a:t>:</a:t>
            </a:r>
          </a:p>
          <a:p>
            <a:r>
              <a:rPr lang="ru-RU" sz="1550" dirty="0" smtClean="0">
                <a:latin typeface="Arial" pitchFamily="34" charset="0"/>
                <a:cs typeface="Arial" pitchFamily="34" charset="0"/>
              </a:rPr>
              <a:t>1) чистых дисконтированных расходов средств бюджетов бюджетной системы </a:t>
            </a:r>
            <a:r>
              <a:rPr lang="ru-RU" sz="1550" dirty="0" smtClean="0">
                <a:latin typeface="Arial" pitchFamily="34" charset="0"/>
                <a:cs typeface="Arial" pitchFamily="34" charset="0"/>
              </a:rPr>
              <a:t>РФ при </a:t>
            </a:r>
            <a:r>
              <a:rPr lang="ru-RU" sz="1550" dirty="0" smtClean="0">
                <a:latin typeface="Arial" pitchFamily="34" charset="0"/>
                <a:cs typeface="Arial" pitchFamily="34" charset="0"/>
              </a:rPr>
              <a:t>реализации проекта </a:t>
            </a:r>
            <a:r>
              <a:rPr lang="ru-RU" sz="1550" dirty="0" smtClean="0">
                <a:latin typeface="Arial" pitchFamily="34" charset="0"/>
                <a:cs typeface="Arial" pitchFamily="34" charset="0"/>
              </a:rPr>
              <a:t>ГЧП/МЧП </a:t>
            </a:r>
            <a:r>
              <a:rPr lang="ru-RU" sz="1550" dirty="0" smtClean="0">
                <a:latin typeface="Arial" pitchFamily="34" charset="0"/>
                <a:cs typeface="Arial" pitchFamily="34" charset="0"/>
              </a:rPr>
              <a:t>и чистых дисконтированных расходов при реализации государственного </a:t>
            </a:r>
            <a:r>
              <a:rPr lang="ru-RU" sz="1550" dirty="0" smtClean="0">
                <a:latin typeface="Arial" pitchFamily="34" charset="0"/>
                <a:cs typeface="Arial" pitchFamily="34" charset="0"/>
              </a:rPr>
              <a:t>или муниципального </a:t>
            </a:r>
            <a:r>
              <a:rPr lang="ru-RU" sz="1550" dirty="0" smtClean="0">
                <a:latin typeface="Arial" pitchFamily="34" charset="0"/>
                <a:cs typeface="Arial" pitchFamily="34" charset="0"/>
              </a:rPr>
              <a:t>контракта;</a:t>
            </a:r>
          </a:p>
          <a:p>
            <a:r>
              <a:rPr lang="ru-RU" sz="800" dirty="0" smtClean="0">
                <a:latin typeface="Arial" pitchFamily="34" charset="0"/>
                <a:cs typeface="Arial" pitchFamily="34" charset="0"/>
              </a:rPr>
              <a:t> </a:t>
            </a:r>
          </a:p>
          <a:p>
            <a:r>
              <a:rPr lang="ru-RU" sz="1550" dirty="0" smtClean="0">
                <a:latin typeface="Arial" pitchFamily="34" charset="0"/>
                <a:cs typeface="Arial" pitchFamily="34" charset="0"/>
              </a:rPr>
              <a:t>2) объема принимаемых публичным партнером обязательств в случае возникновения рисков при реализации проекта </a:t>
            </a:r>
            <a:r>
              <a:rPr lang="ru-RU" sz="1550" dirty="0" smtClean="0">
                <a:latin typeface="Arial" pitchFamily="34" charset="0"/>
                <a:cs typeface="Arial" pitchFamily="34" charset="0"/>
              </a:rPr>
              <a:t>и </a:t>
            </a:r>
            <a:r>
              <a:rPr lang="ru-RU" sz="1550" dirty="0" smtClean="0">
                <a:latin typeface="Arial" pitchFamily="34" charset="0"/>
                <a:cs typeface="Arial" pitchFamily="34" charset="0"/>
              </a:rPr>
              <a:t>объема принимаемых таким публично-правовым образованием обязательств при реализации </a:t>
            </a:r>
            <a:r>
              <a:rPr lang="ru-RU" sz="1550" dirty="0" smtClean="0">
                <a:latin typeface="Arial" pitchFamily="34" charset="0"/>
                <a:cs typeface="Arial" pitchFamily="34" charset="0"/>
              </a:rPr>
              <a:t>государственного или </a:t>
            </a:r>
            <a:r>
              <a:rPr lang="ru-RU" sz="1550" dirty="0" smtClean="0">
                <a:latin typeface="Arial" pitchFamily="34" charset="0"/>
                <a:cs typeface="Arial" pitchFamily="34" charset="0"/>
              </a:rPr>
              <a:t>муниципального контракта</a:t>
            </a:r>
            <a:r>
              <a:rPr lang="ru-RU" sz="1550" dirty="0" smtClean="0">
                <a:latin typeface="Arial" pitchFamily="34" charset="0"/>
                <a:cs typeface="Arial" pitchFamily="34" charset="0"/>
              </a:rPr>
              <a:t>.</a:t>
            </a:r>
            <a:endParaRPr lang="ru-RU" sz="1550" dirty="0">
              <a:latin typeface="Arial" pitchFamily="34" charset="0"/>
              <a:cs typeface="Arial" pitchFamily="34" charset="0"/>
            </a:endParaRPr>
          </a:p>
        </p:txBody>
      </p:sp>
    </p:spTree>
    <p:extLst>
      <p:ext uri="{BB962C8B-B14F-4D97-AF65-F5344CB8AC3E}">
        <p14:creationId xmlns:p14="http://schemas.microsoft.com/office/powerpoint/2010/main" xmlns="" val="3431639753"/>
      </p:ext>
    </p:extLst>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07886"/>
          </a:xfrm>
          <a:prstGeom prst="rect">
            <a:avLst/>
          </a:prstGeom>
        </p:spPr>
        <p:txBody>
          <a:bodyPr wrap="square">
            <a:spAutoFit/>
          </a:bodyPr>
          <a:lstStyle/>
          <a:p>
            <a:pPr lvl="0"/>
            <a:r>
              <a:rPr lang="ru-RU" sz="20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0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0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3" name="Прямоугольник 2"/>
          <p:cNvSpPr/>
          <p:nvPr/>
        </p:nvSpPr>
        <p:spPr>
          <a:xfrm>
            <a:off x="-1034332" y="7101408"/>
            <a:ext cx="8892480" cy="369332"/>
          </a:xfrm>
          <a:prstGeom prst="rect">
            <a:avLst/>
          </a:prstGeom>
        </p:spPr>
        <p:txBody>
          <a:bodyPr wrap="square">
            <a:spAutoFit/>
          </a:bodyPr>
          <a:lstStyle/>
          <a:p>
            <a:r>
              <a:rPr lang="ru-RU" dirty="0" smtClean="0"/>
              <a:t>		</a:t>
            </a:r>
            <a:endParaRPr lang="ru-RU" dirty="0"/>
          </a:p>
        </p:txBody>
      </p:sp>
      <p:sp>
        <p:nvSpPr>
          <p:cNvPr id="2" name="TextBox 1"/>
          <p:cNvSpPr txBox="1"/>
          <p:nvPr/>
        </p:nvSpPr>
        <p:spPr>
          <a:xfrm>
            <a:off x="0" y="1762502"/>
            <a:ext cx="9144000" cy="4762842"/>
          </a:xfrm>
          <a:prstGeom prst="rect">
            <a:avLst/>
          </a:prstGeom>
          <a:noFill/>
        </p:spPr>
        <p:txBody>
          <a:bodyPr wrap="square" rtlCol="0">
            <a:spAutoFit/>
          </a:bodyPr>
          <a:lstStyle/>
          <a:p>
            <a:r>
              <a:rPr lang="ru-RU" sz="1550" b="1" dirty="0" smtClean="0">
                <a:solidFill>
                  <a:schemeClr val="tx2">
                    <a:lumMod val="75000"/>
                  </a:schemeClr>
                </a:solidFill>
                <a:latin typeface="Arial" pitchFamily="34" charset="0"/>
                <a:cs typeface="Arial" pitchFamily="34" charset="0"/>
              </a:rPr>
              <a:t>Решение о </a:t>
            </a:r>
            <a:r>
              <a:rPr lang="ru-RU" sz="1550" b="1" dirty="0" smtClean="0">
                <a:solidFill>
                  <a:schemeClr val="tx2">
                    <a:lumMod val="75000"/>
                  </a:schemeClr>
                </a:solidFill>
                <a:latin typeface="Arial" pitchFamily="34" charset="0"/>
                <a:cs typeface="Arial" pitchFamily="34" charset="0"/>
              </a:rPr>
              <a:t>реализации проекта ГЧП </a:t>
            </a:r>
            <a:endParaRPr lang="ru-RU" sz="1550" b="1" dirty="0" smtClean="0">
              <a:solidFill>
                <a:schemeClr val="tx2">
                  <a:lumMod val="75000"/>
                </a:schemeClr>
              </a:solidFill>
              <a:latin typeface="Arial" pitchFamily="34" charset="0"/>
              <a:cs typeface="Arial" pitchFamily="34" charset="0"/>
            </a:endParaRPr>
          </a:p>
          <a:p>
            <a:endParaRPr lang="ru-RU" sz="800" dirty="0" smtClean="0">
              <a:latin typeface="Arial" pitchFamily="34" charset="0"/>
              <a:cs typeface="Arial" pitchFamily="34" charset="0"/>
            </a:endParaRPr>
          </a:p>
          <a:p>
            <a:r>
              <a:rPr lang="ru-RU" sz="1550" dirty="0" smtClean="0">
                <a:latin typeface="Arial" pitchFamily="34" charset="0"/>
                <a:cs typeface="Arial" pitchFamily="34" charset="0"/>
              </a:rPr>
              <a:t>В случае положительного заключения уполномоченного органа принимается решение о реализации проекта ГЧП.</a:t>
            </a:r>
          </a:p>
          <a:p>
            <a:endParaRPr lang="ru-RU" sz="1550" dirty="0" smtClean="0">
              <a:latin typeface="Arial" pitchFamily="34" charset="0"/>
              <a:cs typeface="Arial" pitchFamily="34" charset="0"/>
            </a:endParaRPr>
          </a:p>
          <a:p>
            <a:r>
              <a:rPr lang="ru-RU" sz="1600" dirty="0" smtClean="0">
                <a:latin typeface="Arial" pitchFamily="34" charset="0"/>
                <a:cs typeface="Arial" pitchFamily="34" charset="0"/>
              </a:rPr>
              <a:t>Решение о реализации проекта принимается:</a:t>
            </a:r>
          </a:p>
          <a:p>
            <a:r>
              <a:rPr lang="ru-RU" sz="1600" dirty="0" smtClean="0">
                <a:latin typeface="Arial" pitchFamily="34" charset="0"/>
                <a:cs typeface="Arial" pitchFamily="34" charset="0"/>
              </a:rPr>
              <a:t>1) Правительством </a:t>
            </a:r>
            <a:r>
              <a:rPr lang="ru-RU" sz="1600" dirty="0" smtClean="0">
                <a:latin typeface="Arial" pitchFamily="34" charset="0"/>
                <a:cs typeface="Arial" pitchFamily="34" charset="0"/>
              </a:rPr>
              <a:t>РФ, </a:t>
            </a:r>
            <a:r>
              <a:rPr lang="ru-RU" sz="1600" dirty="0" smtClean="0">
                <a:latin typeface="Arial" pitchFamily="34" charset="0"/>
                <a:cs typeface="Arial" pitchFamily="34" charset="0"/>
              </a:rPr>
              <a:t>если публичным партнером является Российская Федерация либо планируется проведение совместного конкурса с участием Российской Федерации;</a:t>
            </a:r>
          </a:p>
          <a:p>
            <a:r>
              <a:rPr lang="ru-RU" sz="1600" dirty="0" smtClean="0">
                <a:latin typeface="Arial" pitchFamily="34" charset="0"/>
                <a:cs typeface="Arial" pitchFamily="34" charset="0"/>
              </a:rPr>
              <a:t> </a:t>
            </a:r>
          </a:p>
          <a:p>
            <a:r>
              <a:rPr lang="ru-RU" sz="1600" dirty="0" smtClean="0">
                <a:latin typeface="Arial" pitchFamily="34" charset="0"/>
                <a:cs typeface="Arial" pitchFamily="34" charset="0"/>
              </a:rPr>
              <a:t>2) высшим исполнительным органом государственной власти субъекта </a:t>
            </a:r>
            <a:r>
              <a:rPr lang="ru-RU" sz="1600" dirty="0" smtClean="0">
                <a:latin typeface="Arial" pitchFamily="34" charset="0"/>
                <a:cs typeface="Arial" pitchFamily="34" charset="0"/>
              </a:rPr>
              <a:t>РФ, </a:t>
            </a:r>
            <a:r>
              <a:rPr lang="ru-RU" sz="1600" dirty="0" smtClean="0">
                <a:latin typeface="Arial" pitchFamily="34" charset="0"/>
                <a:cs typeface="Arial" pitchFamily="34" charset="0"/>
              </a:rPr>
              <a:t>если публичным партнером является субъект </a:t>
            </a:r>
            <a:r>
              <a:rPr lang="ru-RU" sz="1600" dirty="0" smtClean="0">
                <a:latin typeface="Arial" pitchFamily="34" charset="0"/>
                <a:cs typeface="Arial" pitchFamily="34" charset="0"/>
              </a:rPr>
              <a:t>РФ либо </a:t>
            </a:r>
            <a:r>
              <a:rPr lang="ru-RU" sz="1600" dirty="0" smtClean="0">
                <a:latin typeface="Arial" pitchFamily="34" charset="0"/>
                <a:cs typeface="Arial" pitchFamily="34" charset="0"/>
              </a:rPr>
              <a:t>планируется проведение совместного конкурса с участием субъекта </a:t>
            </a:r>
            <a:r>
              <a:rPr lang="ru-RU" sz="1600" dirty="0" smtClean="0">
                <a:latin typeface="Arial" pitchFamily="34" charset="0"/>
                <a:cs typeface="Arial" pitchFamily="34" charset="0"/>
              </a:rPr>
              <a:t>РФ (за </a:t>
            </a:r>
            <a:r>
              <a:rPr lang="ru-RU" sz="1600" dirty="0" smtClean="0">
                <a:latin typeface="Arial" pitchFamily="34" charset="0"/>
                <a:cs typeface="Arial" pitchFamily="34" charset="0"/>
              </a:rPr>
              <a:t>исключением случаев проведения совместного конкурса с участием Российской Федерации);</a:t>
            </a:r>
          </a:p>
          <a:p>
            <a:r>
              <a:rPr lang="ru-RU" sz="1600" dirty="0" smtClean="0">
                <a:latin typeface="Arial" pitchFamily="34" charset="0"/>
                <a:cs typeface="Arial" pitchFamily="34" charset="0"/>
              </a:rPr>
              <a:t> </a:t>
            </a:r>
          </a:p>
          <a:p>
            <a:r>
              <a:rPr lang="ru-RU" sz="1600" dirty="0" smtClean="0">
                <a:latin typeface="Arial" pitchFamily="34" charset="0"/>
                <a:cs typeface="Arial" pitchFamily="34" charset="0"/>
              </a:rPr>
              <a:t>3) главой муниципального образования, если публичным партнером является муниципальное образование либо планируется проведение совместного конкурса с участием муниципального образования (за исключением случаев проведения совместного конкурса с участием Российской Федерации, субъекта </a:t>
            </a:r>
            <a:r>
              <a:rPr lang="ru-RU" sz="1600" dirty="0" smtClean="0">
                <a:latin typeface="Arial" pitchFamily="34" charset="0"/>
                <a:cs typeface="Arial" pitchFamily="34" charset="0"/>
              </a:rPr>
              <a:t>РФ).</a:t>
            </a:r>
            <a:endParaRPr lang="ru-RU" sz="1600" dirty="0" smtClean="0">
              <a:latin typeface="Arial" pitchFamily="34" charset="0"/>
              <a:cs typeface="Arial" pitchFamily="34" charset="0"/>
            </a:endParaRPr>
          </a:p>
          <a:p>
            <a:endParaRPr lang="ru-RU" sz="1550" dirty="0">
              <a:latin typeface="Arial" pitchFamily="34" charset="0"/>
              <a:cs typeface="Arial" pitchFamily="34" charset="0"/>
            </a:endParaRPr>
          </a:p>
        </p:txBody>
      </p:sp>
    </p:spTree>
    <p:extLst>
      <p:ext uri="{BB962C8B-B14F-4D97-AF65-F5344CB8AC3E}">
        <p14:creationId xmlns:p14="http://schemas.microsoft.com/office/powerpoint/2010/main" xmlns="" val="3431639753"/>
      </p:ext>
    </p:extLst>
  </p:cSld>
  <p:clrMapOvr>
    <a:masterClrMapping/>
  </p:clrMapOvr>
  <p:transition>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07886"/>
          </a:xfrm>
          <a:prstGeom prst="rect">
            <a:avLst/>
          </a:prstGeom>
        </p:spPr>
        <p:txBody>
          <a:bodyPr wrap="square">
            <a:spAutoFit/>
          </a:bodyPr>
          <a:lstStyle/>
          <a:p>
            <a:pPr lvl="0"/>
            <a:r>
              <a:rPr lang="ru-RU" sz="20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0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0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2" name="TextBox 1"/>
          <p:cNvSpPr txBox="1"/>
          <p:nvPr/>
        </p:nvSpPr>
        <p:spPr>
          <a:xfrm>
            <a:off x="0" y="1834366"/>
            <a:ext cx="9144000" cy="3754874"/>
          </a:xfrm>
          <a:prstGeom prst="rect">
            <a:avLst/>
          </a:prstGeom>
          <a:noFill/>
        </p:spPr>
        <p:txBody>
          <a:bodyPr wrap="square" rtlCol="0">
            <a:spAutoFit/>
          </a:bodyPr>
          <a:lstStyle/>
          <a:p>
            <a:r>
              <a:rPr lang="ru-RU" sz="1700" b="1" dirty="0" smtClean="0">
                <a:solidFill>
                  <a:schemeClr val="tx2">
                    <a:lumMod val="75000"/>
                  </a:schemeClr>
                </a:solidFill>
                <a:latin typeface="Arial" pitchFamily="34" charset="0"/>
                <a:cs typeface="Arial" pitchFamily="34" charset="0"/>
              </a:rPr>
              <a:t>Процедура отбора частного партнера </a:t>
            </a:r>
          </a:p>
          <a:p>
            <a:endParaRPr lang="ru-RU" sz="1700" b="1" dirty="0" smtClean="0">
              <a:solidFill>
                <a:schemeClr val="tx2">
                  <a:lumMod val="75000"/>
                </a:schemeClr>
              </a:solidFill>
              <a:latin typeface="Arial" pitchFamily="34" charset="0"/>
              <a:cs typeface="Arial" pitchFamily="34" charset="0"/>
            </a:endParaRPr>
          </a:p>
          <a:p>
            <a:pPr fontAlgn="base"/>
            <a:r>
              <a:rPr lang="ru-RU" sz="1700" dirty="0" smtClean="0">
                <a:latin typeface="Arial" pitchFamily="34" charset="0"/>
                <a:cs typeface="Arial" pitchFamily="34" charset="0"/>
              </a:rPr>
              <a:t>В случае принятия решения о реализации проекта данная информация будет размещаться на сайте </a:t>
            </a:r>
            <a:r>
              <a:rPr lang="ru-RU" sz="1700" u="sng" dirty="0" smtClean="0">
                <a:latin typeface="Arial" pitchFamily="34" charset="0"/>
                <a:cs typeface="Arial" pitchFamily="34" charset="0"/>
                <a:hlinkClick r:id="rId4"/>
              </a:rPr>
              <a:t>http://www.torgi.gov.ru</a:t>
            </a:r>
            <a:r>
              <a:rPr lang="ru-RU" sz="1700" dirty="0" smtClean="0">
                <a:latin typeface="Arial" pitchFamily="34" charset="0"/>
                <a:cs typeface="Arial" pitchFamily="34" charset="0"/>
              </a:rPr>
              <a:t> для принятия заявлений от иных лиц, желающих участвовать в конкурсе на право заключения соглашения. Однако если в течение 45 дней после размещения информации на сайте заявления на участие в конкурсе от иных лиц не поступили, публичный партнер заключает соглашение с инициатором проекта без проведения конкурса</a:t>
            </a:r>
            <a:r>
              <a:rPr lang="ru-RU" sz="1700" dirty="0" smtClean="0">
                <a:latin typeface="Arial" pitchFamily="34" charset="0"/>
                <a:cs typeface="Arial" pitchFamily="34" charset="0"/>
              </a:rPr>
              <a:t>.</a:t>
            </a:r>
          </a:p>
          <a:p>
            <a:pPr fontAlgn="base"/>
            <a:endParaRPr lang="ru-RU" sz="1700" dirty="0" smtClean="0">
              <a:latin typeface="Arial" pitchFamily="34" charset="0"/>
              <a:cs typeface="Arial" pitchFamily="34" charset="0"/>
            </a:endParaRPr>
          </a:p>
          <a:p>
            <a:pPr fontAlgn="base"/>
            <a:r>
              <a:rPr lang="ru-RU" sz="1700" dirty="0" smtClean="0">
                <a:latin typeface="Arial" pitchFamily="34" charset="0"/>
                <a:cs typeface="Arial" pitchFamily="34" charset="0"/>
              </a:rPr>
              <a:t>В случае проведения конкурса на право заключения соглашения о ГЧП (МЧП) информация о торгах также будет размещаться на </a:t>
            </a:r>
            <a:r>
              <a:rPr lang="ru-RU" sz="1700" dirty="0" smtClean="0">
                <a:latin typeface="Arial" pitchFamily="34" charset="0"/>
                <a:cs typeface="Arial" pitchFamily="34" charset="0"/>
              </a:rPr>
              <a:t>сайте </a:t>
            </a:r>
            <a:r>
              <a:rPr lang="ru-RU" sz="1700" u="sng" dirty="0" err="1" smtClean="0">
                <a:latin typeface="Arial" pitchFamily="34" charset="0"/>
                <a:cs typeface="Arial" pitchFamily="34" charset="0"/>
                <a:hlinkClick r:id="rId4"/>
              </a:rPr>
              <a:t>www.torgi.gov.ru</a:t>
            </a:r>
            <a:r>
              <a:rPr lang="ru-RU" sz="1700" dirty="0" smtClean="0">
                <a:latin typeface="Arial" pitchFamily="34" charset="0"/>
                <a:cs typeface="Arial" pitchFamily="34" charset="0"/>
              </a:rPr>
              <a:t>.</a:t>
            </a:r>
          </a:p>
          <a:p>
            <a:pPr fontAlgn="base"/>
            <a:endParaRPr lang="ru-RU" sz="1700" dirty="0" smtClean="0">
              <a:latin typeface="Arial" pitchFamily="34" charset="0"/>
              <a:cs typeface="Arial" pitchFamily="34" charset="0"/>
            </a:endParaRPr>
          </a:p>
          <a:p>
            <a:pPr fontAlgn="base"/>
            <a:r>
              <a:rPr lang="ru-RU" sz="1700" dirty="0" smtClean="0">
                <a:latin typeface="Arial" pitchFamily="34" charset="0"/>
                <a:cs typeface="Arial" pitchFamily="34" charset="0"/>
              </a:rPr>
              <a:t>Процедура отбора частного партнера и оценки поступивших предложений регламентирована Законом. </a:t>
            </a:r>
          </a:p>
        </p:txBody>
      </p:sp>
    </p:spTree>
    <p:extLst>
      <p:ext uri="{BB962C8B-B14F-4D97-AF65-F5344CB8AC3E}">
        <p14:creationId xmlns:p14="http://schemas.microsoft.com/office/powerpoint/2010/main" xmlns="" val="3431639753"/>
      </p:ext>
    </p:extLst>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07886"/>
          </a:xfrm>
          <a:prstGeom prst="rect">
            <a:avLst/>
          </a:prstGeom>
        </p:spPr>
        <p:txBody>
          <a:bodyPr wrap="square">
            <a:spAutoFit/>
          </a:bodyPr>
          <a:lstStyle/>
          <a:p>
            <a:pPr lvl="0"/>
            <a:r>
              <a:rPr lang="ru-RU" sz="2000" b="1" u="sng" dirty="0" smtClean="0">
                <a:solidFill>
                  <a:schemeClr val="tx2">
                    <a:lumMod val="75000"/>
                  </a:schemeClr>
                </a:solidFill>
                <a:latin typeface="Arial" panose="020B0604020202020204" pitchFamily="34" charset="0"/>
                <a:cs typeface="Arial" panose="020B0604020202020204" pitchFamily="34" charset="0"/>
              </a:rPr>
              <a:t>Федеральный закон № 224-ФЗ от 13 июля 2015 г. </a:t>
            </a:r>
          </a:p>
          <a:p>
            <a:pPr lvl="0"/>
            <a:r>
              <a:rPr lang="ru-RU" sz="2000" b="1" u="sng" dirty="0" smtClean="0">
                <a:solidFill>
                  <a:schemeClr val="tx2">
                    <a:lumMod val="75000"/>
                  </a:schemeClr>
                </a:solidFill>
                <a:latin typeface="Arial" panose="020B0604020202020204" pitchFamily="34" charset="0"/>
                <a:cs typeface="Arial" panose="020B0604020202020204" pitchFamily="34" charset="0"/>
              </a:rPr>
              <a:t>«О ГЧП, МЧП в Российской Федерации…» - основные положения</a:t>
            </a:r>
            <a:endParaRPr lang="ru-RU" sz="20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2" name="TextBox 1"/>
          <p:cNvSpPr txBox="1"/>
          <p:nvPr/>
        </p:nvSpPr>
        <p:spPr>
          <a:xfrm>
            <a:off x="0" y="1556792"/>
            <a:ext cx="9144000" cy="5401479"/>
          </a:xfrm>
          <a:prstGeom prst="rect">
            <a:avLst/>
          </a:prstGeom>
          <a:noFill/>
        </p:spPr>
        <p:txBody>
          <a:bodyPr wrap="square" rtlCol="0">
            <a:spAutoFit/>
          </a:bodyPr>
          <a:lstStyle/>
          <a:p>
            <a:r>
              <a:rPr lang="ru-RU" sz="1500" b="1" dirty="0" smtClean="0">
                <a:solidFill>
                  <a:schemeClr val="tx2">
                    <a:lumMod val="75000"/>
                  </a:schemeClr>
                </a:solidFill>
                <a:latin typeface="Arial" pitchFamily="34" charset="0"/>
                <a:cs typeface="Arial" pitchFamily="34" charset="0"/>
              </a:rPr>
              <a:t>Гарантии соблюдения интересов частного партнера (особенности 224-ФЗ)</a:t>
            </a:r>
          </a:p>
          <a:p>
            <a:endParaRPr lang="ru-RU" sz="1500" b="1" dirty="0" smtClean="0">
              <a:solidFill>
                <a:schemeClr val="tx2">
                  <a:lumMod val="75000"/>
                </a:schemeClr>
              </a:solidFill>
              <a:latin typeface="Arial" pitchFamily="34" charset="0"/>
              <a:cs typeface="Arial" pitchFamily="34" charset="0"/>
            </a:endParaRPr>
          </a:p>
          <a:p>
            <a:r>
              <a:rPr lang="ru-RU" sz="1500" dirty="0" smtClean="0">
                <a:latin typeface="Arial" pitchFamily="34" charset="0"/>
                <a:cs typeface="Arial" pitchFamily="34" charset="0"/>
              </a:rPr>
              <a:t>В </a:t>
            </a:r>
            <a:r>
              <a:rPr lang="ru-RU" sz="1500" dirty="0" smtClean="0">
                <a:latin typeface="Arial" pitchFamily="34" charset="0"/>
                <a:cs typeface="Arial" pitchFamily="34" charset="0"/>
              </a:rPr>
              <a:t>случае реализации частным партнером производимых товаров, выполнения работ, оказания услуг по регулируемым ценам (тарифам) или с учетом установленных надбавок к ценам (тарифам) соответственно </a:t>
            </a:r>
            <a:r>
              <a:rPr lang="ru-RU" sz="1500" dirty="0" smtClean="0">
                <a:latin typeface="Arial" pitchFamily="34" charset="0"/>
                <a:cs typeface="Arial" pitchFamily="34" charset="0"/>
              </a:rPr>
              <a:t>ОГВ и ОМСУ, </a:t>
            </a:r>
            <a:r>
              <a:rPr lang="ru-RU" sz="1500" dirty="0" smtClean="0">
                <a:latin typeface="Arial" pitchFamily="34" charset="0"/>
                <a:cs typeface="Arial" pitchFamily="34" charset="0"/>
              </a:rPr>
              <a:t>осуществляющие функции в сфере регулирования цен (тарифов), устанавливают цены (тарифы) и надбавки к ценам (тарифам) на производимые и реализуемые частным партнером товары, выполняемые работы, оказываемые услуги исходя из определенных соглашением объема инвестиций и сроков их вложения в создание и (или) реконструкцию объекта соглашения, а также в модернизацию, замену иного передаваемого публичным партнером частному партнеру по соглашению имущества, улучшение его характеристик и эксплуатационных свойств.</a:t>
            </a:r>
          </a:p>
          <a:p>
            <a:endParaRPr lang="ru-RU" sz="1500" dirty="0" smtClean="0">
              <a:latin typeface="Arial" pitchFamily="34" charset="0"/>
              <a:cs typeface="Arial" pitchFamily="34" charset="0"/>
            </a:endParaRPr>
          </a:p>
          <a:p>
            <a:r>
              <a:rPr lang="ru-RU" sz="1500" dirty="0" smtClean="0">
                <a:latin typeface="Arial" pitchFamily="34" charset="0"/>
                <a:cs typeface="Arial" pitchFamily="34" charset="0"/>
              </a:rPr>
              <a:t>В </a:t>
            </a:r>
            <a:r>
              <a:rPr lang="ru-RU" sz="1500" dirty="0" smtClean="0">
                <a:latin typeface="Arial" pitchFamily="34" charset="0"/>
                <a:cs typeface="Arial" pitchFamily="34" charset="0"/>
              </a:rPr>
              <a:t>случае, если в течение срока действия соглашения в законодательство </a:t>
            </a:r>
            <a:r>
              <a:rPr lang="ru-RU" sz="1500" dirty="0" smtClean="0">
                <a:latin typeface="Arial" pitchFamily="34" charset="0"/>
                <a:cs typeface="Arial" pitchFamily="34" charset="0"/>
              </a:rPr>
              <a:t>РФ, </a:t>
            </a:r>
            <a:r>
              <a:rPr lang="ru-RU" sz="1500" dirty="0" smtClean="0">
                <a:latin typeface="Arial" pitchFamily="34" charset="0"/>
                <a:cs typeface="Arial" pitchFamily="34" charset="0"/>
              </a:rPr>
              <a:t>нормативные правовые акты субъектов </a:t>
            </a:r>
            <a:r>
              <a:rPr lang="ru-RU" sz="1500" dirty="0" smtClean="0">
                <a:latin typeface="Arial" pitchFamily="34" charset="0"/>
                <a:cs typeface="Arial" pitchFamily="34" charset="0"/>
              </a:rPr>
              <a:t>РФ, </a:t>
            </a:r>
            <a:r>
              <a:rPr lang="ru-RU" sz="1500" dirty="0" smtClean="0">
                <a:latin typeface="Arial" pitchFamily="34" charset="0"/>
                <a:cs typeface="Arial" pitchFamily="34" charset="0"/>
              </a:rPr>
              <a:t>муниципальные правовые акты были внесены и вступили в силу изменения, приводящие </a:t>
            </a:r>
            <a:r>
              <a:rPr lang="ru-RU" sz="1500" b="1" dirty="0" smtClean="0">
                <a:solidFill>
                  <a:schemeClr val="tx2">
                    <a:lumMod val="75000"/>
                  </a:schemeClr>
                </a:solidFill>
                <a:latin typeface="Arial" pitchFamily="34" charset="0"/>
                <a:cs typeface="Arial" pitchFamily="34" charset="0"/>
              </a:rPr>
              <a:t>к увеличению совокупной налоговой нагрузки </a:t>
            </a:r>
            <a:r>
              <a:rPr lang="ru-RU" sz="1500" dirty="0" smtClean="0">
                <a:latin typeface="Arial" pitchFamily="34" charset="0"/>
                <a:cs typeface="Arial" pitchFamily="34" charset="0"/>
              </a:rPr>
              <a:t>на частного партнера или ухудшению положения частного партнера, в том числе устанавливающие режим запретов и ограничений в отношении частного партнера, ухудшающих его положение по сравнению с положением до вступления в силу указанных изменений таким образом, что он лишается того, на что был вправе рассчитывать при заключении соглашения, </a:t>
            </a:r>
            <a:r>
              <a:rPr lang="ru-RU" sz="1500" b="1" dirty="0" smtClean="0">
                <a:solidFill>
                  <a:schemeClr val="tx2">
                    <a:lumMod val="75000"/>
                  </a:schemeClr>
                </a:solidFill>
                <a:latin typeface="Arial" pitchFamily="34" charset="0"/>
                <a:cs typeface="Arial" pitchFamily="34" charset="0"/>
              </a:rPr>
              <a:t>публичный партнер обязан </a:t>
            </a:r>
            <a:r>
              <a:rPr lang="ru-RU" sz="1500" dirty="0" smtClean="0">
                <a:latin typeface="Arial" pitchFamily="34" charset="0"/>
                <a:cs typeface="Arial" pitchFamily="34" charset="0"/>
              </a:rPr>
              <a:t>принять меры, обеспечивающие окупаемость инвестиций частного партнера и получение им валовой выручки (дохода от реализации производимых товаров, выполнения работ, оказания услуг по регулируемым ценам (тарифам) в объеме не менее объема, изначально определенного соглашением. </a:t>
            </a:r>
            <a:endParaRPr lang="ru-RU" sz="1500" dirty="0" smtClean="0">
              <a:latin typeface="Arial" pitchFamily="34" charset="0"/>
              <a:cs typeface="Arial" pitchFamily="34" charset="0"/>
            </a:endParaRPr>
          </a:p>
        </p:txBody>
      </p:sp>
    </p:spTree>
    <p:extLst>
      <p:ext uri="{BB962C8B-B14F-4D97-AF65-F5344CB8AC3E}">
        <p14:creationId xmlns:p14="http://schemas.microsoft.com/office/powerpoint/2010/main" xmlns="" val="3431639753"/>
      </p:ext>
    </p:extLst>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07886"/>
          </a:xfrm>
          <a:prstGeom prst="rect">
            <a:avLst/>
          </a:prstGeom>
        </p:spPr>
        <p:txBody>
          <a:bodyPr wrap="square">
            <a:spAutoFit/>
          </a:bodyPr>
          <a:lstStyle/>
          <a:p>
            <a:pPr lvl="0"/>
            <a:r>
              <a:rPr lang="ru-RU" sz="2000" b="1" u="sng" dirty="0" smtClean="0">
                <a:solidFill>
                  <a:schemeClr val="tx2">
                    <a:lumMod val="75000"/>
                  </a:schemeClr>
                </a:solidFill>
                <a:latin typeface="Arial" panose="020B0604020202020204" pitchFamily="34" charset="0"/>
                <a:cs typeface="Arial" panose="020B0604020202020204" pitchFamily="34" charset="0"/>
              </a:rPr>
              <a:t>Федеральный закон № </a:t>
            </a:r>
            <a:r>
              <a:rPr lang="ru-RU" sz="2000" b="1" u="sng" dirty="0" smtClean="0">
                <a:solidFill>
                  <a:schemeClr val="tx2">
                    <a:lumMod val="75000"/>
                  </a:schemeClr>
                </a:solidFill>
                <a:latin typeface="Arial" panose="020B0604020202020204" pitchFamily="34" charset="0"/>
                <a:cs typeface="Arial" panose="020B0604020202020204" pitchFamily="34" charset="0"/>
              </a:rPr>
              <a:t>488-ФЗ </a:t>
            </a:r>
            <a:r>
              <a:rPr lang="ru-RU" sz="2000" b="1" u="sng" dirty="0" smtClean="0">
                <a:solidFill>
                  <a:schemeClr val="tx2">
                    <a:lumMod val="75000"/>
                  </a:schemeClr>
                </a:solidFill>
                <a:latin typeface="Arial" panose="020B0604020202020204" pitchFamily="34" charset="0"/>
                <a:cs typeface="Arial" panose="020B0604020202020204" pitchFamily="34" charset="0"/>
              </a:rPr>
              <a:t>от </a:t>
            </a:r>
            <a:r>
              <a:rPr lang="ru-RU" sz="2000" b="1" u="sng" dirty="0" smtClean="0">
                <a:solidFill>
                  <a:schemeClr val="tx2">
                    <a:lumMod val="75000"/>
                  </a:schemeClr>
                </a:solidFill>
                <a:latin typeface="Arial" panose="020B0604020202020204" pitchFamily="34" charset="0"/>
                <a:cs typeface="Arial" panose="020B0604020202020204" pitchFamily="34" charset="0"/>
              </a:rPr>
              <a:t>31 декабря 2014 </a:t>
            </a:r>
            <a:r>
              <a:rPr lang="ru-RU" sz="2000" b="1" u="sng" dirty="0" smtClean="0">
                <a:solidFill>
                  <a:schemeClr val="tx2">
                    <a:lumMod val="75000"/>
                  </a:schemeClr>
                </a:solidFill>
                <a:latin typeface="Arial" panose="020B0604020202020204" pitchFamily="34" charset="0"/>
                <a:cs typeface="Arial" panose="020B0604020202020204" pitchFamily="34" charset="0"/>
              </a:rPr>
              <a:t>г. </a:t>
            </a:r>
          </a:p>
          <a:p>
            <a:pPr lvl="0"/>
            <a:r>
              <a:rPr lang="ru-RU" sz="2000" b="1" u="sng" dirty="0" smtClean="0">
                <a:solidFill>
                  <a:schemeClr val="tx2">
                    <a:lumMod val="75000"/>
                  </a:schemeClr>
                </a:solidFill>
                <a:latin typeface="Arial" panose="020B0604020202020204" pitchFamily="34" charset="0"/>
                <a:cs typeface="Arial" panose="020B0604020202020204" pitchFamily="34" charset="0"/>
              </a:rPr>
              <a:t>«О </a:t>
            </a:r>
            <a:r>
              <a:rPr lang="ru-RU" sz="2000" b="1" u="sng" dirty="0" smtClean="0">
                <a:solidFill>
                  <a:schemeClr val="tx2">
                    <a:lumMod val="75000"/>
                  </a:schemeClr>
                </a:solidFill>
                <a:latin typeface="Arial" panose="020B0604020202020204" pitchFamily="34" charset="0"/>
                <a:cs typeface="Arial" panose="020B0604020202020204" pitchFamily="34" charset="0"/>
              </a:rPr>
              <a:t>промышленной политике в Российской Федерации» </a:t>
            </a: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6" name="TextBox 5"/>
          <p:cNvSpPr txBox="1"/>
          <p:nvPr/>
        </p:nvSpPr>
        <p:spPr>
          <a:xfrm>
            <a:off x="107504" y="1628800"/>
            <a:ext cx="8856984" cy="4801314"/>
          </a:xfrm>
          <a:prstGeom prst="rect">
            <a:avLst/>
          </a:prstGeom>
          <a:noFill/>
        </p:spPr>
        <p:txBody>
          <a:bodyPr wrap="square" rtlCol="0">
            <a:spAutoFit/>
          </a:bodyPr>
          <a:lstStyle/>
          <a:p>
            <a:r>
              <a:rPr lang="ru-RU" dirty="0" smtClean="0"/>
              <a:t>Федеральный закон </a:t>
            </a:r>
            <a:r>
              <a:rPr lang="ru-RU" dirty="0" smtClean="0"/>
              <a:t>регулирует отношения, возникающие между субъектами, осуществляющими деятельность в сфере промышленности, организациями, входящими в состав инфраструктуры поддержки указанной деятельности, органами государственной власти Российской Федерации, органами государственной власти субъектов Российской Федерации, органами местного самоуправления при формировании и реализации промышленной политики в Российской Федерации.</a:t>
            </a:r>
            <a:br>
              <a:rPr lang="ru-RU" dirty="0" smtClean="0"/>
            </a:br>
            <a:endParaRPr lang="ru-RU" dirty="0" smtClean="0"/>
          </a:p>
          <a:p>
            <a:r>
              <a:rPr lang="ru-RU" dirty="0" smtClean="0"/>
              <a:t>Целями промышленной политики являются:</a:t>
            </a:r>
          </a:p>
          <a:p>
            <a:r>
              <a:rPr lang="ru-RU" dirty="0" smtClean="0"/>
              <a:t>1) формирование высокотехнологичной, конкурентоспособной промышленности, обеспечивающей переход экономики государства от экспортно-сырьевого типа развития к инновационному типу развития;</a:t>
            </a:r>
          </a:p>
          <a:p>
            <a:r>
              <a:rPr lang="ru-RU" dirty="0" smtClean="0"/>
              <a:t>2) обеспечение обороны страны и безопасности государства;</a:t>
            </a:r>
          </a:p>
          <a:p>
            <a:r>
              <a:rPr lang="ru-RU" dirty="0" smtClean="0"/>
              <a:t>3) обеспечение занятости населения и повышение уровня жизни граждан Российской Федерации</a:t>
            </a:r>
            <a:r>
              <a:rPr lang="ru-RU" dirty="0" smtClean="0"/>
              <a:t>.</a:t>
            </a:r>
          </a:p>
          <a:p>
            <a:endParaRPr lang="ru-RU" dirty="0" smtClean="0"/>
          </a:p>
          <a:p>
            <a:r>
              <a:rPr lang="ru-RU" dirty="0" smtClean="0"/>
              <a:t>Одним из инструментов стимулирования деятельности в промышленности Закон называет </a:t>
            </a:r>
            <a:r>
              <a:rPr lang="ru-RU" b="1" dirty="0" smtClean="0">
                <a:solidFill>
                  <a:schemeClr val="tx2">
                    <a:lumMod val="75000"/>
                  </a:schemeClr>
                </a:solidFill>
              </a:rPr>
              <a:t>СПЕЦИАЛЬНЫЙ ИНВЕСТИЦИОННЫЙ КОНТРАКТ.</a:t>
            </a:r>
            <a:endParaRPr lang="ru-RU" b="1" dirty="0" smtClean="0">
              <a:solidFill>
                <a:schemeClr val="tx2">
                  <a:lumMod val="75000"/>
                </a:schemeClr>
              </a:solidFill>
            </a:endParaRPr>
          </a:p>
        </p:txBody>
      </p:sp>
    </p:spTree>
    <p:extLst>
      <p:ext uri="{BB962C8B-B14F-4D97-AF65-F5344CB8AC3E}">
        <p14:creationId xmlns:p14="http://schemas.microsoft.com/office/powerpoint/2010/main" xmlns="" val="3431639753"/>
      </p:ext>
    </p:extLst>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680120"/>
          </a:xfrm>
        </p:spPr>
        <p:txBody>
          <a:bodyPr>
            <a:noAutofit/>
          </a:bodyPr>
          <a:lstStyle/>
          <a:p>
            <a:r>
              <a:rPr lang="ru-RU" sz="2400" b="1" dirty="0" smtClean="0">
                <a:latin typeface="Arial" pitchFamily="34" charset="0"/>
                <a:cs typeface="Arial" pitchFamily="34" charset="0"/>
              </a:rPr>
              <a:t>Специальный инвестиционный контракт – новый инструмент промышленной политики</a:t>
            </a:r>
            <a:endParaRPr lang="ru-RU" sz="2400" b="1" dirty="0">
              <a:latin typeface="Arial" pitchFamily="34" charset="0"/>
              <a:cs typeface="Arial" pitchFamily="34" charset="0"/>
            </a:endParaRPr>
          </a:p>
        </p:txBody>
      </p:sp>
      <p:sp>
        <p:nvSpPr>
          <p:cNvPr id="4" name="Скругленный прямоугольник 3"/>
          <p:cNvSpPr/>
          <p:nvPr/>
        </p:nvSpPr>
        <p:spPr>
          <a:xfrm>
            <a:off x="539552" y="1268760"/>
            <a:ext cx="8136904"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00" b="1" dirty="0">
              <a:solidFill>
                <a:srgbClr val="FF0000"/>
              </a:solidFill>
              <a:latin typeface="Arial" pitchFamily="34" charset="0"/>
              <a:cs typeface="Arial" pitchFamily="34" charset="0"/>
            </a:endParaRPr>
          </a:p>
        </p:txBody>
      </p:sp>
      <p:pic>
        <p:nvPicPr>
          <p:cNvPr id="11" name="Рисунок 10" descr="cid:image001.jpg@01C9470C.BAB7D800"/>
          <p:cNvPicPr/>
          <p:nvPr/>
        </p:nvPicPr>
        <p:blipFill>
          <a:blip r:embed="rId3" r:link="rId4" cstate="print"/>
          <a:srcRect/>
          <a:stretch>
            <a:fillRect/>
          </a:stretch>
        </p:blipFill>
        <p:spPr bwMode="auto">
          <a:xfrm>
            <a:off x="8388424" y="6381328"/>
            <a:ext cx="476250" cy="327695"/>
          </a:xfrm>
          <a:prstGeom prst="rect">
            <a:avLst/>
          </a:prstGeom>
          <a:noFill/>
          <a:ln w="9525">
            <a:noFill/>
            <a:miter lim="800000"/>
            <a:headEnd/>
            <a:tailEnd/>
          </a:ln>
        </p:spPr>
      </p:pic>
      <p:graphicFrame>
        <p:nvGraphicFramePr>
          <p:cNvPr id="14" name="Схема 13"/>
          <p:cNvGraphicFramePr/>
          <p:nvPr>
            <p:extLst>
              <p:ext uri="{D42A27DB-BD31-4B8C-83A1-F6EECF244321}">
                <p14:modId xmlns:p14="http://schemas.microsoft.com/office/powerpoint/2010/main" xmlns="" val="1166755369"/>
              </p:ext>
            </p:extLst>
          </p:nvPr>
        </p:nvGraphicFramePr>
        <p:xfrm>
          <a:off x="539552" y="1124744"/>
          <a:ext cx="8352928" cy="4968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481822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 y="84584"/>
            <a:ext cx="8229600" cy="680120"/>
          </a:xfrm>
        </p:spPr>
        <p:txBody>
          <a:bodyPr>
            <a:noAutofit/>
          </a:bodyPr>
          <a:lstStyle/>
          <a:p>
            <a:r>
              <a:rPr lang="ru-RU" sz="2200" b="1" dirty="0" smtClean="0">
                <a:latin typeface="Arial" pitchFamily="34" charset="0"/>
                <a:cs typeface="Arial" pitchFamily="34" charset="0"/>
              </a:rPr>
              <a:t>Эффект для государства и для инвестора от заключения специального инвестиционного контракта</a:t>
            </a:r>
            <a:endParaRPr lang="ru-RU" sz="2200" b="1" dirty="0">
              <a:latin typeface="Arial" pitchFamily="34" charset="0"/>
              <a:cs typeface="Arial" pitchFamily="34" charset="0"/>
            </a:endParaRPr>
          </a:p>
        </p:txBody>
      </p:sp>
      <p:sp>
        <p:nvSpPr>
          <p:cNvPr id="4" name="Скругленный прямоугольник 3"/>
          <p:cNvSpPr/>
          <p:nvPr/>
        </p:nvSpPr>
        <p:spPr>
          <a:xfrm>
            <a:off x="539552" y="1268760"/>
            <a:ext cx="8136904"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00" b="1" dirty="0">
              <a:solidFill>
                <a:srgbClr val="FF0000"/>
              </a:solidFill>
            </a:endParaRPr>
          </a:p>
        </p:txBody>
      </p:sp>
      <p:pic>
        <p:nvPicPr>
          <p:cNvPr id="11" name="Рисунок 10" descr="cid:image001.jpg@01C9470C.BAB7D800"/>
          <p:cNvPicPr/>
          <p:nvPr/>
        </p:nvPicPr>
        <p:blipFill>
          <a:blip r:embed="rId3" r:link="rId4" cstate="print"/>
          <a:srcRect/>
          <a:stretch>
            <a:fillRect/>
          </a:stretch>
        </p:blipFill>
        <p:spPr bwMode="auto">
          <a:xfrm>
            <a:off x="8388424" y="6381328"/>
            <a:ext cx="476250" cy="327695"/>
          </a:xfrm>
          <a:prstGeom prst="rect">
            <a:avLst/>
          </a:prstGeom>
          <a:noFill/>
          <a:ln w="9525">
            <a:noFill/>
            <a:miter lim="800000"/>
            <a:headEnd/>
            <a:tailEnd/>
          </a:ln>
        </p:spPr>
      </p:pic>
      <p:graphicFrame>
        <p:nvGraphicFramePr>
          <p:cNvPr id="14" name="Таблица 13"/>
          <p:cNvGraphicFramePr>
            <a:graphicFrameLocks noGrp="1"/>
          </p:cNvGraphicFramePr>
          <p:nvPr>
            <p:extLst>
              <p:ext uri="{D42A27DB-BD31-4B8C-83A1-F6EECF244321}">
                <p14:modId xmlns:p14="http://schemas.microsoft.com/office/powerpoint/2010/main" xmlns="" val="2688892735"/>
              </p:ext>
            </p:extLst>
          </p:nvPr>
        </p:nvGraphicFramePr>
        <p:xfrm>
          <a:off x="179512" y="872832"/>
          <a:ext cx="8856984" cy="5364480"/>
        </p:xfrm>
        <a:graphic>
          <a:graphicData uri="http://schemas.openxmlformats.org/drawingml/2006/table">
            <a:tbl>
              <a:tblPr firstRow="1" bandRow="1">
                <a:tableStyleId>{5C22544A-7EE6-4342-B048-85BDC9FD1C3A}</a:tableStyleId>
              </a:tblPr>
              <a:tblGrid>
                <a:gridCol w="4428492"/>
                <a:gridCol w="4428492"/>
              </a:tblGrid>
              <a:tr h="345358">
                <a:tc>
                  <a:txBody>
                    <a:bodyPr/>
                    <a:lstStyle/>
                    <a:p>
                      <a:pPr algn="ctr"/>
                      <a:r>
                        <a:rPr lang="ru-RU" sz="1700" dirty="0" smtClean="0">
                          <a:latin typeface="Arial" pitchFamily="34" charset="0"/>
                          <a:cs typeface="Arial" pitchFamily="34" charset="0"/>
                        </a:rPr>
                        <a:t>Что получает </a:t>
                      </a:r>
                      <a:r>
                        <a:rPr lang="ru-RU" sz="1700" dirty="0" smtClean="0">
                          <a:latin typeface="Arial" pitchFamily="34" charset="0"/>
                          <a:cs typeface="Arial" pitchFamily="34" charset="0"/>
                        </a:rPr>
                        <a:t>государство</a:t>
                      </a:r>
                      <a:endParaRPr lang="ru-RU" sz="1700" dirty="0">
                        <a:latin typeface="Arial" pitchFamily="34" charset="0"/>
                        <a:cs typeface="Arial" pitchFamily="34" charset="0"/>
                      </a:endParaRPr>
                    </a:p>
                  </a:txBody>
                  <a:tcPr/>
                </a:tc>
                <a:tc>
                  <a:txBody>
                    <a:bodyPr/>
                    <a:lstStyle/>
                    <a:p>
                      <a:pPr algn="ctr"/>
                      <a:r>
                        <a:rPr lang="ru-RU" sz="1700" b="1" dirty="0" smtClean="0">
                          <a:latin typeface="Arial" pitchFamily="34" charset="0"/>
                          <a:cs typeface="Arial" pitchFamily="34" charset="0"/>
                        </a:rPr>
                        <a:t>Что получает </a:t>
                      </a:r>
                      <a:r>
                        <a:rPr lang="ru-RU" sz="1700" b="1" dirty="0" smtClean="0">
                          <a:latin typeface="Arial" pitchFamily="34" charset="0"/>
                          <a:cs typeface="Arial" pitchFamily="34" charset="0"/>
                        </a:rPr>
                        <a:t>инвестор</a:t>
                      </a:r>
                      <a:endParaRPr lang="ru-RU" sz="1700" b="1" dirty="0">
                        <a:latin typeface="Arial" pitchFamily="34" charset="0"/>
                        <a:cs typeface="Arial" pitchFamily="34" charset="0"/>
                      </a:endParaRPr>
                    </a:p>
                  </a:txBody>
                  <a:tcPr/>
                </a:tc>
              </a:tr>
              <a:tr h="3655041">
                <a:tc>
                  <a:txBody>
                    <a:bodyPr/>
                    <a:lstStyle/>
                    <a:p>
                      <a:pPr lvl="0">
                        <a:buFont typeface="Wingdings" pitchFamily="2" charset="2"/>
                        <a:buChar char="q"/>
                      </a:pPr>
                      <a:r>
                        <a:rPr kumimoji="0" lang="ru-RU" sz="1700" kern="1200" dirty="0" smtClean="0">
                          <a:solidFill>
                            <a:schemeClr val="dk1"/>
                          </a:solidFill>
                          <a:latin typeface="Arial" pitchFamily="34" charset="0"/>
                          <a:ea typeface="+mn-ea"/>
                          <a:cs typeface="Arial" pitchFamily="34" charset="0"/>
                        </a:rPr>
                        <a:t> рост производства промышленной продукции, не имеющей аналогов, производимых на территории Российской Федерации;</a:t>
                      </a:r>
                    </a:p>
                    <a:p>
                      <a:pPr lvl="0">
                        <a:buFont typeface="Wingdings" pitchFamily="2" charset="2"/>
                        <a:buChar char="q"/>
                      </a:pPr>
                      <a:r>
                        <a:rPr kumimoji="0" lang="ru-RU" sz="1700" kern="1200" dirty="0" smtClean="0">
                          <a:solidFill>
                            <a:schemeClr val="dk1"/>
                          </a:solidFill>
                          <a:latin typeface="Arial" pitchFamily="34" charset="0"/>
                          <a:ea typeface="+mn-ea"/>
                          <a:cs typeface="Arial" pitchFamily="34" charset="0"/>
                        </a:rPr>
                        <a:t> развитие отраслей промышленности, имеющих приоритетное значение для социально-экономического развития Российской Федерации;</a:t>
                      </a:r>
                    </a:p>
                    <a:p>
                      <a:pPr lvl="0">
                        <a:buFont typeface="Wingdings" pitchFamily="2" charset="2"/>
                        <a:buChar char="q"/>
                      </a:pPr>
                      <a:r>
                        <a:rPr kumimoji="0" lang="ru-RU" sz="1700" kern="1200" dirty="0" smtClean="0">
                          <a:solidFill>
                            <a:schemeClr val="dk1"/>
                          </a:solidFill>
                          <a:latin typeface="Arial" pitchFamily="34" charset="0"/>
                          <a:ea typeface="+mn-ea"/>
                          <a:cs typeface="Arial" pitchFamily="34" charset="0"/>
                        </a:rPr>
                        <a:t>внедрение наилучших доступных технологий в производство промышленной продукции;</a:t>
                      </a:r>
                    </a:p>
                    <a:p>
                      <a:pPr lvl="0">
                        <a:buFont typeface="Wingdings" pitchFamily="2" charset="2"/>
                        <a:buChar char="q"/>
                      </a:pPr>
                      <a:r>
                        <a:rPr kumimoji="0" lang="ru-RU" sz="1700" kern="1200" baseline="0" dirty="0" smtClean="0">
                          <a:solidFill>
                            <a:schemeClr val="dk1"/>
                          </a:solidFill>
                          <a:latin typeface="Arial" pitchFamily="34" charset="0"/>
                          <a:ea typeface="+mn-ea"/>
                          <a:cs typeface="Arial" pitchFamily="34" charset="0"/>
                        </a:rPr>
                        <a:t> создание и освоение производства высокотехнологичной продукции</a:t>
                      </a:r>
                      <a:r>
                        <a:rPr kumimoji="0" lang="ru-RU" sz="1700" kern="1200" dirty="0" smtClean="0">
                          <a:solidFill>
                            <a:schemeClr val="dk1"/>
                          </a:solidFill>
                          <a:latin typeface="Arial" pitchFamily="34" charset="0"/>
                          <a:ea typeface="+mn-ea"/>
                          <a:cs typeface="Arial" pitchFamily="34" charset="0"/>
                        </a:rPr>
                        <a:t>;</a:t>
                      </a:r>
                    </a:p>
                    <a:p>
                      <a:pPr lvl="0">
                        <a:buFont typeface="Wingdings" pitchFamily="2" charset="2"/>
                        <a:buChar char="q"/>
                      </a:pPr>
                      <a:r>
                        <a:rPr kumimoji="0" lang="ru-RU" sz="1700" kern="1200" baseline="0" dirty="0" smtClean="0">
                          <a:solidFill>
                            <a:schemeClr val="dk1"/>
                          </a:solidFill>
                          <a:latin typeface="Arial" pitchFamily="34" charset="0"/>
                          <a:ea typeface="+mn-ea"/>
                          <a:cs typeface="Arial" pitchFamily="34" charset="0"/>
                        </a:rPr>
                        <a:t> локализацию производства на территории Российской Федерации в определенном объеме</a:t>
                      </a:r>
                      <a:endParaRPr kumimoji="0" lang="ru-RU" sz="1700" kern="1200" dirty="0" smtClean="0">
                        <a:solidFill>
                          <a:schemeClr val="dk1"/>
                        </a:solidFill>
                        <a:latin typeface="Arial" pitchFamily="34" charset="0"/>
                        <a:ea typeface="+mn-ea"/>
                        <a:cs typeface="Arial" pitchFamily="34" charset="0"/>
                      </a:endParaRPr>
                    </a:p>
                    <a:p>
                      <a:pPr lvl="0">
                        <a:buFont typeface="Wingdings" pitchFamily="2" charset="2"/>
                        <a:buChar char="q"/>
                      </a:pPr>
                      <a:r>
                        <a:rPr kumimoji="0" lang="ru-RU" sz="1700" kern="1200" dirty="0" smtClean="0">
                          <a:solidFill>
                            <a:schemeClr val="dk1"/>
                          </a:solidFill>
                          <a:latin typeface="Arial" pitchFamily="34" charset="0"/>
                          <a:ea typeface="+mn-ea"/>
                          <a:cs typeface="Arial" pitchFamily="34" charset="0"/>
                        </a:rPr>
                        <a:t> создание объектов промышленной инфраструктуры.</a:t>
                      </a:r>
                    </a:p>
                    <a:p>
                      <a:endParaRPr lang="ru-RU" sz="1700" dirty="0">
                        <a:latin typeface="Arial" pitchFamily="34" charset="0"/>
                        <a:cs typeface="Arial" pitchFamily="34" charset="0"/>
                      </a:endParaRPr>
                    </a:p>
                  </a:txBody>
                  <a:tcPr/>
                </a:tc>
                <a:tc>
                  <a:txBody>
                    <a:bodyPr/>
                    <a:lstStyle/>
                    <a:p>
                      <a:pPr>
                        <a:buFont typeface="Wingdings" pitchFamily="2" charset="2"/>
                        <a:buChar char="q"/>
                      </a:pPr>
                      <a:r>
                        <a:rPr kumimoji="0" lang="ru-RU" sz="1700" kern="1200" dirty="0" smtClean="0">
                          <a:solidFill>
                            <a:schemeClr val="dk1"/>
                          </a:solidFill>
                          <a:latin typeface="Arial" pitchFamily="34" charset="0"/>
                          <a:ea typeface="+mn-ea"/>
                          <a:cs typeface="Arial" pitchFamily="34" charset="0"/>
                        </a:rPr>
                        <a:t> льготы по налогам, сборам и льготы по уплате таможенных платежей;</a:t>
                      </a:r>
                    </a:p>
                    <a:p>
                      <a:pPr>
                        <a:buFont typeface="Wingdings" pitchFamily="2" charset="2"/>
                        <a:buChar char="q"/>
                      </a:pPr>
                      <a:r>
                        <a:rPr kumimoji="0" lang="ru-RU" sz="1700" kern="1200" dirty="0" smtClean="0">
                          <a:solidFill>
                            <a:schemeClr val="dk1"/>
                          </a:solidFill>
                          <a:latin typeface="Arial" pitchFamily="34" charset="0"/>
                          <a:ea typeface="+mn-ea"/>
                          <a:cs typeface="Arial" pitchFamily="34" charset="0"/>
                        </a:rPr>
                        <a:t> льготы по уплате арендной платы за пользование государственным и муниципальным имуществом, в том числе земельными участками;</a:t>
                      </a:r>
                    </a:p>
                    <a:p>
                      <a:pPr>
                        <a:buFont typeface="Wingdings" pitchFamily="2" charset="2"/>
                        <a:buChar char="q"/>
                      </a:pPr>
                      <a:r>
                        <a:rPr kumimoji="0" lang="ru-RU" sz="1700" kern="1200" dirty="0" smtClean="0">
                          <a:solidFill>
                            <a:schemeClr val="dk1"/>
                          </a:solidFill>
                          <a:latin typeface="Arial" pitchFamily="34" charset="0"/>
                          <a:ea typeface="+mn-ea"/>
                          <a:cs typeface="Arial" pitchFamily="34" charset="0"/>
                        </a:rPr>
                        <a:t> иные льготы и преференции,</a:t>
                      </a:r>
                      <a:r>
                        <a:rPr kumimoji="0" lang="ru-RU" sz="1700" kern="1200" baseline="0" dirty="0" smtClean="0">
                          <a:solidFill>
                            <a:schemeClr val="dk1"/>
                          </a:solidFill>
                          <a:latin typeface="Arial" pitchFamily="34" charset="0"/>
                          <a:ea typeface="+mn-ea"/>
                          <a:cs typeface="Arial" pitchFamily="34" charset="0"/>
                        </a:rPr>
                        <a:t> установленные законодательством</a:t>
                      </a:r>
                      <a:r>
                        <a:rPr kumimoji="0" lang="ru-RU" sz="1700" kern="1200" dirty="0" smtClean="0">
                          <a:solidFill>
                            <a:schemeClr val="dk1"/>
                          </a:solidFill>
                          <a:latin typeface="Arial" pitchFamily="34" charset="0"/>
                          <a:ea typeface="+mn-ea"/>
                          <a:cs typeface="Arial" pitchFamily="34" charset="0"/>
                        </a:rPr>
                        <a:t>;</a:t>
                      </a:r>
                    </a:p>
                    <a:p>
                      <a:pPr>
                        <a:buFont typeface="Wingdings" pitchFamily="2" charset="2"/>
                        <a:buChar char="q"/>
                      </a:pPr>
                      <a:r>
                        <a:rPr kumimoji="0" lang="ru-RU" sz="1700" kern="1200" dirty="0" smtClean="0">
                          <a:solidFill>
                            <a:schemeClr val="dk1"/>
                          </a:solidFill>
                          <a:latin typeface="Arial" pitchFamily="34" charset="0"/>
                          <a:ea typeface="+mn-ea"/>
                          <a:cs typeface="Arial" pitchFamily="34" charset="0"/>
                        </a:rPr>
                        <a:t> гарантии</a:t>
                      </a:r>
                      <a:r>
                        <a:rPr kumimoji="0" lang="ru-RU" sz="1700" kern="1200" baseline="0" dirty="0" smtClean="0">
                          <a:solidFill>
                            <a:schemeClr val="dk1"/>
                          </a:solidFill>
                          <a:latin typeface="Arial" pitchFamily="34" charset="0"/>
                          <a:ea typeface="+mn-ea"/>
                          <a:cs typeface="Arial" pitchFamily="34" charset="0"/>
                        </a:rPr>
                        <a:t> от неблагоприятных изменений действующего законодательства </a:t>
                      </a:r>
                    </a:p>
                    <a:p>
                      <a:pPr>
                        <a:buFont typeface="Wingdings" pitchFamily="2" charset="2"/>
                        <a:buChar char="q"/>
                      </a:pPr>
                      <a:r>
                        <a:rPr kumimoji="0" lang="ru-RU" sz="1700" kern="1200" baseline="0" dirty="0" smtClean="0">
                          <a:solidFill>
                            <a:schemeClr val="dk1"/>
                          </a:solidFill>
                          <a:latin typeface="Arial" pitchFamily="34" charset="0"/>
                          <a:ea typeface="+mn-ea"/>
                          <a:cs typeface="Arial" pitchFamily="34" charset="0"/>
                        </a:rPr>
                        <a:t> </a:t>
                      </a:r>
                      <a:r>
                        <a:rPr kumimoji="0" lang="ru-RU" sz="1700" b="1" kern="1200" baseline="0" dirty="0" smtClean="0">
                          <a:solidFill>
                            <a:schemeClr val="tx2">
                              <a:lumMod val="75000"/>
                            </a:schemeClr>
                          </a:solidFill>
                          <a:latin typeface="Arial" pitchFamily="34" charset="0"/>
                          <a:ea typeface="+mn-ea"/>
                          <a:cs typeface="Arial" pitchFamily="34" charset="0"/>
                        </a:rPr>
                        <a:t>Важно:!!! Инвестор в рамках СИК не получает от государства в собственность какое-либо имущество либо бюджетные инвестиции </a:t>
                      </a:r>
                      <a:endParaRPr kumimoji="0" lang="ru-RU" sz="1700" b="1" kern="1200" dirty="0" smtClean="0">
                        <a:solidFill>
                          <a:schemeClr val="tx2">
                            <a:lumMod val="75000"/>
                          </a:schemeClr>
                        </a:solidFill>
                        <a:latin typeface="Arial" pitchFamily="34" charset="0"/>
                        <a:ea typeface="+mn-ea"/>
                        <a:cs typeface="Arial" pitchFamily="34" charset="0"/>
                      </a:endParaRPr>
                    </a:p>
                    <a:p>
                      <a:endParaRPr lang="ru-RU" sz="17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xmlns="" val="352887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9" name="Прямоугольник 8"/>
          <p:cNvSpPr/>
          <p:nvPr/>
        </p:nvSpPr>
        <p:spPr>
          <a:xfrm>
            <a:off x="-6201" y="1052736"/>
            <a:ext cx="9251504" cy="430887"/>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Реализация инфраструктурных проектов  – правовое поле</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475656" y="188640"/>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
        <p:nvSpPr>
          <p:cNvPr id="2" name="Скругленный прямоугольник 1"/>
          <p:cNvSpPr/>
          <p:nvPr/>
        </p:nvSpPr>
        <p:spPr>
          <a:xfrm>
            <a:off x="1600988" y="1721351"/>
            <a:ext cx="6067355" cy="1347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Федеральный закон от 25.02.1999 </a:t>
            </a:r>
            <a:r>
              <a:rPr lang="ru-RU" b="1" dirty="0" smtClean="0"/>
              <a:t>№ </a:t>
            </a:r>
            <a:r>
              <a:rPr lang="ru-RU" b="1" dirty="0"/>
              <a:t>39-ФЗ</a:t>
            </a:r>
          </a:p>
          <a:p>
            <a:pPr algn="ctr"/>
            <a:r>
              <a:rPr lang="ru-RU" b="1" dirty="0" smtClean="0"/>
              <a:t>«Об </a:t>
            </a:r>
            <a:r>
              <a:rPr lang="ru-RU" b="1" dirty="0"/>
              <a:t>инвестиционной деятельности в Российской Федерации, осуществляемой в форме капитальных </a:t>
            </a:r>
            <a:r>
              <a:rPr lang="ru-RU" b="1" dirty="0" smtClean="0"/>
              <a:t>вложений» (</a:t>
            </a:r>
            <a:r>
              <a:rPr lang="ru-RU" b="1" dirty="0"/>
              <a:t>ред. от 28.12.2013)</a:t>
            </a:r>
          </a:p>
          <a:p>
            <a:pPr algn="ctr"/>
            <a:endParaRPr lang="ru-RU" b="1" dirty="0"/>
          </a:p>
        </p:txBody>
      </p:sp>
      <p:sp>
        <p:nvSpPr>
          <p:cNvPr id="3" name="Скругленный прямоугольник 2"/>
          <p:cNvSpPr/>
          <p:nvPr/>
        </p:nvSpPr>
        <p:spPr>
          <a:xfrm>
            <a:off x="207554" y="3379837"/>
            <a:ext cx="4201748" cy="1849364"/>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Федеральный закон от 21.07.2005 </a:t>
            </a:r>
            <a:r>
              <a:rPr lang="ru-RU" b="1" dirty="0" smtClean="0"/>
              <a:t/>
            </a:r>
            <a:br>
              <a:rPr lang="ru-RU" b="1" dirty="0" smtClean="0"/>
            </a:br>
            <a:r>
              <a:rPr lang="ru-RU" b="1" dirty="0" smtClean="0"/>
              <a:t>№ 115-ФЗ (</a:t>
            </a:r>
            <a:r>
              <a:rPr lang="ru-RU" b="1" dirty="0"/>
              <a:t>ред. от 29.12.2014)</a:t>
            </a:r>
          </a:p>
          <a:p>
            <a:pPr algn="ctr"/>
            <a:r>
              <a:rPr lang="ru-RU" b="1" dirty="0" smtClean="0"/>
              <a:t>«О </a:t>
            </a:r>
            <a:r>
              <a:rPr lang="ru-RU" b="1" dirty="0"/>
              <a:t>концессионных </a:t>
            </a:r>
            <a:r>
              <a:rPr lang="ru-RU" b="1" dirty="0" smtClean="0"/>
              <a:t>соглашениях»</a:t>
            </a:r>
            <a:endParaRPr lang="ru-RU" b="1" dirty="0"/>
          </a:p>
          <a:p>
            <a:pPr algn="ctr"/>
            <a:r>
              <a:rPr lang="ru-RU" b="1" dirty="0"/>
              <a:t>(с изм. и доп., вступ. в силу с 01.05.2015)</a:t>
            </a:r>
          </a:p>
        </p:txBody>
      </p:sp>
      <p:sp>
        <p:nvSpPr>
          <p:cNvPr id="13" name="Скругленный прямоугольник 12"/>
          <p:cNvSpPr/>
          <p:nvPr/>
        </p:nvSpPr>
        <p:spPr>
          <a:xfrm>
            <a:off x="2123728" y="5373216"/>
            <a:ext cx="5219218" cy="144016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Федеральный закон от 31.12.2014 N 488-ФЗ «О промышленной политике в Российской Федерации» (ред. от 13.07.2015) </a:t>
            </a:r>
          </a:p>
        </p:txBody>
      </p:sp>
      <p:sp>
        <p:nvSpPr>
          <p:cNvPr id="14" name="Скругленный прямоугольник 13"/>
          <p:cNvSpPr/>
          <p:nvPr/>
        </p:nvSpPr>
        <p:spPr>
          <a:xfrm>
            <a:off x="4932040" y="3379836"/>
            <a:ext cx="3944428" cy="1849365"/>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Федеральный закон от 13.07.2015 №  224-ФЗ</a:t>
            </a:r>
          </a:p>
          <a:p>
            <a:pPr algn="ctr"/>
            <a:r>
              <a:rPr lang="ru-RU" b="1" dirty="0"/>
              <a:t>«О ГЧП, МЧП в Российской Федерации и внесении изменений в отдельные законодательные акты Российской Федерации»</a:t>
            </a:r>
          </a:p>
        </p:txBody>
      </p:sp>
    </p:spTree>
    <p:extLst>
      <p:ext uri="{BB962C8B-B14F-4D97-AF65-F5344CB8AC3E}">
        <p14:creationId xmlns:p14="http://schemas.microsoft.com/office/powerpoint/2010/main" xmlns="" val="1804396322"/>
      </p:ext>
    </p:extLst>
  </p:cSld>
  <p:clrMapOvr>
    <a:masterClrMapping/>
  </p:clrMapOvr>
  <p:transition>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792088"/>
          </a:xfrm>
        </p:spPr>
        <p:txBody>
          <a:bodyPr>
            <a:noAutofit/>
          </a:bodyPr>
          <a:lstStyle/>
          <a:p>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Отличия специального инвестиционного контракта от соглашения о государственно-частном партнерстве или обычного инвестиционного контракта </a:t>
            </a:r>
            <a:endParaRPr lang="ru-RU" sz="2000" b="1" dirty="0">
              <a:latin typeface="Arial" pitchFamily="34" charset="0"/>
              <a:cs typeface="Arial" pitchFamily="34" charset="0"/>
            </a:endParaRPr>
          </a:p>
        </p:txBody>
      </p:sp>
      <p:pic>
        <p:nvPicPr>
          <p:cNvPr id="11" name="Рисунок 10" descr="cid:image001.jpg@01C9470C.BAB7D800"/>
          <p:cNvPicPr/>
          <p:nvPr/>
        </p:nvPicPr>
        <p:blipFill>
          <a:blip r:embed="rId3" r:link="rId4" cstate="print"/>
          <a:srcRect/>
          <a:stretch>
            <a:fillRect/>
          </a:stretch>
        </p:blipFill>
        <p:spPr bwMode="auto">
          <a:xfrm>
            <a:off x="8388424" y="6381328"/>
            <a:ext cx="476250" cy="327695"/>
          </a:xfrm>
          <a:prstGeom prst="rect">
            <a:avLst/>
          </a:prstGeom>
          <a:noFill/>
          <a:ln w="9525">
            <a:noFill/>
            <a:miter lim="800000"/>
            <a:headEnd/>
            <a:tailEnd/>
          </a:ln>
        </p:spPr>
      </p:pic>
      <p:sp>
        <p:nvSpPr>
          <p:cNvPr id="16" name="Прямоугольник 15"/>
          <p:cNvSpPr/>
          <p:nvPr/>
        </p:nvSpPr>
        <p:spPr>
          <a:xfrm>
            <a:off x="395536" y="1268760"/>
            <a:ext cx="8352928" cy="830997"/>
          </a:xfrm>
          <a:prstGeom prst="rect">
            <a:avLst/>
          </a:prstGeom>
        </p:spPr>
        <p:txBody>
          <a:bodyPr wrap="square">
            <a:spAutoFit/>
          </a:bodyPr>
          <a:lstStyle/>
          <a:p>
            <a:pPr algn="just"/>
            <a:r>
              <a:rPr lang="ru-RU" sz="2400" dirty="0" smtClean="0">
                <a:solidFill>
                  <a:srgbClr val="FF0000"/>
                </a:solidFill>
                <a:latin typeface="Arial" pitchFamily="34" charset="0"/>
                <a:cs typeface="Arial" pitchFamily="34" charset="0"/>
              </a:rPr>
              <a:t>Предмет специального инвестиционного контракта </a:t>
            </a:r>
            <a:r>
              <a:rPr lang="ru-RU" sz="2400" b="1" dirty="0" smtClean="0">
                <a:solidFill>
                  <a:srgbClr val="FF0000"/>
                </a:solidFill>
                <a:latin typeface="Arial" pitchFamily="34" charset="0"/>
                <a:cs typeface="Arial" pitchFamily="34" charset="0"/>
              </a:rPr>
              <a:t>гораздо шире</a:t>
            </a:r>
            <a:r>
              <a:rPr lang="ru-RU" sz="2400" dirty="0" smtClean="0">
                <a:solidFill>
                  <a:srgbClr val="FF0000"/>
                </a:solidFill>
                <a:latin typeface="Arial" pitchFamily="34" charset="0"/>
                <a:cs typeface="Arial" pitchFamily="34" charset="0"/>
              </a:rPr>
              <a:t>, чем предмет соглашения о ГЧП или ИК</a:t>
            </a:r>
            <a:endParaRPr lang="ru-RU" sz="2400" dirty="0">
              <a:solidFill>
                <a:srgbClr val="FF0000"/>
              </a:solidFill>
              <a:latin typeface="Arial" pitchFamily="34" charset="0"/>
              <a:cs typeface="Arial" pitchFamily="34" charset="0"/>
            </a:endParaRPr>
          </a:p>
        </p:txBody>
      </p:sp>
      <p:sp>
        <p:nvSpPr>
          <p:cNvPr id="18" name="Овал 17"/>
          <p:cNvSpPr/>
          <p:nvPr/>
        </p:nvSpPr>
        <p:spPr>
          <a:xfrm>
            <a:off x="395536" y="2204864"/>
            <a:ext cx="288032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Arial" pitchFamily="34" charset="0"/>
                <a:cs typeface="Arial" pitchFamily="34" charset="0"/>
              </a:rPr>
              <a:t>Специальный </a:t>
            </a:r>
            <a:r>
              <a:rPr lang="ru-RU" b="1" dirty="0" err="1" smtClean="0">
                <a:solidFill>
                  <a:prstClr val="white"/>
                </a:solidFill>
                <a:latin typeface="Arial" pitchFamily="34" charset="0"/>
                <a:cs typeface="Arial" pitchFamily="34" charset="0"/>
              </a:rPr>
              <a:t>инвестконтракт</a:t>
            </a:r>
            <a:endParaRPr lang="ru-RU" b="1" dirty="0">
              <a:solidFill>
                <a:prstClr val="white"/>
              </a:solidFill>
              <a:latin typeface="Arial" pitchFamily="34" charset="0"/>
              <a:cs typeface="Arial" pitchFamily="34" charset="0"/>
            </a:endParaRPr>
          </a:p>
        </p:txBody>
      </p:sp>
      <p:sp>
        <p:nvSpPr>
          <p:cNvPr id="38" name="Овал 37"/>
          <p:cNvSpPr/>
          <p:nvPr/>
        </p:nvSpPr>
        <p:spPr>
          <a:xfrm>
            <a:off x="4427984" y="2092896"/>
            <a:ext cx="3816424" cy="102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Arial" pitchFamily="34" charset="0"/>
                <a:cs typeface="Arial" pitchFamily="34" charset="0"/>
              </a:rPr>
              <a:t>Соглашение о ГЧП или </a:t>
            </a:r>
            <a:r>
              <a:rPr lang="ru-RU" b="1" dirty="0" err="1" smtClean="0">
                <a:solidFill>
                  <a:prstClr val="white"/>
                </a:solidFill>
                <a:latin typeface="Arial" pitchFamily="34" charset="0"/>
                <a:cs typeface="Arial" pitchFamily="34" charset="0"/>
              </a:rPr>
              <a:t>инвест.контракт</a:t>
            </a:r>
            <a:endParaRPr lang="ru-RU" b="1" dirty="0">
              <a:solidFill>
                <a:prstClr val="white"/>
              </a:solidFill>
              <a:latin typeface="Arial" pitchFamily="34" charset="0"/>
              <a:cs typeface="Arial" pitchFamily="34" charset="0"/>
            </a:endParaRPr>
          </a:p>
        </p:txBody>
      </p:sp>
      <p:sp>
        <p:nvSpPr>
          <p:cNvPr id="39" name="Скругленный прямоугольник 38"/>
          <p:cNvSpPr/>
          <p:nvPr/>
        </p:nvSpPr>
        <p:spPr>
          <a:xfrm>
            <a:off x="1403648" y="3319186"/>
            <a:ext cx="3312368" cy="19339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dirty="0" smtClean="0">
                <a:solidFill>
                  <a:prstClr val="black"/>
                </a:solidFill>
                <a:latin typeface="Arial" pitchFamily="34" charset="0"/>
                <a:cs typeface="Arial" pitchFamily="34" charset="0"/>
              </a:rPr>
              <a:t>Государство может предоставить инвестору любые изъятия и преференции из числа предусмотренных действующим законодательством, но не предоставляет имущество или деньги</a:t>
            </a:r>
            <a:endParaRPr lang="ru-RU" sz="1500" dirty="0">
              <a:solidFill>
                <a:prstClr val="black"/>
              </a:solidFill>
              <a:latin typeface="Arial" pitchFamily="34" charset="0"/>
              <a:cs typeface="Arial" pitchFamily="34" charset="0"/>
            </a:endParaRPr>
          </a:p>
        </p:txBody>
      </p:sp>
      <p:sp>
        <p:nvSpPr>
          <p:cNvPr id="40" name="Скругленный прямоугольник 39"/>
          <p:cNvSpPr/>
          <p:nvPr/>
        </p:nvSpPr>
        <p:spPr>
          <a:xfrm>
            <a:off x="1413882" y="5398542"/>
            <a:ext cx="3302133" cy="86409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dirty="0" smtClean="0">
                <a:solidFill>
                  <a:prstClr val="black"/>
                </a:solidFill>
                <a:latin typeface="Arial" pitchFamily="34" charset="0"/>
                <a:cs typeface="Arial" pitchFamily="34" charset="0"/>
              </a:rPr>
              <a:t>Инвестор может принять на себя любые обязательства социально-экономического характера</a:t>
            </a:r>
            <a:endParaRPr lang="ru-RU" sz="1500" dirty="0">
              <a:solidFill>
                <a:prstClr val="black"/>
              </a:solidFill>
              <a:latin typeface="Arial" pitchFamily="34" charset="0"/>
              <a:cs typeface="Arial" pitchFamily="34" charset="0"/>
            </a:endParaRPr>
          </a:p>
        </p:txBody>
      </p:sp>
      <p:sp>
        <p:nvSpPr>
          <p:cNvPr id="41" name="Скругленный прямоугольник 40"/>
          <p:cNvSpPr/>
          <p:nvPr/>
        </p:nvSpPr>
        <p:spPr>
          <a:xfrm>
            <a:off x="5868144" y="3284984"/>
            <a:ext cx="3096344" cy="151216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ru-RU" sz="1500" dirty="0" smtClean="0">
              <a:solidFill>
                <a:prstClr val="black"/>
              </a:solidFill>
              <a:latin typeface="Arial" pitchFamily="34" charset="0"/>
              <a:cs typeface="Arial" pitchFamily="34" charset="0"/>
            </a:endParaRPr>
          </a:p>
          <a:p>
            <a:pPr marL="0" lvl="1"/>
            <a:r>
              <a:rPr lang="ru-RU" sz="1500" dirty="0" smtClean="0">
                <a:solidFill>
                  <a:prstClr val="black"/>
                </a:solidFill>
                <a:latin typeface="Arial" pitchFamily="34" charset="0"/>
                <a:cs typeface="Arial" pitchFamily="34" charset="0"/>
              </a:rPr>
              <a:t>Государство предоставляет частному партнеру (</a:t>
            </a:r>
            <a:r>
              <a:rPr lang="ru-RU" sz="1500" dirty="0" err="1" smtClean="0">
                <a:solidFill>
                  <a:prstClr val="black"/>
                </a:solidFill>
                <a:latin typeface="Arial" pitchFamily="34" charset="0"/>
                <a:cs typeface="Arial" pitchFamily="34" charset="0"/>
              </a:rPr>
              <a:t>соинвестору</a:t>
            </a:r>
            <a:r>
              <a:rPr lang="ru-RU" sz="1500" dirty="0" smtClean="0">
                <a:solidFill>
                  <a:prstClr val="black"/>
                </a:solidFill>
                <a:latin typeface="Arial" pitchFamily="34" charset="0"/>
                <a:cs typeface="Arial" pitchFamily="34" charset="0"/>
              </a:rPr>
              <a:t>) либо имущество, либо результат интеллектуальной деятельности, либо деньги </a:t>
            </a:r>
          </a:p>
          <a:p>
            <a:endParaRPr lang="ru-RU" sz="1500" dirty="0">
              <a:solidFill>
                <a:prstClr val="white"/>
              </a:solidFill>
              <a:latin typeface="Arial" pitchFamily="34" charset="0"/>
              <a:cs typeface="Arial" pitchFamily="34" charset="0"/>
            </a:endParaRPr>
          </a:p>
        </p:txBody>
      </p:sp>
      <p:sp>
        <p:nvSpPr>
          <p:cNvPr id="42" name="Скругленный прямоугольник 41"/>
          <p:cNvSpPr/>
          <p:nvPr/>
        </p:nvSpPr>
        <p:spPr>
          <a:xfrm>
            <a:off x="5868144" y="4941168"/>
            <a:ext cx="3096344" cy="136815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50" dirty="0" smtClean="0">
                <a:solidFill>
                  <a:prstClr val="black"/>
                </a:solidFill>
                <a:latin typeface="Arial" pitchFamily="34" charset="0"/>
                <a:cs typeface="Arial" pitchFamily="34" charset="0"/>
              </a:rPr>
              <a:t>Частный партнер принимает на себя обязательства, связанные с финансированием создания или реконструкции объекта и разработкой технической документации</a:t>
            </a:r>
            <a:endParaRPr lang="ru-RU" sz="1450" dirty="0">
              <a:solidFill>
                <a:prstClr val="black"/>
              </a:solidFill>
              <a:latin typeface="Arial" pitchFamily="34" charset="0"/>
              <a:cs typeface="Arial" pitchFamily="34" charset="0"/>
            </a:endParaRPr>
          </a:p>
        </p:txBody>
      </p:sp>
      <p:cxnSp>
        <p:nvCxnSpPr>
          <p:cNvPr id="47" name="Прямая соединительная линия 46"/>
          <p:cNvCxnSpPr>
            <a:stCxn id="18" idx="3"/>
          </p:cNvCxnSpPr>
          <p:nvPr/>
        </p:nvCxnSpPr>
        <p:spPr>
          <a:xfrm>
            <a:off x="817349" y="2985353"/>
            <a:ext cx="10235" cy="26038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4932040" y="2996952"/>
            <a:ext cx="10235" cy="26038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827584" y="5589240"/>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827584" y="4221088"/>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4932040" y="5589240"/>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4932040" y="4149080"/>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803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latin typeface="Arial" pitchFamily="34" charset="0"/>
                <a:cs typeface="Arial" pitchFamily="34" charset="0"/>
              </a:rPr>
              <a:t>Участие  Российской Федерации, субъектов Российской Федерации и муниципалитетов в специальном инвестиционном контракте</a:t>
            </a:r>
            <a:endParaRPr lang="ru-RU" sz="2400" b="1" dirty="0">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9283910B-2536-4AC0-BC98-F9D3B0FC7F34}" type="slidenum">
              <a:rPr lang="ru-RU" smtClean="0">
                <a:solidFill>
                  <a:srgbClr val="1F497D"/>
                </a:solidFill>
                <a:latin typeface="Arial" pitchFamily="34" charset="0"/>
                <a:cs typeface="Arial" pitchFamily="34" charset="0"/>
              </a:rPr>
              <a:pPr/>
              <a:t>31</a:t>
            </a:fld>
            <a:endParaRPr lang="ru-RU">
              <a:solidFill>
                <a:srgbClr val="1F497D"/>
              </a:solidFill>
              <a:latin typeface="Arial" pitchFamily="34" charset="0"/>
              <a:cs typeface="Arial" pitchFamily="34" charset="0"/>
            </a:endParaRPr>
          </a:p>
        </p:txBody>
      </p:sp>
      <p:graphicFrame>
        <p:nvGraphicFramePr>
          <p:cNvPr id="4" name="Схема 3"/>
          <p:cNvGraphicFramePr/>
          <p:nvPr>
            <p:extLst>
              <p:ext uri="{D42A27DB-BD31-4B8C-83A1-F6EECF244321}">
                <p14:modId xmlns:p14="http://schemas.microsoft.com/office/powerpoint/2010/main" xmlns="" val="2073474447"/>
              </p:ext>
            </p:extLst>
          </p:nvPr>
        </p:nvGraphicFramePr>
        <p:xfrm>
          <a:off x="539552" y="1268760"/>
          <a:ext cx="820891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Рисунок 9" descr="cid:image001.jpg@01C9470C.BAB7D800"/>
          <p:cNvPicPr/>
          <p:nvPr/>
        </p:nvPicPr>
        <p:blipFill>
          <a:blip r:embed="rId8" r:link="rId9" cstate="print"/>
          <a:srcRect/>
          <a:stretch>
            <a:fillRect/>
          </a:stretch>
        </p:blipFill>
        <p:spPr bwMode="auto">
          <a:xfrm>
            <a:off x="8388424" y="6381328"/>
            <a:ext cx="476250" cy="327695"/>
          </a:xfrm>
          <a:prstGeom prst="rect">
            <a:avLst/>
          </a:prstGeom>
          <a:noFill/>
          <a:ln w="9525">
            <a:noFill/>
            <a:miter lim="800000"/>
            <a:headEnd/>
            <a:tailEnd/>
          </a:ln>
        </p:spPr>
      </p:pic>
    </p:spTree>
    <p:extLst>
      <p:ext uri="{BB962C8B-B14F-4D97-AF65-F5344CB8AC3E}">
        <p14:creationId xmlns:p14="http://schemas.microsoft.com/office/powerpoint/2010/main" xmlns="" val="2615144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680120"/>
          </a:xfrm>
        </p:spPr>
        <p:txBody>
          <a:bodyPr>
            <a:noAutofit/>
          </a:bodyPr>
          <a:lstStyle/>
          <a:p>
            <a:r>
              <a:rPr lang="ru-RU" sz="2400" b="1" dirty="0" smtClean="0">
                <a:latin typeface="Arial" pitchFamily="34" charset="0"/>
                <a:cs typeface="Arial" pitchFamily="34" charset="0"/>
              </a:rPr>
              <a:t>Обязательные условия специального инвестиционного контракта</a:t>
            </a:r>
            <a:endParaRPr lang="ru-RU" sz="2400" b="1" dirty="0">
              <a:latin typeface="Arial" pitchFamily="34" charset="0"/>
              <a:cs typeface="Arial" pitchFamily="34" charset="0"/>
            </a:endParaRPr>
          </a:p>
        </p:txBody>
      </p:sp>
      <p:sp>
        <p:nvSpPr>
          <p:cNvPr id="9" name="Номер слайда 8"/>
          <p:cNvSpPr>
            <a:spLocks noGrp="1"/>
          </p:cNvSpPr>
          <p:nvPr>
            <p:ph type="sldNum" sz="quarter" idx="12"/>
          </p:nvPr>
        </p:nvSpPr>
        <p:spPr/>
        <p:txBody>
          <a:bodyPr/>
          <a:lstStyle/>
          <a:p>
            <a:fld id="{9283910B-2536-4AC0-BC98-F9D3B0FC7F34}" type="slidenum">
              <a:rPr lang="ru-RU" smtClean="0">
                <a:solidFill>
                  <a:srgbClr val="1F497D"/>
                </a:solidFill>
                <a:latin typeface="Arial" pitchFamily="34" charset="0"/>
                <a:cs typeface="Arial" pitchFamily="34" charset="0"/>
              </a:rPr>
              <a:pPr/>
              <a:t>32</a:t>
            </a:fld>
            <a:endParaRPr lang="ru-RU" dirty="0">
              <a:solidFill>
                <a:srgbClr val="1F497D"/>
              </a:solidFill>
              <a:latin typeface="Arial" pitchFamily="34" charset="0"/>
              <a:cs typeface="Arial" pitchFamily="34" charset="0"/>
            </a:endParaRPr>
          </a:p>
        </p:txBody>
      </p:sp>
      <p:sp>
        <p:nvSpPr>
          <p:cNvPr id="4" name="Скругленный прямоугольник 3"/>
          <p:cNvSpPr/>
          <p:nvPr/>
        </p:nvSpPr>
        <p:spPr>
          <a:xfrm>
            <a:off x="539552" y="1268760"/>
            <a:ext cx="8136904"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00" b="1" dirty="0">
              <a:solidFill>
                <a:srgbClr val="FF0000"/>
              </a:solidFill>
              <a:latin typeface="Arial" pitchFamily="34" charset="0"/>
              <a:cs typeface="Arial" pitchFamily="34" charset="0"/>
            </a:endParaRPr>
          </a:p>
        </p:txBody>
      </p:sp>
      <p:pic>
        <p:nvPicPr>
          <p:cNvPr id="11" name="Рисунок 10" descr="cid:image001.jpg@01C9470C.BAB7D800"/>
          <p:cNvPicPr/>
          <p:nvPr/>
        </p:nvPicPr>
        <p:blipFill>
          <a:blip r:embed="rId3" r:link="rId4" cstate="print"/>
          <a:srcRect/>
          <a:stretch>
            <a:fillRect/>
          </a:stretch>
        </p:blipFill>
        <p:spPr bwMode="auto">
          <a:xfrm>
            <a:off x="8388424" y="6381328"/>
            <a:ext cx="476250" cy="327695"/>
          </a:xfrm>
          <a:prstGeom prst="rect">
            <a:avLst/>
          </a:prstGeom>
          <a:noFill/>
          <a:ln w="9525">
            <a:noFill/>
            <a:miter lim="800000"/>
            <a:headEnd/>
            <a:tailEnd/>
          </a:ln>
        </p:spPr>
      </p:pic>
      <p:graphicFrame>
        <p:nvGraphicFramePr>
          <p:cNvPr id="3" name="Схема 2"/>
          <p:cNvGraphicFramePr/>
          <p:nvPr>
            <p:extLst>
              <p:ext uri="{D42A27DB-BD31-4B8C-83A1-F6EECF244321}">
                <p14:modId xmlns:p14="http://schemas.microsoft.com/office/powerpoint/2010/main" xmlns="" val="2399761980"/>
              </p:ext>
            </p:extLst>
          </p:nvPr>
        </p:nvGraphicFramePr>
        <p:xfrm>
          <a:off x="323528" y="1397000"/>
          <a:ext cx="8604448" cy="4480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852807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51" y="311915"/>
            <a:ext cx="8780489" cy="760819"/>
          </a:xfrm>
        </p:spPr>
        <p:txBody>
          <a:bodyPr>
            <a:normAutofit/>
          </a:bodyPr>
          <a:lstStyle/>
          <a:p>
            <a:r>
              <a:rPr lang="ru-RU" sz="2200" b="1" dirty="0" smtClean="0">
                <a:latin typeface="Arial" pitchFamily="34" charset="0"/>
                <a:cs typeface="Arial" pitchFamily="34" charset="0"/>
              </a:rPr>
              <a:t>Порядок </a:t>
            </a:r>
            <a:r>
              <a:rPr lang="ru-RU" sz="2200" b="1" dirty="0" smtClean="0">
                <a:latin typeface="Arial" pitchFamily="34" charset="0"/>
                <a:cs typeface="Arial" pitchFamily="34" charset="0"/>
              </a:rPr>
              <a:t>заключения СИК (ПП РФ № 708 от 16.07.2015 г. )</a:t>
            </a:r>
            <a:endParaRPr lang="ru-RU" sz="2200" dirty="0">
              <a:latin typeface="Arial" pitchFamily="34" charset="0"/>
              <a:cs typeface="Arial" pitchFamily="34" charset="0"/>
            </a:endParaRPr>
          </a:p>
        </p:txBody>
      </p:sp>
      <p:graphicFrame>
        <p:nvGraphicFramePr>
          <p:cNvPr id="5" name="Объект 4"/>
          <p:cNvGraphicFramePr>
            <a:graphicFrameLocks noGrp="1"/>
          </p:cNvGraphicFramePr>
          <p:nvPr>
            <p:ph idx="1"/>
            <p:extLst/>
          </p:nvPr>
        </p:nvGraphicFramePr>
        <p:xfrm>
          <a:off x="112811" y="1628800"/>
          <a:ext cx="8779669" cy="1146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кругленный прямоугольник 7"/>
          <p:cNvSpPr/>
          <p:nvPr/>
        </p:nvSpPr>
        <p:spPr>
          <a:xfrm>
            <a:off x="146154" y="3454296"/>
            <a:ext cx="232722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latin typeface="Arial" pitchFamily="34" charset="0"/>
                <a:cs typeface="Arial" pitchFamily="34" charset="0"/>
              </a:rPr>
              <a:t>Инвестор подписывает контракт</a:t>
            </a:r>
          </a:p>
        </p:txBody>
      </p:sp>
      <p:sp>
        <p:nvSpPr>
          <p:cNvPr id="9" name="Скругленный прямоугольник 8"/>
          <p:cNvSpPr/>
          <p:nvPr/>
        </p:nvSpPr>
        <p:spPr>
          <a:xfrm>
            <a:off x="3372786" y="3454296"/>
            <a:ext cx="232722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latin typeface="Arial" pitchFamily="34" charset="0"/>
                <a:cs typeface="Arial" pitchFamily="34" charset="0"/>
              </a:rPr>
              <a:t>Инвестор отказывается от подписания или молчит</a:t>
            </a:r>
          </a:p>
        </p:txBody>
      </p:sp>
      <p:sp>
        <p:nvSpPr>
          <p:cNvPr id="10" name="Скругленный прямоугольник 9"/>
          <p:cNvSpPr/>
          <p:nvPr/>
        </p:nvSpPr>
        <p:spPr>
          <a:xfrm>
            <a:off x="6599420" y="3454296"/>
            <a:ext cx="232722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latin typeface="Arial" pitchFamily="34" charset="0"/>
                <a:cs typeface="Arial" pitchFamily="34" charset="0"/>
              </a:rPr>
              <a:t>Инвестор направляет протокол разногласий</a:t>
            </a:r>
          </a:p>
        </p:txBody>
      </p:sp>
      <p:sp>
        <p:nvSpPr>
          <p:cNvPr id="11" name="Скругленный прямоугольник 10"/>
          <p:cNvSpPr/>
          <p:nvPr/>
        </p:nvSpPr>
        <p:spPr>
          <a:xfrm>
            <a:off x="146154" y="4670373"/>
            <a:ext cx="232722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latin typeface="Arial" pitchFamily="34" charset="0"/>
                <a:cs typeface="Arial" pitchFamily="34" charset="0"/>
              </a:rPr>
              <a:t>Контракт подписывают иные участники</a:t>
            </a:r>
          </a:p>
        </p:txBody>
      </p:sp>
      <p:sp>
        <p:nvSpPr>
          <p:cNvPr id="12" name="Скругленный прямоугольник 11"/>
          <p:cNvSpPr/>
          <p:nvPr/>
        </p:nvSpPr>
        <p:spPr>
          <a:xfrm>
            <a:off x="6593795" y="4374317"/>
            <a:ext cx="232722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latin typeface="Arial" pitchFamily="34" charset="0"/>
                <a:cs typeface="Arial" pitchFamily="34" charset="0"/>
              </a:rPr>
              <a:t>Проводятся переговоры по обсуждению разногласий</a:t>
            </a:r>
          </a:p>
        </p:txBody>
      </p:sp>
      <p:cxnSp>
        <p:nvCxnSpPr>
          <p:cNvPr id="14" name="Прямая соединительная линия 13"/>
          <p:cNvCxnSpPr/>
          <p:nvPr/>
        </p:nvCxnSpPr>
        <p:spPr>
          <a:xfrm flipV="1">
            <a:off x="1202961" y="3139503"/>
            <a:ext cx="6560070" cy="44971"/>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7763031" y="2948378"/>
            <a:ext cx="0" cy="21361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1202961" y="3184473"/>
            <a:ext cx="0" cy="26982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8" idx="2"/>
          </p:cNvCxnSpPr>
          <p:nvPr/>
        </p:nvCxnSpPr>
        <p:spPr>
          <a:xfrm>
            <a:off x="1309766" y="4140096"/>
            <a:ext cx="0" cy="53027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0" idx="0"/>
          </p:cNvCxnSpPr>
          <p:nvPr/>
        </p:nvCxnSpPr>
        <p:spPr>
          <a:xfrm>
            <a:off x="7763031" y="3161988"/>
            <a:ext cx="0" cy="29230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9" idx="0"/>
          </p:cNvCxnSpPr>
          <p:nvPr/>
        </p:nvCxnSpPr>
        <p:spPr>
          <a:xfrm>
            <a:off x="4536398" y="3161988"/>
            <a:ext cx="0" cy="29230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4" name="Скругленный прямоугольник 43"/>
          <p:cNvSpPr/>
          <p:nvPr/>
        </p:nvSpPr>
        <p:spPr>
          <a:xfrm>
            <a:off x="3131840" y="4670373"/>
            <a:ext cx="256816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latin typeface="Arial" pitchFamily="34" charset="0"/>
                <a:cs typeface="Arial" pitchFamily="34" charset="0"/>
              </a:rPr>
              <a:t>Контракт не заключается, что не влечет негативных последствий для инвестора</a:t>
            </a:r>
          </a:p>
        </p:txBody>
      </p:sp>
      <p:cxnSp>
        <p:nvCxnSpPr>
          <p:cNvPr id="45" name="Прямая со стрелкой 44"/>
          <p:cNvCxnSpPr/>
          <p:nvPr/>
        </p:nvCxnSpPr>
        <p:spPr>
          <a:xfrm>
            <a:off x="4536398" y="4140096"/>
            <a:ext cx="0" cy="53027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6" name="Скругленный прямоугольник 45"/>
          <p:cNvSpPr/>
          <p:nvPr/>
        </p:nvSpPr>
        <p:spPr>
          <a:xfrm>
            <a:off x="6599420" y="5564161"/>
            <a:ext cx="2327223" cy="436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latin typeface="Arial" pitchFamily="34" charset="0"/>
                <a:cs typeface="Arial" pitchFamily="34" charset="0"/>
              </a:rPr>
              <a:t>Контракт не заключается</a:t>
            </a:r>
          </a:p>
        </p:txBody>
      </p:sp>
      <p:cxnSp>
        <p:nvCxnSpPr>
          <p:cNvPr id="49" name="Прямая со стрелкой 48"/>
          <p:cNvCxnSpPr>
            <a:stCxn id="10" idx="2"/>
            <a:endCxn id="12" idx="0"/>
          </p:cNvCxnSpPr>
          <p:nvPr/>
        </p:nvCxnSpPr>
        <p:spPr>
          <a:xfrm flipH="1">
            <a:off x="7757407" y="4140097"/>
            <a:ext cx="5624" cy="23422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endCxn id="46" idx="0"/>
          </p:cNvCxnSpPr>
          <p:nvPr/>
        </p:nvCxnSpPr>
        <p:spPr>
          <a:xfrm>
            <a:off x="7763029" y="5084477"/>
            <a:ext cx="2" cy="47968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2" name="Скругленный прямоугольник 51"/>
          <p:cNvSpPr/>
          <p:nvPr/>
        </p:nvSpPr>
        <p:spPr>
          <a:xfrm>
            <a:off x="4060460" y="5564161"/>
            <a:ext cx="2327223" cy="477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latin typeface="Arial" pitchFamily="34" charset="0"/>
                <a:cs typeface="Arial" pitchFamily="34" charset="0"/>
              </a:rPr>
              <a:t>Контракт заключается на согласованных условиях</a:t>
            </a:r>
          </a:p>
        </p:txBody>
      </p:sp>
      <p:cxnSp>
        <p:nvCxnSpPr>
          <p:cNvPr id="55" name="Прямая со стрелкой 54"/>
          <p:cNvCxnSpPr/>
          <p:nvPr/>
        </p:nvCxnSpPr>
        <p:spPr>
          <a:xfrm flipH="1">
            <a:off x="6363325" y="5060118"/>
            <a:ext cx="230471" cy="50404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pic>
        <p:nvPicPr>
          <p:cNvPr id="22" name="Рисунок 21" descr="cid:image001.jpg@01C9470C.BAB7D800"/>
          <p:cNvPicPr/>
          <p:nvPr/>
        </p:nvPicPr>
        <p:blipFill>
          <a:blip r:embed="rId7" r:link="rId8" cstate="print"/>
          <a:srcRect/>
          <a:stretch>
            <a:fillRect/>
          </a:stretch>
        </p:blipFill>
        <p:spPr bwMode="auto">
          <a:xfrm>
            <a:off x="8388424" y="6381328"/>
            <a:ext cx="476250" cy="327695"/>
          </a:xfrm>
          <a:prstGeom prst="rect">
            <a:avLst/>
          </a:prstGeom>
          <a:noFill/>
          <a:ln w="9525">
            <a:noFill/>
            <a:miter lim="800000"/>
            <a:headEnd/>
            <a:tailEnd/>
          </a:ln>
        </p:spPr>
      </p:pic>
    </p:spTree>
    <p:extLst>
      <p:ext uri="{BB962C8B-B14F-4D97-AF65-F5344CB8AC3E}">
        <p14:creationId xmlns:p14="http://schemas.microsoft.com/office/powerpoint/2010/main" xmlns="" val="1302493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51" y="1228021"/>
            <a:ext cx="8780489" cy="760819"/>
          </a:xfrm>
        </p:spPr>
        <p:txBody>
          <a:bodyPr>
            <a:normAutofit/>
          </a:bodyPr>
          <a:lstStyle/>
          <a:p>
            <a:r>
              <a:rPr lang="ru-RU" sz="2000" b="1" dirty="0" smtClean="0">
                <a:latin typeface="Arial" pitchFamily="34" charset="0"/>
                <a:cs typeface="Arial" pitchFamily="34" charset="0"/>
              </a:rPr>
              <a:t>Д</a:t>
            </a:r>
            <a:r>
              <a:rPr lang="ru-RU" sz="2000" b="1" dirty="0" smtClean="0">
                <a:latin typeface="Arial" pitchFamily="34" charset="0"/>
                <a:cs typeface="Arial" pitchFamily="34" charset="0"/>
              </a:rPr>
              <a:t>окументы, необходимые для </a:t>
            </a:r>
            <a:r>
              <a:rPr lang="ru-RU" sz="2000" b="1" dirty="0" smtClean="0">
                <a:latin typeface="Arial" pitchFamily="34" charset="0"/>
                <a:cs typeface="Arial" pitchFamily="34" charset="0"/>
              </a:rPr>
              <a:t> </a:t>
            </a:r>
            <a:r>
              <a:rPr lang="ru-RU" sz="2000" b="1" dirty="0" smtClean="0">
                <a:latin typeface="Arial" pitchFamily="34" charset="0"/>
                <a:cs typeface="Arial" pitchFamily="34" charset="0"/>
              </a:rPr>
              <a:t>заключения СИК </a:t>
            </a: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a:t>
            </a:r>
            <a:r>
              <a:rPr lang="ru-RU" sz="2000" b="1" dirty="0" smtClean="0">
                <a:latin typeface="Arial" pitchFamily="34" charset="0"/>
                <a:cs typeface="Arial" pitchFamily="34" charset="0"/>
              </a:rPr>
              <a:t>ПП РФ № 708 от 16.07.2015 г. )</a:t>
            </a:r>
            <a:endParaRPr lang="ru-RU" sz="2000" dirty="0">
              <a:latin typeface="Arial" pitchFamily="34" charset="0"/>
              <a:cs typeface="Arial" pitchFamily="34" charset="0"/>
            </a:endParaRPr>
          </a:p>
        </p:txBody>
      </p:sp>
      <p:sp>
        <p:nvSpPr>
          <p:cNvPr id="24" name="Прямоугольник 23"/>
          <p:cNvSpPr/>
          <p:nvPr/>
        </p:nvSpPr>
        <p:spPr>
          <a:xfrm>
            <a:off x="323528" y="2276872"/>
            <a:ext cx="8280920" cy="4478149"/>
          </a:xfrm>
          <a:prstGeom prst="rect">
            <a:avLst/>
          </a:prstGeom>
        </p:spPr>
        <p:txBody>
          <a:bodyPr wrap="square">
            <a:spAutoFit/>
          </a:bodyPr>
          <a:lstStyle/>
          <a:p>
            <a:pPr>
              <a:spcBef>
                <a:spcPts val="600"/>
              </a:spcBef>
            </a:pPr>
            <a:r>
              <a:rPr lang="ru-RU" dirty="0" smtClean="0">
                <a:latin typeface="Arial" pitchFamily="34" charset="0"/>
                <a:cs typeface="Arial" pitchFamily="34" charset="0"/>
              </a:rPr>
              <a:t>Заявление </a:t>
            </a:r>
            <a:r>
              <a:rPr lang="ru-RU" dirty="0" smtClean="0">
                <a:latin typeface="Arial" pitchFamily="34" charset="0"/>
                <a:cs typeface="Arial" pitchFamily="34" charset="0"/>
              </a:rPr>
              <a:t>по форме, утвержденной уполномоченным органом, с приложением: </a:t>
            </a:r>
            <a:endParaRPr lang="ru-RU" dirty="0" smtClean="0">
              <a:latin typeface="Arial" pitchFamily="34" charset="0"/>
              <a:cs typeface="Arial" pitchFamily="34" charset="0"/>
            </a:endParaRPr>
          </a:p>
          <a:p>
            <a:pPr>
              <a:spcBef>
                <a:spcPts val="600"/>
              </a:spcBef>
            </a:pPr>
            <a:r>
              <a:rPr lang="ru-RU" dirty="0" smtClean="0">
                <a:latin typeface="Arial" pitchFamily="34" charset="0"/>
                <a:cs typeface="Arial" pitchFamily="34" charset="0"/>
              </a:rPr>
              <a:t>а</a:t>
            </a:r>
            <a:r>
              <a:rPr lang="ru-RU" dirty="0" smtClean="0">
                <a:latin typeface="Arial" pitchFamily="34" charset="0"/>
                <a:cs typeface="Arial" pitchFamily="34" charset="0"/>
              </a:rPr>
              <a:t>) заверенных в установленном порядке копий документов, подтверждающих вложение инвестиций в инвестиционный проект в размере </a:t>
            </a:r>
            <a:r>
              <a:rPr lang="ru-RU" b="1" dirty="0" smtClean="0">
                <a:solidFill>
                  <a:schemeClr val="tx2">
                    <a:lumMod val="75000"/>
                  </a:schemeClr>
                </a:solidFill>
                <a:latin typeface="Arial" pitchFamily="34" charset="0"/>
                <a:cs typeface="Arial" pitchFamily="34" charset="0"/>
              </a:rPr>
              <a:t>не менее 750 млн. рублей </a:t>
            </a:r>
            <a:r>
              <a:rPr lang="ru-RU" dirty="0" smtClean="0">
                <a:latin typeface="Arial" pitchFamily="34" charset="0"/>
                <a:cs typeface="Arial" pitchFamily="34" charset="0"/>
              </a:rPr>
              <a:t>(кредитный договор или предварительный кредитный договор с финансированием инвестиционного проекта либо иные документы, подтверждающие размер привлекаемых инвестиций); </a:t>
            </a:r>
            <a:endParaRPr lang="ru-RU" dirty="0" smtClean="0">
              <a:latin typeface="Arial" pitchFamily="34" charset="0"/>
              <a:cs typeface="Arial" pitchFamily="34" charset="0"/>
            </a:endParaRPr>
          </a:p>
          <a:p>
            <a:pPr>
              <a:spcBef>
                <a:spcPts val="600"/>
              </a:spcBef>
            </a:pPr>
            <a:r>
              <a:rPr lang="ru-RU" dirty="0" smtClean="0">
                <a:latin typeface="Arial" pitchFamily="34" charset="0"/>
                <a:cs typeface="Arial" pitchFamily="34" charset="0"/>
              </a:rPr>
              <a:t>б</a:t>
            </a:r>
            <a:r>
              <a:rPr lang="ru-RU" dirty="0" smtClean="0">
                <a:latin typeface="Arial" pitchFamily="34" charset="0"/>
                <a:cs typeface="Arial" pitchFamily="34" charset="0"/>
              </a:rPr>
              <a:t>) предлагаемого перечня мер стимулирования деятельности в сфере промышленности (далее - меры стимулирования) из числа мер, предусмотренных </a:t>
            </a:r>
            <a:r>
              <a:rPr lang="ru-RU" dirty="0" smtClean="0">
                <a:latin typeface="Arial" pitchFamily="34" charset="0"/>
                <a:cs typeface="Arial" pitchFamily="34" charset="0"/>
              </a:rPr>
              <a:t>Законом 488-ФЗ </a:t>
            </a:r>
            <a:r>
              <a:rPr lang="ru-RU" dirty="0" smtClean="0">
                <a:latin typeface="Arial" pitchFamily="34" charset="0"/>
                <a:cs typeface="Arial" pitchFamily="34" charset="0"/>
              </a:rPr>
              <a:t>или </a:t>
            </a:r>
            <a:r>
              <a:rPr lang="ru-RU" dirty="0" smtClean="0">
                <a:latin typeface="Arial" pitchFamily="34" charset="0"/>
                <a:cs typeface="Arial" pitchFamily="34" charset="0"/>
              </a:rPr>
              <a:t>иными нормативно-правовыми актами различных уровней, </a:t>
            </a:r>
            <a:r>
              <a:rPr lang="ru-RU" dirty="0" smtClean="0">
                <a:latin typeface="Arial" pitchFamily="34" charset="0"/>
                <a:cs typeface="Arial" pitchFamily="34" charset="0"/>
              </a:rPr>
              <a:t>которые заявитель предлагает включить в специальный инвестиционный контракт; </a:t>
            </a:r>
            <a:endParaRPr lang="ru-RU" dirty="0" smtClean="0">
              <a:latin typeface="Arial" pitchFamily="34" charset="0"/>
              <a:cs typeface="Arial" pitchFamily="34" charset="0"/>
            </a:endParaRPr>
          </a:p>
          <a:p>
            <a:pPr>
              <a:spcBef>
                <a:spcPts val="600"/>
              </a:spcBef>
            </a:pPr>
            <a:r>
              <a:rPr lang="ru-RU" dirty="0" smtClean="0">
                <a:latin typeface="Arial" pitchFamily="34" charset="0"/>
                <a:cs typeface="Arial" pitchFamily="34" charset="0"/>
              </a:rPr>
              <a:t>в</a:t>
            </a:r>
            <a:r>
              <a:rPr lang="ru-RU" dirty="0" smtClean="0">
                <a:latin typeface="Arial" pitchFamily="34" charset="0"/>
                <a:cs typeface="Arial" pitchFamily="34" charset="0"/>
              </a:rPr>
              <a:t>) предлагаемого перечня обязательств инвестора и (или) привлеченного лица (в случае его привлечения); </a:t>
            </a:r>
            <a:endParaRPr lang="ru-RU" dirty="0" smtClean="0">
              <a:latin typeface="Arial" pitchFamily="34" charset="0"/>
              <a:cs typeface="Arial" pitchFamily="34" charset="0"/>
            </a:endParaRPr>
          </a:p>
        </p:txBody>
      </p:sp>
      <p:sp>
        <p:nvSpPr>
          <p:cNvPr id="25" name="Прямоугольник 24"/>
          <p:cNvSpPr/>
          <p:nvPr/>
        </p:nvSpPr>
        <p:spPr>
          <a:xfrm>
            <a:off x="1475656" y="188640"/>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pic>
        <p:nvPicPr>
          <p:cNvPr id="26"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Tree>
    <p:extLst>
      <p:ext uri="{BB962C8B-B14F-4D97-AF65-F5344CB8AC3E}">
        <p14:creationId xmlns:p14="http://schemas.microsoft.com/office/powerpoint/2010/main" xmlns="" val="1302493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51" y="980728"/>
            <a:ext cx="8780489" cy="760819"/>
          </a:xfrm>
        </p:spPr>
        <p:txBody>
          <a:bodyPr>
            <a:normAutofit/>
          </a:bodyPr>
          <a:lstStyle/>
          <a:p>
            <a:r>
              <a:rPr lang="ru-RU" sz="2000" b="1" dirty="0" smtClean="0">
                <a:latin typeface="Arial" pitchFamily="34" charset="0"/>
                <a:cs typeface="Arial" pitchFamily="34" charset="0"/>
              </a:rPr>
              <a:t>Документы, необходимые для  заключения СИК </a:t>
            </a: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a:t>
            </a:r>
            <a:r>
              <a:rPr lang="ru-RU" sz="2000" b="1" dirty="0" smtClean="0">
                <a:latin typeface="Arial" pitchFamily="34" charset="0"/>
                <a:cs typeface="Arial" pitchFamily="34" charset="0"/>
              </a:rPr>
              <a:t>ПП РФ № 708 от 16.07.2015 г. </a:t>
            </a:r>
            <a:r>
              <a:rPr lang="ru-RU" sz="2000" b="1" dirty="0" smtClean="0">
                <a:latin typeface="Arial" pitchFamily="34" charset="0"/>
                <a:cs typeface="Arial" pitchFamily="34" charset="0"/>
              </a:rPr>
              <a:t>) - продолжение</a:t>
            </a:r>
            <a:endParaRPr lang="ru-RU" sz="2000" b="1" dirty="0">
              <a:latin typeface="Arial" pitchFamily="34" charset="0"/>
              <a:cs typeface="Arial" pitchFamily="34" charset="0"/>
            </a:endParaRPr>
          </a:p>
        </p:txBody>
      </p:sp>
      <p:sp>
        <p:nvSpPr>
          <p:cNvPr id="24" name="Прямоугольник 23"/>
          <p:cNvSpPr/>
          <p:nvPr/>
        </p:nvSpPr>
        <p:spPr>
          <a:xfrm>
            <a:off x="323528" y="1566366"/>
            <a:ext cx="8712968" cy="5463034"/>
          </a:xfrm>
          <a:prstGeom prst="rect">
            <a:avLst/>
          </a:prstGeom>
        </p:spPr>
        <p:txBody>
          <a:bodyPr wrap="square">
            <a:spAutoFit/>
          </a:bodyPr>
          <a:lstStyle/>
          <a:p>
            <a:pPr>
              <a:spcBef>
                <a:spcPts val="500"/>
              </a:spcBef>
            </a:pPr>
            <a:r>
              <a:rPr lang="ru-RU" sz="1600" dirty="0" smtClean="0">
                <a:latin typeface="Arial" pitchFamily="34" charset="0"/>
                <a:cs typeface="Arial" pitchFamily="34" charset="0"/>
              </a:rPr>
              <a:t>г) сведений: </a:t>
            </a:r>
          </a:p>
          <a:p>
            <a:pPr>
              <a:spcBef>
                <a:spcPts val="500"/>
              </a:spcBef>
            </a:pPr>
            <a:r>
              <a:rPr lang="ru-RU" sz="1600" dirty="0" smtClean="0">
                <a:latin typeface="Arial" pitchFamily="34" charset="0"/>
                <a:cs typeface="Arial" pitchFamily="34" charset="0"/>
              </a:rPr>
              <a:t>о характеристиках промышленной продукции, производство которой создается или модернизируется и (или) осваивается в ходе исполнения специального инвестиционного контракта; </a:t>
            </a:r>
          </a:p>
          <a:p>
            <a:pPr>
              <a:spcBef>
                <a:spcPts val="500"/>
              </a:spcBef>
            </a:pPr>
            <a:r>
              <a:rPr lang="ru-RU" sz="1600" dirty="0" smtClean="0">
                <a:latin typeface="Arial" pitchFamily="34" charset="0"/>
                <a:cs typeface="Arial" pitchFamily="34" charset="0"/>
              </a:rPr>
              <a:t>о перечне мероприятий инвестиционного проекта; об объеме инвестиций в инвестиционный проект; </a:t>
            </a:r>
          </a:p>
          <a:p>
            <a:pPr>
              <a:spcBef>
                <a:spcPts val="500"/>
              </a:spcBef>
            </a:pPr>
            <a:r>
              <a:rPr lang="ru-RU" sz="1600" dirty="0" smtClean="0">
                <a:latin typeface="Arial" pitchFamily="34" charset="0"/>
                <a:cs typeface="Arial" pitchFamily="34" charset="0"/>
              </a:rPr>
              <a:t>о результатах (показателях), которые планируется достигнуть в ходе реализации инвестиционного проекта (ежегодные и итоговые показатели), </a:t>
            </a:r>
          </a:p>
          <a:p>
            <a:pPr>
              <a:spcBef>
                <a:spcPts val="500"/>
              </a:spcBef>
            </a:pPr>
            <a:r>
              <a:rPr lang="ru-RU" sz="1600" dirty="0" smtClean="0">
                <a:latin typeface="Arial" pitchFamily="34" charset="0"/>
                <a:cs typeface="Arial" pitchFamily="34" charset="0"/>
              </a:rPr>
              <a:t>в т.ч. объем (в денежном выражении) произведенной и реализованной продукции (ежегодно на конец календарного года и к окончанию срока специального инвестиционного контракта); </a:t>
            </a:r>
          </a:p>
          <a:p>
            <a:pPr>
              <a:spcBef>
                <a:spcPts val="500"/>
              </a:spcBef>
            </a:pPr>
            <a:r>
              <a:rPr lang="ru-RU" sz="1600" dirty="0" smtClean="0">
                <a:latin typeface="Arial" pitchFamily="34" charset="0"/>
                <a:cs typeface="Arial" pitchFamily="34" charset="0"/>
              </a:rPr>
              <a:t>перечень планируемых к внедрению НДТ;</a:t>
            </a:r>
          </a:p>
          <a:p>
            <a:pPr>
              <a:spcBef>
                <a:spcPts val="500"/>
              </a:spcBef>
            </a:pPr>
            <a:r>
              <a:rPr lang="ru-RU" sz="1600" dirty="0" smtClean="0">
                <a:latin typeface="Arial" pitchFamily="34" charset="0"/>
                <a:cs typeface="Arial" pitchFamily="34" charset="0"/>
              </a:rPr>
              <a:t>объем налогов, планируемых к уплате по окончании срока специального инвестиционного контракта; </a:t>
            </a:r>
          </a:p>
          <a:p>
            <a:pPr>
              <a:spcBef>
                <a:spcPts val="500"/>
              </a:spcBef>
            </a:pPr>
            <a:r>
              <a:rPr lang="ru-RU" sz="1600" dirty="0" smtClean="0">
                <a:latin typeface="Arial" pitchFamily="34" charset="0"/>
                <a:cs typeface="Arial" pitchFamily="34" charset="0"/>
              </a:rPr>
              <a:t>долю стоимости используемых материалов и компонентов (оборудования) иностранного происхождения в цене промышленной продукции, выпускаемой к окончанию срока специального инвестиционного контракта; </a:t>
            </a:r>
          </a:p>
          <a:p>
            <a:pPr>
              <a:spcBef>
                <a:spcPts val="500"/>
              </a:spcBef>
            </a:pPr>
            <a:r>
              <a:rPr lang="ru-RU" sz="1600" dirty="0" smtClean="0">
                <a:latin typeface="Arial" pitchFamily="34" charset="0"/>
                <a:cs typeface="Arial" pitchFamily="34" charset="0"/>
              </a:rPr>
              <a:t>количество создаваемых рабочих мест в ходе реализации инвестиционного проекта; </a:t>
            </a:r>
          </a:p>
          <a:p>
            <a:pPr>
              <a:spcBef>
                <a:spcPts val="500"/>
              </a:spcBef>
            </a:pPr>
            <a:r>
              <a:rPr lang="ru-RU" sz="1600" dirty="0" smtClean="0">
                <a:latin typeface="Arial" pitchFamily="34" charset="0"/>
                <a:cs typeface="Arial" pitchFamily="34" charset="0"/>
              </a:rPr>
              <a:t>иные показатели, характеризующие выполнение инвестором принятых обязательств.</a:t>
            </a:r>
            <a:endParaRPr lang="ru-RU" sz="1600" dirty="0">
              <a:latin typeface="Arial" pitchFamily="34" charset="0"/>
              <a:cs typeface="Arial" pitchFamily="34" charset="0"/>
            </a:endParaRPr>
          </a:p>
        </p:txBody>
      </p:sp>
      <p:pic>
        <p:nvPicPr>
          <p:cNvPr id="5"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6" name="Прямоугольник 5"/>
          <p:cNvSpPr/>
          <p:nvPr/>
        </p:nvSpPr>
        <p:spPr>
          <a:xfrm>
            <a:off x="1475656" y="188640"/>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1302493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07504" y="1493971"/>
            <a:ext cx="9036496" cy="5319405"/>
          </a:xfrm>
          <a:prstGeom prst="rect">
            <a:avLst/>
          </a:prstGeom>
        </p:spPr>
        <p:txBody>
          <a:bodyPr wrap="square">
            <a:spAutoFit/>
          </a:bodyPr>
          <a:lstStyle/>
          <a:p>
            <a:pPr>
              <a:spcBef>
                <a:spcPts val="500"/>
              </a:spcBef>
            </a:pPr>
            <a:r>
              <a:rPr lang="ru-RU" sz="1700" dirty="0" smtClean="0">
                <a:latin typeface="Arial" pitchFamily="34" charset="0"/>
                <a:cs typeface="Arial" pitchFamily="34" charset="0"/>
              </a:rPr>
              <a:t>Для заключения </a:t>
            </a:r>
            <a:r>
              <a:rPr lang="ru-RU" sz="1700" dirty="0" smtClean="0">
                <a:latin typeface="Arial" pitchFamily="34" charset="0"/>
                <a:cs typeface="Arial" pitchFamily="34" charset="0"/>
              </a:rPr>
              <a:t>СИК, </a:t>
            </a:r>
            <a:r>
              <a:rPr lang="ru-RU" sz="1700" dirty="0" smtClean="0">
                <a:latin typeface="Arial" pitchFamily="34" charset="0"/>
                <a:cs typeface="Arial" pitchFamily="34" charset="0"/>
              </a:rPr>
              <a:t>в ходе которого создается или модернизируется производство промышленной продукции, инвестор в составе заявления </a:t>
            </a:r>
            <a:r>
              <a:rPr lang="ru-RU" sz="1700" b="1" dirty="0" smtClean="0">
                <a:solidFill>
                  <a:schemeClr val="tx2">
                    <a:lumMod val="75000"/>
                  </a:schemeClr>
                </a:solidFill>
                <a:latin typeface="Arial" pitchFamily="34" charset="0"/>
                <a:cs typeface="Arial" pitchFamily="34" charset="0"/>
              </a:rPr>
              <a:t>дополнительно</a:t>
            </a:r>
            <a:r>
              <a:rPr lang="ru-RU" sz="1700" dirty="0" smtClean="0">
                <a:latin typeface="Arial" pitchFamily="34" charset="0"/>
                <a:cs typeface="Arial" pitchFamily="34" charset="0"/>
              </a:rPr>
              <a:t> </a:t>
            </a:r>
            <a:r>
              <a:rPr lang="ru-RU" sz="1700" dirty="0" smtClean="0">
                <a:latin typeface="Arial" pitchFamily="34" charset="0"/>
                <a:cs typeface="Arial" pitchFamily="34" charset="0"/>
              </a:rPr>
              <a:t>представляет документы, подтверждающие создание или модернизацию промышленного производства и создание рабочих мест, освоение на созданных (модернизированных) мощностях выпуска промышленной продукции и </a:t>
            </a:r>
            <a:r>
              <a:rPr lang="ru-RU" sz="1700" b="1" dirty="0" smtClean="0">
                <a:solidFill>
                  <a:schemeClr val="tx2">
                    <a:lumMod val="75000"/>
                  </a:schemeClr>
                </a:solidFill>
                <a:latin typeface="Arial" pitchFamily="34" charset="0"/>
                <a:cs typeface="Arial" pitchFamily="34" charset="0"/>
              </a:rPr>
              <a:t>в обязательном порядке </a:t>
            </a:r>
            <a:r>
              <a:rPr lang="ru-RU" sz="1700" dirty="0" smtClean="0">
                <a:latin typeface="Arial" pitchFamily="34" charset="0"/>
                <a:cs typeface="Arial" pitchFamily="34" charset="0"/>
              </a:rPr>
              <a:t>осуществление следующих расходов инвестиционного характера: </a:t>
            </a:r>
            <a:endParaRPr lang="ru-RU" sz="1700" dirty="0" smtClean="0">
              <a:latin typeface="Arial" pitchFamily="34" charset="0"/>
              <a:cs typeface="Arial" pitchFamily="34" charset="0"/>
            </a:endParaRPr>
          </a:p>
          <a:p>
            <a:pPr>
              <a:spcBef>
                <a:spcPts val="500"/>
              </a:spcBef>
            </a:pPr>
            <a:r>
              <a:rPr lang="ru-RU" sz="1700" dirty="0" smtClean="0">
                <a:latin typeface="Arial" pitchFamily="34" charset="0"/>
                <a:cs typeface="Arial" pitchFamily="34" charset="0"/>
              </a:rPr>
              <a:t>а</a:t>
            </a:r>
            <a:r>
              <a:rPr lang="ru-RU" sz="1700" dirty="0" smtClean="0">
                <a:latin typeface="Arial" pitchFamily="34" charset="0"/>
                <a:cs typeface="Arial" pitchFamily="34" charset="0"/>
              </a:rPr>
              <a:t>) на приобретение или долгосрочную аренду земельных участков под создание новых производственных мощностей (за исключением случаев, когда земельный участок, на котором реализуется инвестиционный проект, находится в собственности инвестора или привлеченных лиц); </a:t>
            </a:r>
            <a:endParaRPr lang="ru-RU" sz="1700" dirty="0" smtClean="0">
              <a:latin typeface="Arial" pitchFamily="34" charset="0"/>
              <a:cs typeface="Arial" pitchFamily="34" charset="0"/>
            </a:endParaRPr>
          </a:p>
          <a:p>
            <a:pPr>
              <a:spcBef>
                <a:spcPts val="500"/>
              </a:spcBef>
            </a:pPr>
            <a:r>
              <a:rPr lang="ru-RU" sz="1700" dirty="0" smtClean="0">
                <a:latin typeface="Arial" pitchFamily="34" charset="0"/>
                <a:cs typeface="Arial" pitchFamily="34" charset="0"/>
              </a:rPr>
              <a:t>б</a:t>
            </a:r>
            <a:r>
              <a:rPr lang="ru-RU" sz="1700" dirty="0" smtClean="0">
                <a:latin typeface="Arial" pitchFamily="34" charset="0"/>
                <a:cs typeface="Arial" pitchFamily="34" charset="0"/>
              </a:rPr>
              <a:t>) на разработку проектной документации; </a:t>
            </a:r>
            <a:endParaRPr lang="ru-RU" sz="1700" dirty="0" smtClean="0">
              <a:latin typeface="Arial" pitchFamily="34" charset="0"/>
              <a:cs typeface="Arial" pitchFamily="34" charset="0"/>
            </a:endParaRPr>
          </a:p>
          <a:p>
            <a:pPr>
              <a:spcBef>
                <a:spcPts val="500"/>
              </a:spcBef>
            </a:pPr>
            <a:r>
              <a:rPr lang="ru-RU" sz="1700" dirty="0" smtClean="0">
                <a:latin typeface="Arial" pitchFamily="34" charset="0"/>
                <a:cs typeface="Arial" pitchFamily="34" charset="0"/>
              </a:rPr>
              <a:t>в</a:t>
            </a:r>
            <a:r>
              <a:rPr lang="ru-RU" sz="1700" dirty="0" smtClean="0">
                <a:latin typeface="Arial" pitchFamily="34" charset="0"/>
                <a:cs typeface="Arial" pitchFamily="34" charset="0"/>
              </a:rPr>
              <a:t>) на строительство или реконструкцию производственных зданий и сооружений; </a:t>
            </a:r>
            <a:endParaRPr lang="ru-RU" sz="1700" dirty="0" smtClean="0">
              <a:latin typeface="Arial" pitchFamily="34" charset="0"/>
              <a:cs typeface="Arial" pitchFamily="34" charset="0"/>
            </a:endParaRPr>
          </a:p>
          <a:p>
            <a:pPr>
              <a:spcBef>
                <a:spcPts val="500"/>
              </a:spcBef>
            </a:pPr>
            <a:r>
              <a:rPr lang="ru-RU" sz="1700" dirty="0" smtClean="0">
                <a:latin typeface="Arial" pitchFamily="34" charset="0"/>
                <a:cs typeface="Arial" pitchFamily="34" charset="0"/>
              </a:rPr>
              <a:t>г</a:t>
            </a:r>
            <a:r>
              <a:rPr lang="ru-RU" sz="1700" dirty="0" smtClean="0">
                <a:latin typeface="Arial" pitchFamily="34" charset="0"/>
                <a:cs typeface="Arial" pitchFamily="34" charset="0"/>
              </a:rPr>
              <a:t>) на приобретение, сооружение, изготовление, доставку, </a:t>
            </a:r>
            <a:r>
              <a:rPr lang="ru-RU" sz="1700" dirty="0" err="1" smtClean="0">
                <a:latin typeface="Arial" pitchFamily="34" charset="0"/>
                <a:cs typeface="Arial" pitchFamily="34" charset="0"/>
              </a:rPr>
              <a:t>расконсервацию</a:t>
            </a:r>
            <a:r>
              <a:rPr lang="ru-RU" sz="1700" dirty="0" smtClean="0">
                <a:latin typeface="Arial" pitchFamily="34" charset="0"/>
                <a:cs typeface="Arial" pitchFamily="34" charset="0"/>
              </a:rPr>
              <a:t> и модернизацию основных средств (минимальная доля приобретаемого в ходе реализации инвестиционного проекта оборудования составляет </a:t>
            </a:r>
            <a:r>
              <a:rPr lang="ru-RU" sz="1700" b="1" dirty="0" smtClean="0">
                <a:solidFill>
                  <a:schemeClr val="tx2">
                    <a:lumMod val="75000"/>
                  </a:schemeClr>
                </a:solidFill>
                <a:latin typeface="Arial" pitchFamily="34" charset="0"/>
                <a:cs typeface="Arial" pitchFamily="34" charset="0"/>
              </a:rPr>
              <a:t>не менее </a:t>
            </a:r>
            <a:r>
              <a:rPr lang="ru-RU" sz="1700" b="1" dirty="0" smtClean="0">
                <a:solidFill>
                  <a:schemeClr val="tx2">
                    <a:lumMod val="75000"/>
                  </a:schemeClr>
                </a:solidFill>
                <a:latin typeface="Arial" pitchFamily="34" charset="0"/>
                <a:cs typeface="Arial" pitchFamily="34" charset="0"/>
              </a:rPr>
              <a:t>25% </a:t>
            </a:r>
            <a:r>
              <a:rPr lang="ru-RU" sz="1700" dirty="0" smtClean="0">
                <a:latin typeface="Arial" pitchFamily="34" charset="0"/>
                <a:cs typeface="Arial" pitchFamily="34" charset="0"/>
              </a:rPr>
              <a:t>стоимости </a:t>
            </a:r>
            <a:r>
              <a:rPr lang="ru-RU" sz="1700" dirty="0" smtClean="0">
                <a:latin typeface="Arial" pitchFamily="34" charset="0"/>
                <a:cs typeface="Arial" pitchFamily="34" charset="0"/>
              </a:rPr>
              <a:t>модернизируемого и (или) </a:t>
            </a:r>
            <a:r>
              <a:rPr lang="ru-RU" sz="1700" dirty="0" err="1" smtClean="0">
                <a:latin typeface="Arial" pitchFamily="34" charset="0"/>
                <a:cs typeface="Arial" pitchFamily="34" charset="0"/>
              </a:rPr>
              <a:t>расконсервируемого</a:t>
            </a:r>
            <a:r>
              <a:rPr lang="ru-RU" sz="1700" dirty="0" smtClean="0">
                <a:latin typeface="Arial" pitchFamily="34" charset="0"/>
                <a:cs typeface="Arial" pitchFamily="34" charset="0"/>
              </a:rPr>
              <a:t> оборудования), в </a:t>
            </a:r>
            <a:r>
              <a:rPr lang="ru-RU" sz="1700" dirty="0" smtClean="0">
                <a:latin typeface="Arial" pitchFamily="34" charset="0"/>
                <a:cs typeface="Arial" pitchFamily="34" charset="0"/>
              </a:rPr>
              <a:t>т.ч. на </a:t>
            </a:r>
            <a:r>
              <a:rPr lang="ru-RU" sz="1700" dirty="0" smtClean="0">
                <a:latin typeface="Arial" pitchFamily="34" charset="0"/>
                <a:cs typeface="Arial" pitchFamily="34" charset="0"/>
              </a:rPr>
              <a:t>таможенные пошлины и таможенные сборы, а также на строительно-монтажные и пусконаладочные работы.</a:t>
            </a:r>
            <a:endParaRPr lang="ru-RU" sz="1700" dirty="0">
              <a:latin typeface="Arial" pitchFamily="34" charset="0"/>
              <a:cs typeface="Arial" pitchFamily="34" charset="0"/>
            </a:endParaRPr>
          </a:p>
        </p:txBody>
      </p:sp>
      <p:sp>
        <p:nvSpPr>
          <p:cNvPr id="6" name="Заголовок 1"/>
          <p:cNvSpPr>
            <a:spLocks noGrp="1"/>
          </p:cNvSpPr>
          <p:nvPr>
            <p:ph type="title"/>
          </p:nvPr>
        </p:nvSpPr>
        <p:spPr>
          <a:xfrm>
            <a:off x="92751" y="795973"/>
            <a:ext cx="8780489" cy="760819"/>
          </a:xfrm>
        </p:spPr>
        <p:txBody>
          <a:bodyPr>
            <a:normAutofit/>
          </a:bodyPr>
          <a:lstStyle/>
          <a:p>
            <a:r>
              <a:rPr lang="ru-RU" sz="2000" b="1" dirty="0" smtClean="0">
                <a:latin typeface="Arial" pitchFamily="34" charset="0"/>
                <a:cs typeface="Arial" pitchFamily="34" charset="0"/>
              </a:rPr>
              <a:t>Документы, необходимые для  заключения СИК </a:t>
            </a: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a:t>
            </a:r>
            <a:r>
              <a:rPr lang="ru-RU" sz="2000" b="1" dirty="0" smtClean="0">
                <a:latin typeface="Arial" pitchFamily="34" charset="0"/>
                <a:cs typeface="Arial" pitchFamily="34" charset="0"/>
              </a:rPr>
              <a:t>ПП РФ № 708 от 16.07.2015 г. </a:t>
            </a:r>
            <a:r>
              <a:rPr lang="ru-RU" sz="2000" b="1" dirty="0" smtClean="0">
                <a:latin typeface="Arial" pitchFamily="34" charset="0"/>
                <a:cs typeface="Arial" pitchFamily="34" charset="0"/>
              </a:rPr>
              <a:t>) - продолжение</a:t>
            </a:r>
            <a:endParaRPr lang="ru-RU" sz="2000" b="1" dirty="0">
              <a:latin typeface="Arial" pitchFamily="34" charset="0"/>
              <a:cs typeface="Arial" pitchFamily="34" charset="0"/>
            </a:endParaRPr>
          </a:p>
        </p:txBody>
      </p:sp>
      <p:pic>
        <p:nvPicPr>
          <p:cNvPr id="7"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8" name="Прямоугольник 7"/>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1302493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35496" y="1504811"/>
            <a:ext cx="9108504" cy="5524589"/>
          </a:xfrm>
          <a:prstGeom prst="rect">
            <a:avLst/>
          </a:prstGeom>
        </p:spPr>
        <p:txBody>
          <a:bodyPr wrap="square">
            <a:spAutoFit/>
          </a:bodyPr>
          <a:lstStyle/>
          <a:p>
            <a:pPr>
              <a:spcBef>
                <a:spcPts val="500"/>
              </a:spcBef>
            </a:pPr>
            <a:r>
              <a:rPr lang="ru-RU" sz="1500" dirty="0" smtClean="0">
                <a:latin typeface="Arial" pitchFamily="34" charset="0"/>
                <a:cs typeface="Arial" pitchFamily="34" charset="0"/>
              </a:rPr>
              <a:t>Для заключения </a:t>
            </a:r>
            <a:r>
              <a:rPr lang="ru-RU" sz="1500" b="1" dirty="0" smtClean="0">
                <a:solidFill>
                  <a:schemeClr val="tx2">
                    <a:lumMod val="75000"/>
                  </a:schemeClr>
                </a:solidFill>
                <a:latin typeface="Arial" pitchFamily="34" charset="0"/>
                <a:cs typeface="Arial" pitchFamily="34" charset="0"/>
              </a:rPr>
              <a:t>СИК, </a:t>
            </a:r>
            <a:r>
              <a:rPr lang="ru-RU" sz="1500" b="1" dirty="0" smtClean="0">
                <a:solidFill>
                  <a:schemeClr val="tx2">
                    <a:lumMod val="75000"/>
                  </a:schemeClr>
                </a:solidFill>
                <a:latin typeface="Arial" pitchFamily="34" charset="0"/>
                <a:cs typeface="Arial" pitchFamily="34" charset="0"/>
              </a:rPr>
              <a:t>в ходе которого создается или модернизируется производство промышленной продукции</a:t>
            </a:r>
            <a:r>
              <a:rPr lang="ru-RU" sz="1500" dirty="0" smtClean="0">
                <a:latin typeface="Arial" pitchFamily="34" charset="0"/>
                <a:cs typeface="Arial" pitchFamily="34" charset="0"/>
              </a:rPr>
              <a:t>, инвестор в составе заявления </a:t>
            </a:r>
            <a:r>
              <a:rPr lang="ru-RU" sz="1500" b="1" dirty="0" smtClean="0">
                <a:solidFill>
                  <a:schemeClr val="tx2">
                    <a:lumMod val="75000"/>
                  </a:schemeClr>
                </a:solidFill>
                <a:latin typeface="Arial" pitchFamily="34" charset="0"/>
                <a:cs typeface="Arial" pitchFamily="34" charset="0"/>
              </a:rPr>
              <a:t>дополнительно</a:t>
            </a:r>
            <a:r>
              <a:rPr lang="ru-RU" sz="1500" dirty="0" smtClean="0">
                <a:latin typeface="Arial" pitchFamily="34" charset="0"/>
                <a:cs typeface="Arial" pitchFamily="34" charset="0"/>
              </a:rPr>
              <a:t> </a:t>
            </a:r>
            <a:r>
              <a:rPr lang="ru-RU" sz="1500" dirty="0" smtClean="0">
                <a:latin typeface="Arial" pitchFamily="34" charset="0"/>
                <a:cs typeface="Arial" pitchFamily="34" charset="0"/>
              </a:rPr>
              <a:t>представляет документы, подтверждающие создание или модернизацию промышленного производства и создание рабочих мест, освоение на созданных (модернизированных) мощностях выпуска промышленной продукции и </a:t>
            </a:r>
            <a:r>
              <a:rPr lang="ru-RU" sz="1500" b="1" dirty="0" smtClean="0">
                <a:solidFill>
                  <a:schemeClr val="tx2">
                    <a:lumMod val="75000"/>
                  </a:schemeClr>
                </a:solidFill>
                <a:latin typeface="Arial" pitchFamily="34" charset="0"/>
                <a:cs typeface="Arial" pitchFamily="34" charset="0"/>
              </a:rPr>
              <a:t>в обязательном порядке </a:t>
            </a:r>
            <a:r>
              <a:rPr lang="ru-RU" sz="1500" dirty="0" smtClean="0">
                <a:latin typeface="Arial" pitchFamily="34" charset="0"/>
                <a:cs typeface="Arial" pitchFamily="34" charset="0"/>
              </a:rPr>
              <a:t>осуществление следующих расходов инвестиционного характера: </a:t>
            </a:r>
            <a:endParaRPr lang="ru-RU" sz="1500" dirty="0" smtClean="0">
              <a:latin typeface="Arial" pitchFamily="34" charset="0"/>
              <a:cs typeface="Arial" pitchFamily="34" charset="0"/>
            </a:endParaRPr>
          </a:p>
          <a:p>
            <a:pPr>
              <a:spcBef>
                <a:spcPts val="500"/>
              </a:spcBef>
            </a:pPr>
            <a:r>
              <a:rPr lang="ru-RU" sz="1500" dirty="0" smtClean="0">
                <a:latin typeface="Arial" pitchFamily="34" charset="0"/>
                <a:cs typeface="Arial" pitchFamily="34" charset="0"/>
              </a:rPr>
              <a:t>а</a:t>
            </a:r>
            <a:r>
              <a:rPr lang="ru-RU" sz="1500" dirty="0" smtClean="0">
                <a:latin typeface="Arial" pitchFamily="34" charset="0"/>
                <a:cs typeface="Arial" pitchFamily="34" charset="0"/>
              </a:rPr>
              <a:t>) на приобретение или долгосрочную аренду земельных участков под создание новых производственных мощностей (за исключением случаев, когда земельный участок, на котором реализуется инвестиционный проект, находится в собственности инвестора или привлеченных лиц); </a:t>
            </a:r>
            <a:endParaRPr lang="ru-RU" sz="1500" dirty="0" smtClean="0">
              <a:latin typeface="Arial" pitchFamily="34" charset="0"/>
              <a:cs typeface="Arial" pitchFamily="34" charset="0"/>
            </a:endParaRPr>
          </a:p>
          <a:p>
            <a:pPr>
              <a:spcBef>
                <a:spcPts val="500"/>
              </a:spcBef>
            </a:pPr>
            <a:r>
              <a:rPr lang="ru-RU" sz="1500" dirty="0" smtClean="0">
                <a:latin typeface="Arial" pitchFamily="34" charset="0"/>
                <a:cs typeface="Arial" pitchFamily="34" charset="0"/>
              </a:rPr>
              <a:t>б</a:t>
            </a:r>
            <a:r>
              <a:rPr lang="ru-RU" sz="1500" dirty="0" smtClean="0">
                <a:latin typeface="Arial" pitchFamily="34" charset="0"/>
                <a:cs typeface="Arial" pitchFamily="34" charset="0"/>
              </a:rPr>
              <a:t>) на разработку проектной документации; </a:t>
            </a:r>
            <a:endParaRPr lang="ru-RU" sz="1500" dirty="0" smtClean="0">
              <a:latin typeface="Arial" pitchFamily="34" charset="0"/>
              <a:cs typeface="Arial" pitchFamily="34" charset="0"/>
            </a:endParaRPr>
          </a:p>
          <a:p>
            <a:pPr>
              <a:spcBef>
                <a:spcPts val="500"/>
              </a:spcBef>
            </a:pPr>
            <a:r>
              <a:rPr lang="ru-RU" sz="1500" dirty="0" smtClean="0">
                <a:latin typeface="Arial" pitchFamily="34" charset="0"/>
                <a:cs typeface="Arial" pitchFamily="34" charset="0"/>
              </a:rPr>
              <a:t>в</a:t>
            </a:r>
            <a:r>
              <a:rPr lang="ru-RU" sz="1500" dirty="0" smtClean="0">
                <a:latin typeface="Arial" pitchFamily="34" charset="0"/>
                <a:cs typeface="Arial" pitchFamily="34" charset="0"/>
              </a:rPr>
              <a:t>) на строительство или реконструкцию производственных зданий и сооружений; </a:t>
            </a:r>
            <a:endParaRPr lang="ru-RU" sz="1500" dirty="0" smtClean="0">
              <a:latin typeface="Arial" pitchFamily="34" charset="0"/>
              <a:cs typeface="Arial" pitchFamily="34" charset="0"/>
            </a:endParaRPr>
          </a:p>
          <a:p>
            <a:pPr>
              <a:spcBef>
                <a:spcPts val="500"/>
              </a:spcBef>
            </a:pPr>
            <a:r>
              <a:rPr lang="ru-RU" sz="1500" dirty="0" smtClean="0">
                <a:latin typeface="Arial" pitchFamily="34" charset="0"/>
                <a:cs typeface="Arial" pitchFamily="34" charset="0"/>
              </a:rPr>
              <a:t>г</a:t>
            </a:r>
            <a:r>
              <a:rPr lang="ru-RU" sz="1500" dirty="0" smtClean="0">
                <a:latin typeface="Arial" pitchFamily="34" charset="0"/>
                <a:cs typeface="Arial" pitchFamily="34" charset="0"/>
              </a:rPr>
              <a:t>) на приобретение, сооружение, изготовление, доставку, </a:t>
            </a:r>
            <a:r>
              <a:rPr lang="ru-RU" sz="1500" dirty="0" err="1" smtClean="0">
                <a:latin typeface="Arial" pitchFamily="34" charset="0"/>
                <a:cs typeface="Arial" pitchFamily="34" charset="0"/>
              </a:rPr>
              <a:t>расконсервацию</a:t>
            </a:r>
            <a:r>
              <a:rPr lang="ru-RU" sz="1500" dirty="0" smtClean="0">
                <a:latin typeface="Arial" pitchFamily="34" charset="0"/>
                <a:cs typeface="Arial" pitchFamily="34" charset="0"/>
              </a:rPr>
              <a:t> и модернизацию основных средств (минимальная доля приобретаемого в ходе реализации инвестиционного проекта оборудования составляет </a:t>
            </a:r>
            <a:r>
              <a:rPr lang="ru-RU" sz="1500" b="1" dirty="0" smtClean="0">
                <a:solidFill>
                  <a:schemeClr val="tx2">
                    <a:lumMod val="75000"/>
                  </a:schemeClr>
                </a:solidFill>
                <a:latin typeface="Arial" pitchFamily="34" charset="0"/>
                <a:cs typeface="Arial" pitchFamily="34" charset="0"/>
              </a:rPr>
              <a:t>не менее </a:t>
            </a:r>
            <a:r>
              <a:rPr lang="ru-RU" sz="1500" b="1" dirty="0" smtClean="0">
                <a:solidFill>
                  <a:schemeClr val="tx2">
                    <a:lumMod val="75000"/>
                  </a:schemeClr>
                </a:solidFill>
                <a:latin typeface="Arial" pitchFamily="34" charset="0"/>
                <a:cs typeface="Arial" pitchFamily="34" charset="0"/>
              </a:rPr>
              <a:t>25% </a:t>
            </a:r>
            <a:r>
              <a:rPr lang="ru-RU" sz="1500" dirty="0" smtClean="0">
                <a:latin typeface="Arial" pitchFamily="34" charset="0"/>
                <a:cs typeface="Arial" pitchFamily="34" charset="0"/>
              </a:rPr>
              <a:t>стоимости </a:t>
            </a:r>
            <a:r>
              <a:rPr lang="ru-RU" sz="1500" dirty="0" smtClean="0">
                <a:latin typeface="Arial" pitchFamily="34" charset="0"/>
                <a:cs typeface="Arial" pitchFamily="34" charset="0"/>
              </a:rPr>
              <a:t>модернизируемого и (или) </a:t>
            </a:r>
            <a:r>
              <a:rPr lang="ru-RU" sz="1500" dirty="0" err="1" smtClean="0">
                <a:latin typeface="Arial" pitchFamily="34" charset="0"/>
                <a:cs typeface="Arial" pitchFamily="34" charset="0"/>
              </a:rPr>
              <a:t>расконсервируемого</a:t>
            </a:r>
            <a:r>
              <a:rPr lang="ru-RU" sz="1500" dirty="0" smtClean="0">
                <a:latin typeface="Arial" pitchFamily="34" charset="0"/>
                <a:cs typeface="Arial" pitchFamily="34" charset="0"/>
              </a:rPr>
              <a:t> оборудования), в </a:t>
            </a:r>
            <a:r>
              <a:rPr lang="ru-RU" sz="1500" dirty="0" smtClean="0">
                <a:latin typeface="Arial" pitchFamily="34" charset="0"/>
                <a:cs typeface="Arial" pitchFamily="34" charset="0"/>
              </a:rPr>
              <a:t>т.ч. на </a:t>
            </a:r>
            <a:r>
              <a:rPr lang="ru-RU" sz="1500" dirty="0" smtClean="0">
                <a:latin typeface="Arial" pitchFamily="34" charset="0"/>
                <a:cs typeface="Arial" pitchFamily="34" charset="0"/>
              </a:rPr>
              <a:t>таможенные пошлины и таможенные сборы, а также на строительно-монтажные и пусконаладочные работы</a:t>
            </a:r>
            <a:r>
              <a:rPr lang="ru-RU" sz="1500" dirty="0" smtClean="0">
                <a:latin typeface="Arial" pitchFamily="34" charset="0"/>
                <a:cs typeface="Arial" pitchFamily="34" charset="0"/>
              </a:rPr>
              <a:t>.</a:t>
            </a:r>
          </a:p>
          <a:p>
            <a:pPr>
              <a:spcBef>
                <a:spcPts val="500"/>
              </a:spcBef>
            </a:pPr>
            <a:endParaRPr lang="ru-RU" sz="1500" dirty="0" smtClean="0">
              <a:latin typeface="Arial" pitchFamily="34" charset="0"/>
              <a:cs typeface="Arial" pitchFamily="34" charset="0"/>
            </a:endParaRPr>
          </a:p>
          <a:p>
            <a:pPr>
              <a:spcBef>
                <a:spcPts val="500"/>
              </a:spcBef>
            </a:pPr>
            <a:r>
              <a:rPr lang="ru-RU" sz="1500" dirty="0" smtClean="0">
                <a:latin typeface="Arial" pitchFamily="34" charset="0"/>
                <a:cs typeface="Arial" pitchFamily="34" charset="0"/>
              </a:rPr>
              <a:t>Подтверждающими </a:t>
            </a:r>
            <a:r>
              <a:rPr lang="ru-RU" sz="1500" dirty="0" smtClean="0">
                <a:latin typeface="Arial" pitchFamily="34" charset="0"/>
                <a:cs typeface="Arial" pitchFamily="34" charset="0"/>
              </a:rPr>
              <a:t>документами </a:t>
            </a:r>
            <a:r>
              <a:rPr lang="ru-RU" sz="1500" dirty="0" smtClean="0">
                <a:latin typeface="Arial" pitchFamily="34" charset="0"/>
                <a:cs typeface="Arial" pitchFamily="34" charset="0"/>
              </a:rPr>
              <a:t>являются бизнес-план инвестиционного проекта, копия </a:t>
            </a:r>
            <a:r>
              <a:rPr lang="ru-RU" sz="1500" dirty="0" err="1" smtClean="0">
                <a:latin typeface="Arial" pitchFamily="34" charset="0"/>
                <a:cs typeface="Arial" pitchFamily="34" charset="0"/>
              </a:rPr>
              <a:t>инвест</a:t>
            </a:r>
            <a:r>
              <a:rPr lang="ru-RU" sz="1500" dirty="0" smtClean="0">
                <a:latin typeface="Arial" pitchFamily="34" charset="0"/>
                <a:cs typeface="Arial" pitchFamily="34" charset="0"/>
              </a:rPr>
              <a:t>. Соглашения или </a:t>
            </a:r>
            <a:r>
              <a:rPr lang="ru-RU" sz="1500" dirty="0" smtClean="0">
                <a:latin typeface="Arial" pitchFamily="34" charset="0"/>
                <a:cs typeface="Arial" pitchFamily="34" charset="0"/>
              </a:rPr>
              <a:t>предварительного договора </a:t>
            </a:r>
            <a:r>
              <a:rPr lang="ru-RU" sz="1500" dirty="0" smtClean="0">
                <a:latin typeface="Arial" pitchFamily="34" charset="0"/>
                <a:cs typeface="Arial" pitchFamily="34" charset="0"/>
              </a:rPr>
              <a:t>о </a:t>
            </a:r>
            <a:r>
              <a:rPr lang="ru-RU" sz="1500" dirty="0" smtClean="0">
                <a:latin typeface="Arial" pitchFamily="34" charset="0"/>
                <a:cs typeface="Arial" pitchFamily="34" charset="0"/>
              </a:rPr>
              <a:t>реализации </a:t>
            </a:r>
            <a:r>
              <a:rPr lang="ru-RU" sz="1500" dirty="0" err="1" smtClean="0">
                <a:latin typeface="Arial" pitchFamily="34" charset="0"/>
                <a:cs typeface="Arial" pitchFamily="34" charset="0"/>
              </a:rPr>
              <a:t>инвест</a:t>
            </a:r>
            <a:r>
              <a:rPr lang="ru-RU" sz="1500" dirty="0" smtClean="0">
                <a:latin typeface="Arial" pitchFamily="34" charset="0"/>
                <a:cs typeface="Arial" pitchFamily="34" charset="0"/>
              </a:rPr>
              <a:t>. </a:t>
            </a:r>
            <a:r>
              <a:rPr lang="ru-RU" sz="1500" dirty="0" smtClean="0">
                <a:latin typeface="Arial" pitchFamily="34" charset="0"/>
                <a:cs typeface="Arial" pitchFamily="34" charset="0"/>
              </a:rPr>
              <a:t>проекта, определяющих порядок участия третьих лиц в реализации </a:t>
            </a:r>
            <a:r>
              <a:rPr lang="ru-RU" sz="1500" dirty="0" err="1" smtClean="0">
                <a:latin typeface="Arial" pitchFamily="34" charset="0"/>
                <a:cs typeface="Arial" pitchFamily="34" charset="0"/>
              </a:rPr>
              <a:t>инвест</a:t>
            </a:r>
            <a:r>
              <a:rPr lang="ru-RU" sz="1500" dirty="0" smtClean="0">
                <a:latin typeface="Arial" pitchFamily="34" charset="0"/>
                <a:cs typeface="Arial" pitchFamily="34" charset="0"/>
              </a:rPr>
              <a:t>. проекта (при наличии)</a:t>
            </a:r>
            <a:endParaRPr lang="ru-RU" sz="1500" dirty="0">
              <a:latin typeface="Arial" pitchFamily="34" charset="0"/>
              <a:cs typeface="Arial" pitchFamily="34" charset="0"/>
            </a:endParaRPr>
          </a:p>
        </p:txBody>
      </p:sp>
      <p:sp>
        <p:nvSpPr>
          <p:cNvPr id="6" name="Заголовок 1"/>
          <p:cNvSpPr>
            <a:spLocks noGrp="1"/>
          </p:cNvSpPr>
          <p:nvPr>
            <p:ph type="title"/>
          </p:nvPr>
        </p:nvSpPr>
        <p:spPr>
          <a:xfrm>
            <a:off x="35496" y="795973"/>
            <a:ext cx="8780489" cy="760819"/>
          </a:xfrm>
        </p:spPr>
        <p:txBody>
          <a:bodyPr>
            <a:normAutofit/>
          </a:bodyPr>
          <a:lstStyle/>
          <a:p>
            <a:r>
              <a:rPr lang="ru-RU" sz="2000" b="1" dirty="0" smtClean="0">
                <a:latin typeface="Arial" pitchFamily="34" charset="0"/>
                <a:cs typeface="Arial" pitchFamily="34" charset="0"/>
              </a:rPr>
              <a:t>Документы, необходимые для  заключения СИК </a:t>
            </a: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a:t>
            </a:r>
            <a:r>
              <a:rPr lang="ru-RU" sz="2000" b="1" dirty="0" smtClean="0">
                <a:latin typeface="Arial" pitchFamily="34" charset="0"/>
                <a:cs typeface="Arial" pitchFamily="34" charset="0"/>
              </a:rPr>
              <a:t>ПП РФ № 708 от 16.07.2015 г. </a:t>
            </a:r>
            <a:r>
              <a:rPr lang="ru-RU" sz="2000" b="1" dirty="0" smtClean="0">
                <a:latin typeface="Arial" pitchFamily="34" charset="0"/>
                <a:cs typeface="Arial" pitchFamily="34" charset="0"/>
              </a:rPr>
              <a:t>) - продолжение</a:t>
            </a:r>
            <a:endParaRPr lang="ru-RU" sz="2000" b="1" dirty="0">
              <a:latin typeface="Arial" pitchFamily="34" charset="0"/>
              <a:cs typeface="Arial" pitchFamily="34" charset="0"/>
            </a:endParaRPr>
          </a:p>
        </p:txBody>
      </p:sp>
      <p:pic>
        <p:nvPicPr>
          <p:cNvPr id="7"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8" name="Прямоугольник 7"/>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130249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79512" y="2373699"/>
            <a:ext cx="8964488" cy="4439677"/>
          </a:xfrm>
          <a:prstGeom prst="rect">
            <a:avLst/>
          </a:prstGeom>
        </p:spPr>
        <p:txBody>
          <a:bodyPr wrap="square">
            <a:spAutoFit/>
          </a:bodyPr>
          <a:lstStyle/>
          <a:p>
            <a:pPr>
              <a:spcBef>
                <a:spcPts val="500"/>
              </a:spcBef>
            </a:pPr>
            <a:r>
              <a:rPr lang="ru-RU" dirty="0" smtClean="0">
                <a:latin typeface="Arial" pitchFamily="34" charset="0"/>
                <a:cs typeface="Arial" pitchFamily="34" charset="0"/>
              </a:rPr>
              <a:t>Для заключения </a:t>
            </a:r>
            <a:r>
              <a:rPr lang="ru-RU" b="1" dirty="0" smtClean="0">
                <a:solidFill>
                  <a:schemeClr val="tx2">
                    <a:lumMod val="75000"/>
                  </a:schemeClr>
                </a:solidFill>
                <a:latin typeface="Arial" pitchFamily="34" charset="0"/>
                <a:cs typeface="Arial" pitchFamily="34" charset="0"/>
              </a:rPr>
              <a:t>СИК, </a:t>
            </a:r>
            <a:r>
              <a:rPr lang="ru-RU" b="1" dirty="0" smtClean="0">
                <a:solidFill>
                  <a:schemeClr val="tx2">
                    <a:lumMod val="75000"/>
                  </a:schemeClr>
                </a:solidFill>
                <a:latin typeface="Arial" pitchFamily="34" charset="0"/>
                <a:cs typeface="Arial" pitchFamily="34" charset="0"/>
              </a:rPr>
              <a:t>в ходе которого внедряются наилучшие доступные технологии</a:t>
            </a:r>
            <a:r>
              <a:rPr lang="ru-RU" dirty="0" smtClean="0">
                <a:latin typeface="Arial" pitchFamily="34" charset="0"/>
                <a:cs typeface="Arial" pitchFamily="34" charset="0"/>
              </a:rPr>
              <a:t>, инвестор в составе заявления с </a:t>
            </a:r>
            <a:r>
              <a:rPr lang="ru-RU" dirty="0" smtClean="0">
                <a:latin typeface="Arial" pitchFamily="34" charset="0"/>
                <a:cs typeface="Arial" pitchFamily="34" charset="0"/>
              </a:rPr>
              <a:t>документами </a:t>
            </a:r>
            <a:r>
              <a:rPr lang="ru-RU" b="1" dirty="0" smtClean="0">
                <a:solidFill>
                  <a:schemeClr val="tx2">
                    <a:lumMod val="75000"/>
                  </a:schemeClr>
                </a:solidFill>
                <a:latin typeface="Arial" pitchFamily="34" charset="0"/>
                <a:cs typeface="Arial" pitchFamily="34" charset="0"/>
              </a:rPr>
              <a:t>дополнительно</a:t>
            </a:r>
            <a:r>
              <a:rPr lang="ru-RU" dirty="0" smtClean="0">
                <a:latin typeface="Arial" pitchFamily="34" charset="0"/>
                <a:cs typeface="Arial" pitchFamily="34" charset="0"/>
              </a:rPr>
              <a:t> представляет </a:t>
            </a:r>
            <a:r>
              <a:rPr lang="ru-RU" dirty="0" smtClean="0">
                <a:latin typeface="Arial" pitchFamily="34" charset="0"/>
                <a:cs typeface="Arial" pitchFamily="34" charset="0"/>
              </a:rPr>
              <a:t>документы, подтверждающие внедрение </a:t>
            </a:r>
            <a:r>
              <a:rPr lang="ru-RU" dirty="0" smtClean="0">
                <a:latin typeface="Arial" pitchFamily="34" charset="0"/>
                <a:cs typeface="Arial" pitchFamily="34" charset="0"/>
              </a:rPr>
              <a:t>НДТ в </a:t>
            </a:r>
            <a:r>
              <a:rPr lang="ru-RU" dirty="0" smtClean="0">
                <a:latin typeface="Arial" pitchFamily="34" charset="0"/>
                <a:cs typeface="Arial" pitchFamily="34" charset="0"/>
              </a:rPr>
              <a:t>соответствии с Федеральным законом "Об охране окружающей среды": </a:t>
            </a:r>
            <a:endParaRPr lang="ru-RU" dirty="0" smtClean="0">
              <a:latin typeface="Arial" pitchFamily="34" charset="0"/>
              <a:cs typeface="Arial" pitchFamily="34" charset="0"/>
            </a:endParaRPr>
          </a:p>
          <a:p>
            <a:pPr>
              <a:spcBef>
                <a:spcPts val="500"/>
              </a:spcBef>
            </a:pPr>
            <a:r>
              <a:rPr lang="ru-RU" dirty="0" smtClean="0">
                <a:latin typeface="Arial" pitchFamily="34" charset="0"/>
                <a:cs typeface="Arial" pitchFamily="34" charset="0"/>
              </a:rPr>
              <a:t>а</a:t>
            </a:r>
            <a:r>
              <a:rPr lang="ru-RU" dirty="0" smtClean="0">
                <a:latin typeface="Arial" pitchFamily="34" charset="0"/>
                <a:cs typeface="Arial" pitchFamily="34" charset="0"/>
              </a:rPr>
              <a:t>) план мероприятий по охране окружающей среды, согласованный с органом исполнительной власти субъекта </a:t>
            </a:r>
            <a:r>
              <a:rPr lang="ru-RU" dirty="0" smtClean="0">
                <a:latin typeface="Arial" pitchFamily="34" charset="0"/>
                <a:cs typeface="Arial" pitchFamily="34" charset="0"/>
              </a:rPr>
              <a:t>РФ и </a:t>
            </a:r>
            <a:r>
              <a:rPr lang="ru-RU" dirty="0" smtClean="0">
                <a:latin typeface="Arial" pitchFamily="34" charset="0"/>
                <a:cs typeface="Arial" pitchFamily="34" charset="0"/>
              </a:rPr>
              <a:t>уполномоченным Правительством </a:t>
            </a:r>
            <a:r>
              <a:rPr lang="ru-RU" dirty="0" smtClean="0">
                <a:latin typeface="Arial" pitchFamily="34" charset="0"/>
                <a:cs typeface="Arial" pitchFamily="34" charset="0"/>
              </a:rPr>
              <a:t>РФ  </a:t>
            </a:r>
            <a:r>
              <a:rPr lang="ru-RU" dirty="0" smtClean="0">
                <a:latin typeface="Arial" pitchFamily="34" charset="0"/>
                <a:cs typeface="Arial" pitchFamily="34" charset="0"/>
              </a:rPr>
              <a:t>федеральным органом исполнительной власти в соответствии с Федеральным законом "Об охране окружающей среды" (для объектов II и III категории); </a:t>
            </a:r>
            <a:endParaRPr lang="ru-RU" dirty="0" smtClean="0">
              <a:latin typeface="Arial" pitchFamily="34" charset="0"/>
              <a:cs typeface="Arial" pitchFamily="34" charset="0"/>
            </a:endParaRPr>
          </a:p>
          <a:p>
            <a:pPr>
              <a:spcBef>
                <a:spcPts val="500"/>
              </a:spcBef>
            </a:pPr>
            <a:r>
              <a:rPr lang="ru-RU" dirty="0" smtClean="0">
                <a:latin typeface="Arial" pitchFamily="34" charset="0"/>
                <a:cs typeface="Arial" pitchFamily="34" charset="0"/>
              </a:rPr>
              <a:t>б</a:t>
            </a:r>
            <a:r>
              <a:rPr lang="ru-RU" dirty="0" smtClean="0">
                <a:latin typeface="Arial" pitchFamily="34" charset="0"/>
                <a:cs typeface="Arial" pitchFamily="34" charset="0"/>
              </a:rPr>
              <a:t>) программу повышения экологической эффективности, одобренную межведомственной комиссией, создаваемой в соответствии с Федеральным законом "Об охране окружающей среды" (для объектов I категории); </a:t>
            </a:r>
            <a:endParaRPr lang="ru-RU" dirty="0" smtClean="0">
              <a:latin typeface="Arial" pitchFamily="34" charset="0"/>
              <a:cs typeface="Arial" pitchFamily="34" charset="0"/>
            </a:endParaRPr>
          </a:p>
          <a:p>
            <a:pPr>
              <a:spcBef>
                <a:spcPts val="500"/>
              </a:spcBef>
            </a:pPr>
            <a:r>
              <a:rPr lang="ru-RU" dirty="0" smtClean="0">
                <a:latin typeface="Arial" pitchFamily="34" charset="0"/>
                <a:cs typeface="Arial" pitchFamily="34" charset="0"/>
              </a:rPr>
              <a:t>в</a:t>
            </a:r>
            <a:r>
              <a:rPr lang="ru-RU" dirty="0" smtClean="0">
                <a:latin typeface="Arial" pitchFamily="34" charset="0"/>
                <a:cs typeface="Arial" pitchFamily="34" charset="0"/>
              </a:rPr>
              <a:t>) копию инвестиционного соглашения (соглашений) или предварительного договора (договоров) о реализации инвестиционного проекта, определяющих порядок участия третьих лиц в реализации инвестиционного проекта (при наличии).</a:t>
            </a:r>
            <a:endParaRPr lang="ru-RU" dirty="0">
              <a:latin typeface="Arial" pitchFamily="34" charset="0"/>
              <a:cs typeface="Arial" pitchFamily="34" charset="0"/>
            </a:endParaRPr>
          </a:p>
        </p:txBody>
      </p:sp>
      <p:sp>
        <p:nvSpPr>
          <p:cNvPr id="6" name="Заголовок 1"/>
          <p:cNvSpPr>
            <a:spLocks noGrp="1"/>
          </p:cNvSpPr>
          <p:nvPr>
            <p:ph type="title"/>
          </p:nvPr>
        </p:nvSpPr>
        <p:spPr>
          <a:xfrm>
            <a:off x="92751" y="1372037"/>
            <a:ext cx="8780489" cy="760819"/>
          </a:xfrm>
        </p:spPr>
        <p:txBody>
          <a:bodyPr>
            <a:normAutofit/>
          </a:bodyPr>
          <a:lstStyle/>
          <a:p>
            <a:r>
              <a:rPr lang="ru-RU" sz="2000" b="1" dirty="0" smtClean="0">
                <a:latin typeface="Arial" pitchFamily="34" charset="0"/>
                <a:cs typeface="Arial" pitchFamily="34" charset="0"/>
              </a:rPr>
              <a:t>Документы, необходимые для  заключения СИК </a:t>
            </a: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a:t>
            </a:r>
            <a:r>
              <a:rPr lang="ru-RU" sz="2000" b="1" dirty="0" smtClean="0">
                <a:latin typeface="Arial" pitchFamily="34" charset="0"/>
                <a:cs typeface="Arial" pitchFamily="34" charset="0"/>
              </a:rPr>
              <a:t>ПП РФ № 708 от 16.07.2015 г. </a:t>
            </a:r>
            <a:r>
              <a:rPr lang="ru-RU" sz="2000" b="1" dirty="0" smtClean="0">
                <a:latin typeface="Arial" pitchFamily="34" charset="0"/>
                <a:cs typeface="Arial" pitchFamily="34" charset="0"/>
              </a:rPr>
              <a:t>) - продолжение</a:t>
            </a:r>
            <a:endParaRPr lang="ru-RU" sz="2000" b="1" dirty="0">
              <a:latin typeface="Arial" pitchFamily="34" charset="0"/>
              <a:cs typeface="Arial" pitchFamily="34" charset="0"/>
            </a:endParaRPr>
          </a:p>
        </p:txBody>
      </p:sp>
      <p:pic>
        <p:nvPicPr>
          <p:cNvPr id="7"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8" name="Прямоугольник 7"/>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1302493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79512" y="2229683"/>
            <a:ext cx="8964488" cy="4439677"/>
          </a:xfrm>
          <a:prstGeom prst="rect">
            <a:avLst/>
          </a:prstGeom>
        </p:spPr>
        <p:txBody>
          <a:bodyPr wrap="square">
            <a:spAutoFit/>
          </a:bodyPr>
          <a:lstStyle/>
          <a:p>
            <a:pPr>
              <a:spcBef>
                <a:spcPts val="500"/>
              </a:spcBef>
            </a:pPr>
            <a:r>
              <a:rPr lang="ru-RU" dirty="0" smtClean="0">
                <a:latin typeface="Arial" pitchFamily="34" charset="0"/>
                <a:cs typeface="Arial" pitchFamily="34" charset="0"/>
              </a:rPr>
              <a:t>Для заключения </a:t>
            </a:r>
            <a:r>
              <a:rPr lang="ru-RU" b="1" dirty="0" smtClean="0">
                <a:solidFill>
                  <a:schemeClr val="tx2">
                    <a:lumMod val="75000"/>
                  </a:schemeClr>
                </a:solidFill>
                <a:latin typeface="Arial" pitchFamily="34" charset="0"/>
                <a:cs typeface="Arial" pitchFamily="34" charset="0"/>
              </a:rPr>
              <a:t>СИК, </a:t>
            </a:r>
            <a:r>
              <a:rPr lang="ru-RU" b="1" dirty="0" smtClean="0">
                <a:solidFill>
                  <a:schemeClr val="tx2">
                    <a:lumMod val="75000"/>
                  </a:schemeClr>
                </a:solidFill>
                <a:latin typeface="Arial" pitchFamily="34" charset="0"/>
                <a:cs typeface="Arial" pitchFamily="34" charset="0"/>
              </a:rPr>
              <a:t>в ходе которого внедряются наилучшие доступные технологии</a:t>
            </a:r>
            <a:r>
              <a:rPr lang="ru-RU" dirty="0" smtClean="0">
                <a:latin typeface="Arial" pitchFamily="34" charset="0"/>
                <a:cs typeface="Arial" pitchFamily="34" charset="0"/>
              </a:rPr>
              <a:t>, инвестор в составе заявления с </a:t>
            </a:r>
            <a:r>
              <a:rPr lang="ru-RU" dirty="0" smtClean="0">
                <a:latin typeface="Arial" pitchFamily="34" charset="0"/>
                <a:cs typeface="Arial" pitchFamily="34" charset="0"/>
              </a:rPr>
              <a:t>документами </a:t>
            </a:r>
            <a:r>
              <a:rPr lang="ru-RU" b="1" dirty="0" smtClean="0">
                <a:solidFill>
                  <a:schemeClr val="tx2">
                    <a:lumMod val="75000"/>
                  </a:schemeClr>
                </a:solidFill>
                <a:latin typeface="Arial" pitchFamily="34" charset="0"/>
                <a:cs typeface="Arial" pitchFamily="34" charset="0"/>
              </a:rPr>
              <a:t>дополнительно</a:t>
            </a:r>
            <a:r>
              <a:rPr lang="ru-RU" dirty="0" smtClean="0">
                <a:latin typeface="Arial" pitchFamily="34" charset="0"/>
                <a:cs typeface="Arial" pitchFamily="34" charset="0"/>
              </a:rPr>
              <a:t> представляет </a:t>
            </a:r>
            <a:r>
              <a:rPr lang="ru-RU" dirty="0" smtClean="0">
                <a:latin typeface="Arial" pitchFamily="34" charset="0"/>
                <a:cs typeface="Arial" pitchFamily="34" charset="0"/>
              </a:rPr>
              <a:t>документы, подтверждающие внедрение </a:t>
            </a:r>
            <a:r>
              <a:rPr lang="ru-RU" dirty="0" smtClean="0">
                <a:latin typeface="Arial" pitchFamily="34" charset="0"/>
                <a:cs typeface="Arial" pitchFamily="34" charset="0"/>
              </a:rPr>
              <a:t>НДТ в </a:t>
            </a:r>
            <a:r>
              <a:rPr lang="ru-RU" dirty="0" smtClean="0">
                <a:latin typeface="Arial" pitchFamily="34" charset="0"/>
                <a:cs typeface="Arial" pitchFamily="34" charset="0"/>
              </a:rPr>
              <a:t>соответствии с Федеральным законом "Об охране окружающей среды": </a:t>
            </a:r>
            <a:endParaRPr lang="ru-RU" dirty="0" smtClean="0">
              <a:latin typeface="Arial" pitchFamily="34" charset="0"/>
              <a:cs typeface="Arial" pitchFamily="34" charset="0"/>
            </a:endParaRPr>
          </a:p>
          <a:p>
            <a:pPr>
              <a:spcBef>
                <a:spcPts val="500"/>
              </a:spcBef>
            </a:pPr>
            <a:r>
              <a:rPr lang="ru-RU" dirty="0" smtClean="0">
                <a:latin typeface="Arial" pitchFamily="34" charset="0"/>
                <a:cs typeface="Arial" pitchFamily="34" charset="0"/>
              </a:rPr>
              <a:t>а</a:t>
            </a:r>
            <a:r>
              <a:rPr lang="ru-RU" dirty="0" smtClean="0">
                <a:latin typeface="Arial" pitchFamily="34" charset="0"/>
                <a:cs typeface="Arial" pitchFamily="34" charset="0"/>
              </a:rPr>
              <a:t>) план мероприятий по охране окружающей среды, согласованный с органом исполнительной власти субъекта </a:t>
            </a:r>
            <a:r>
              <a:rPr lang="ru-RU" dirty="0" smtClean="0">
                <a:latin typeface="Arial" pitchFamily="34" charset="0"/>
                <a:cs typeface="Arial" pitchFamily="34" charset="0"/>
              </a:rPr>
              <a:t>РФ и </a:t>
            </a:r>
            <a:r>
              <a:rPr lang="ru-RU" dirty="0" smtClean="0">
                <a:latin typeface="Arial" pitchFamily="34" charset="0"/>
                <a:cs typeface="Arial" pitchFamily="34" charset="0"/>
              </a:rPr>
              <a:t>уполномоченным Правительством </a:t>
            </a:r>
            <a:r>
              <a:rPr lang="ru-RU" dirty="0" smtClean="0">
                <a:latin typeface="Arial" pitchFamily="34" charset="0"/>
                <a:cs typeface="Arial" pitchFamily="34" charset="0"/>
              </a:rPr>
              <a:t>РФ  </a:t>
            </a:r>
            <a:r>
              <a:rPr lang="ru-RU" dirty="0" smtClean="0">
                <a:latin typeface="Arial" pitchFamily="34" charset="0"/>
                <a:cs typeface="Arial" pitchFamily="34" charset="0"/>
              </a:rPr>
              <a:t>федеральным органом исполнительной власти в соответствии с Федеральным законом "Об охране окружающей среды" (для объектов II и III категории); </a:t>
            </a:r>
            <a:endParaRPr lang="ru-RU" dirty="0" smtClean="0">
              <a:latin typeface="Arial" pitchFamily="34" charset="0"/>
              <a:cs typeface="Arial" pitchFamily="34" charset="0"/>
            </a:endParaRPr>
          </a:p>
          <a:p>
            <a:pPr>
              <a:spcBef>
                <a:spcPts val="500"/>
              </a:spcBef>
            </a:pPr>
            <a:r>
              <a:rPr lang="ru-RU" dirty="0" smtClean="0">
                <a:latin typeface="Arial" pitchFamily="34" charset="0"/>
                <a:cs typeface="Arial" pitchFamily="34" charset="0"/>
              </a:rPr>
              <a:t>б</a:t>
            </a:r>
            <a:r>
              <a:rPr lang="ru-RU" dirty="0" smtClean="0">
                <a:latin typeface="Arial" pitchFamily="34" charset="0"/>
                <a:cs typeface="Arial" pitchFamily="34" charset="0"/>
              </a:rPr>
              <a:t>) программу повышения экологической эффективности, одобренную межведомственной комиссией, создаваемой в соответствии с Федеральным законом "Об охране окружающей среды" (для объектов I категории); </a:t>
            </a:r>
            <a:endParaRPr lang="ru-RU" dirty="0" smtClean="0">
              <a:latin typeface="Arial" pitchFamily="34" charset="0"/>
              <a:cs typeface="Arial" pitchFamily="34" charset="0"/>
            </a:endParaRPr>
          </a:p>
          <a:p>
            <a:pPr>
              <a:spcBef>
                <a:spcPts val="500"/>
              </a:spcBef>
            </a:pPr>
            <a:r>
              <a:rPr lang="ru-RU" dirty="0" smtClean="0">
                <a:latin typeface="Arial" pitchFamily="34" charset="0"/>
                <a:cs typeface="Arial" pitchFamily="34" charset="0"/>
              </a:rPr>
              <a:t>в</a:t>
            </a:r>
            <a:r>
              <a:rPr lang="ru-RU" dirty="0" smtClean="0">
                <a:latin typeface="Arial" pitchFamily="34" charset="0"/>
                <a:cs typeface="Arial" pitchFamily="34" charset="0"/>
              </a:rPr>
              <a:t>) копию инвестиционного соглашения (соглашений) или предварительного договора (договоров) о реализации инвестиционного проекта, определяющих порядок участия третьих лиц в реализации инвестиционного проекта (при наличии).</a:t>
            </a:r>
            <a:endParaRPr lang="ru-RU" dirty="0">
              <a:latin typeface="Arial" pitchFamily="34" charset="0"/>
              <a:cs typeface="Arial" pitchFamily="34" charset="0"/>
            </a:endParaRPr>
          </a:p>
        </p:txBody>
      </p:sp>
      <p:sp>
        <p:nvSpPr>
          <p:cNvPr id="6" name="Заголовок 1"/>
          <p:cNvSpPr>
            <a:spLocks noGrp="1"/>
          </p:cNvSpPr>
          <p:nvPr>
            <p:ph type="title"/>
          </p:nvPr>
        </p:nvSpPr>
        <p:spPr>
          <a:xfrm>
            <a:off x="92751" y="1300029"/>
            <a:ext cx="8780489" cy="760819"/>
          </a:xfrm>
        </p:spPr>
        <p:txBody>
          <a:bodyPr>
            <a:normAutofit/>
          </a:bodyPr>
          <a:lstStyle/>
          <a:p>
            <a:r>
              <a:rPr lang="ru-RU" sz="2000" b="1" dirty="0" smtClean="0">
                <a:latin typeface="Arial" pitchFamily="34" charset="0"/>
                <a:cs typeface="Arial" pitchFamily="34" charset="0"/>
              </a:rPr>
              <a:t>Документы, необходимые для  заключения СИК </a:t>
            </a: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a:t>
            </a:r>
            <a:r>
              <a:rPr lang="ru-RU" sz="2000" b="1" dirty="0" smtClean="0">
                <a:latin typeface="Arial" pitchFamily="34" charset="0"/>
                <a:cs typeface="Arial" pitchFamily="34" charset="0"/>
              </a:rPr>
              <a:t>ПП РФ № 708 от 16.07.2015 г. ) - </a:t>
            </a:r>
            <a:r>
              <a:rPr lang="ru-RU" sz="2000" b="1" dirty="0" smtClean="0">
                <a:latin typeface="Arial" pitchFamily="34" charset="0"/>
                <a:cs typeface="Arial" pitchFamily="34" charset="0"/>
              </a:rPr>
              <a:t>окончание</a:t>
            </a:r>
            <a:endParaRPr lang="ru-RU" sz="2000" b="1" dirty="0">
              <a:latin typeface="Arial" pitchFamily="34" charset="0"/>
              <a:cs typeface="Arial" pitchFamily="34" charset="0"/>
            </a:endParaRPr>
          </a:p>
        </p:txBody>
      </p:sp>
      <p:pic>
        <p:nvPicPr>
          <p:cNvPr id="7"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8" name="Прямоугольник 7"/>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130249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9" name="Прямоугольник 8"/>
          <p:cNvSpPr/>
          <p:nvPr/>
        </p:nvSpPr>
        <p:spPr>
          <a:xfrm>
            <a:off x="-6201" y="908720"/>
            <a:ext cx="9251504" cy="430887"/>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Реализация инфраструктурных проектов  – модели</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475656" y="188640"/>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graphicFrame>
        <p:nvGraphicFramePr>
          <p:cNvPr id="11" name="Group 80"/>
          <p:cNvGraphicFramePr>
            <a:graphicFrameLocks noGrp="1"/>
          </p:cNvGraphicFramePr>
          <p:nvPr>
            <p:extLst>
              <p:ext uri="{D42A27DB-BD31-4B8C-83A1-F6EECF244321}">
                <p14:modId xmlns:p14="http://schemas.microsoft.com/office/powerpoint/2010/main" xmlns="" val="3646677763"/>
              </p:ext>
            </p:extLst>
          </p:nvPr>
        </p:nvGraphicFramePr>
        <p:xfrm>
          <a:off x="14904" y="1412776"/>
          <a:ext cx="9144000" cy="5425567"/>
        </p:xfrm>
        <a:graphic>
          <a:graphicData uri="http://schemas.openxmlformats.org/drawingml/2006/table">
            <a:tbl>
              <a:tblPr/>
              <a:tblGrid>
                <a:gridCol w="1600200"/>
                <a:gridCol w="1524000"/>
                <a:gridCol w="1524000"/>
                <a:gridCol w="1860550"/>
                <a:gridCol w="1782763"/>
                <a:gridCol w="852487"/>
              </a:tblGrid>
              <a:tr h="542925">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charset="0"/>
                        </a:rPr>
                        <a:t>Вариант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Эксплуатация</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 и содержание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Капиталовло-жения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Коммерческий риск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Собственность активов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Срок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Управление прямого подчи-нения (не явл. ГЧП)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публичные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публичные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Контракт на обслуживание (аутосорсинг)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публич.-частные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1-2 года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Контракт на управление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частные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3-5 лет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Сдача в аренду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частные</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8-15 лет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Концессия сущ. сетей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частные</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частные</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поделенный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25-30 лет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ВОТ модель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частные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частные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частный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20-30 лет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charset="0"/>
                        </a:rPr>
                        <a:t>Приватизация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charset="0"/>
                        </a:rPr>
                        <a:t>частные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частные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частный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публичная затем частная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eaLnBrk="0" fontAlgn="base" hangingPunct="0">
                        <a:spcBef>
                          <a:spcPct val="20000"/>
                        </a:spcBef>
                        <a:spcAft>
                          <a:spcPct val="0"/>
                        </a:spcAft>
                        <a:defRPr sz="1600">
                          <a:solidFill>
                            <a:schemeClr val="tx1"/>
                          </a:solidFill>
                          <a:latin typeface="Arial" charset="0"/>
                        </a:defRPr>
                      </a:lvl6pPr>
                      <a:lvl7pPr eaLnBrk="0" fontAlgn="base" hangingPunct="0">
                        <a:spcBef>
                          <a:spcPct val="20000"/>
                        </a:spcBef>
                        <a:spcAft>
                          <a:spcPct val="0"/>
                        </a:spcAft>
                        <a:defRPr sz="1600">
                          <a:solidFill>
                            <a:schemeClr val="tx1"/>
                          </a:solidFill>
                          <a:latin typeface="Arial" charset="0"/>
                        </a:defRPr>
                      </a:lvl7pPr>
                      <a:lvl8pPr eaLnBrk="0" fontAlgn="base" hangingPunct="0">
                        <a:spcBef>
                          <a:spcPct val="20000"/>
                        </a:spcBef>
                        <a:spcAft>
                          <a:spcPct val="0"/>
                        </a:spcAft>
                        <a:defRPr sz="1600">
                          <a:solidFill>
                            <a:schemeClr val="tx1"/>
                          </a:solidFill>
                          <a:latin typeface="Arial" charset="0"/>
                        </a:defRPr>
                      </a:lvl8pPr>
                      <a:lvl9pPr eaLnBrk="0" fontAlgn="base" hangingPunct="0">
                        <a:spcBef>
                          <a:spcPct val="20000"/>
                        </a:spcBef>
                        <a:spcAft>
                          <a:spcPct val="0"/>
                        </a:spcAft>
                        <a:defRPr sz="16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charset="0"/>
                        </a:rPr>
                        <a:t>Неопр.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978022322"/>
      </p:ext>
    </p:extLst>
  </p:cSld>
  <p:clrMapOvr>
    <a:masterClrMapping/>
  </p:clrMapOvr>
  <p:transition>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79512" y="1864325"/>
            <a:ext cx="8964488" cy="4993675"/>
          </a:xfrm>
          <a:prstGeom prst="rect">
            <a:avLst/>
          </a:prstGeom>
        </p:spPr>
        <p:txBody>
          <a:bodyPr wrap="square">
            <a:spAutoFit/>
          </a:bodyPr>
          <a:lstStyle/>
          <a:p>
            <a:pPr>
              <a:spcBef>
                <a:spcPts val="500"/>
              </a:spcBef>
            </a:pPr>
            <a:r>
              <a:rPr lang="ru-RU" sz="1600" dirty="0" smtClean="0">
                <a:latin typeface="Arial" pitchFamily="34" charset="0"/>
                <a:cs typeface="Arial" pitchFamily="34" charset="0"/>
              </a:rPr>
              <a:t>Разработана типовая форма СИК для следующих отраслей:</a:t>
            </a:r>
          </a:p>
          <a:p>
            <a:pPr>
              <a:spcBef>
                <a:spcPts val="500"/>
              </a:spcBef>
              <a:buFont typeface="Wingdings" pitchFamily="2" charset="2"/>
              <a:buChar char="Ø"/>
            </a:pPr>
            <a:r>
              <a:rPr lang="ru-RU" sz="1600" dirty="0" smtClean="0">
                <a:latin typeface="Arial" pitchFamily="34" charset="0"/>
                <a:cs typeface="Arial" pitchFamily="34" charset="0"/>
              </a:rPr>
              <a:t>Машиностроение</a:t>
            </a:r>
          </a:p>
          <a:p>
            <a:pPr>
              <a:spcBef>
                <a:spcPts val="500"/>
              </a:spcBef>
              <a:buFont typeface="Wingdings" pitchFamily="2" charset="2"/>
              <a:buChar char="Ø"/>
            </a:pPr>
            <a:r>
              <a:rPr lang="ru-RU" sz="1600" dirty="0" err="1" smtClean="0">
                <a:latin typeface="Arial" pitchFamily="34" charset="0"/>
                <a:cs typeface="Arial" pitchFamily="34" charset="0"/>
              </a:rPr>
              <a:t>Станкоинструментальная</a:t>
            </a:r>
            <a:r>
              <a:rPr lang="ru-RU" sz="1600" dirty="0" smtClean="0">
                <a:latin typeface="Arial" pitchFamily="34" charset="0"/>
                <a:cs typeface="Arial" pitchFamily="34" charset="0"/>
              </a:rPr>
              <a:t> промышленность </a:t>
            </a:r>
          </a:p>
          <a:p>
            <a:pPr>
              <a:spcBef>
                <a:spcPts val="500"/>
              </a:spcBef>
              <a:buFont typeface="Wingdings" pitchFamily="2" charset="2"/>
              <a:buChar char="Ø"/>
            </a:pPr>
            <a:r>
              <a:rPr lang="ru-RU" sz="1600" dirty="0" smtClean="0">
                <a:latin typeface="Arial" pitchFamily="34" charset="0"/>
                <a:cs typeface="Arial" pitchFamily="34" charset="0"/>
              </a:rPr>
              <a:t>Металлургическая промышленность </a:t>
            </a:r>
          </a:p>
          <a:p>
            <a:pPr>
              <a:spcBef>
                <a:spcPts val="500"/>
              </a:spcBef>
              <a:buFont typeface="Wingdings" pitchFamily="2" charset="2"/>
              <a:buChar char="Ø"/>
            </a:pPr>
            <a:r>
              <a:rPr lang="ru-RU" sz="1600" dirty="0" smtClean="0">
                <a:latin typeface="Arial" pitchFamily="34" charset="0"/>
                <a:cs typeface="Arial" pitchFamily="34" charset="0"/>
              </a:rPr>
              <a:t>Химическая промышленность</a:t>
            </a:r>
          </a:p>
          <a:p>
            <a:pPr>
              <a:spcBef>
                <a:spcPts val="500"/>
              </a:spcBef>
              <a:buFont typeface="Wingdings" pitchFamily="2" charset="2"/>
              <a:buChar char="Ø"/>
            </a:pPr>
            <a:r>
              <a:rPr lang="ru-RU" sz="1600" dirty="0" smtClean="0">
                <a:latin typeface="Arial" pitchFamily="34" charset="0"/>
                <a:cs typeface="Arial" pitchFamily="34" charset="0"/>
              </a:rPr>
              <a:t>Фармацевтическая промышленность</a:t>
            </a:r>
          </a:p>
          <a:p>
            <a:pPr>
              <a:spcBef>
                <a:spcPts val="500"/>
              </a:spcBef>
              <a:buFont typeface="Wingdings" pitchFamily="2" charset="2"/>
              <a:buChar char="Ø"/>
            </a:pPr>
            <a:r>
              <a:rPr lang="ru-RU" sz="1600" dirty="0" err="1" smtClean="0">
                <a:latin typeface="Arial" pitchFamily="34" charset="0"/>
                <a:cs typeface="Arial" pitchFamily="34" charset="0"/>
              </a:rPr>
              <a:t>Биотехнологической</a:t>
            </a:r>
            <a:r>
              <a:rPr lang="ru-RU" sz="1600" dirty="0" smtClean="0">
                <a:latin typeface="Arial" pitchFamily="34" charset="0"/>
                <a:cs typeface="Arial" pitchFamily="34" charset="0"/>
              </a:rPr>
              <a:t> промышленность</a:t>
            </a:r>
          </a:p>
          <a:p>
            <a:pPr>
              <a:spcBef>
                <a:spcPts val="500"/>
              </a:spcBef>
              <a:buFont typeface="Wingdings" pitchFamily="2" charset="2"/>
              <a:buChar char="Ø"/>
            </a:pPr>
            <a:r>
              <a:rPr lang="ru-RU" sz="1600" dirty="0" smtClean="0">
                <a:latin typeface="Arial" pitchFamily="34" charset="0"/>
                <a:cs typeface="Arial" pitchFamily="34" charset="0"/>
              </a:rPr>
              <a:t>Медицинская промышленность </a:t>
            </a:r>
          </a:p>
          <a:p>
            <a:pPr>
              <a:spcBef>
                <a:spcPts val="500"/>
              </a:spcBef>
              <a:buFont typeface="Wingdings" pitchFamily="2" charset="2"/>
              <a:buChar char="Ø"/>
            </a:pPr>
            <a:r>
              <a:rPr lang="ru-RU" sz="1600" dirty="0" smtClean="0">
                <a:latin typeface="Arial" pitchFamily="34" charset="0"/>
                <a:cs typeface="Arial" pitchFamily="34" charset="0"/>
              </a:rPr>
              <a:t>Легкая промышленность</a:t>
            </a:r>
          </a:p>
          <a:p>
            <a:pPr>
              <a:spcBef>
                <a:spcPts val="500"/>
              </a:spcBef>
              <a:buFont typeface="Wingdings" pitchFamily="2" charset="2"/>
              <a:buChar char="Ø"/>
            </a:pPr>
            <a:r>
              <a:rPr lang="ru-RU" sz="1600" dirty="0" smtClean="0">
                <a:latin typeface="Arial" pitchFamily="34" charset="0"/>
                <a:cs typeface="Arial" pitchFamily="34" charset="0"/>
              </a:rPr>
              <a:t>Лесная промышленность</a:t>
            </a:r>
          </a:p>
          <a:p>
            <a:pPr>
              <a:spcBef>
                <a:spcPts val="500"/>
              </a:spcBef>
              <a:buFont typeface="Wingdings" pitchFamily="2" charset="2"/>
              <a:buChar char="Ø"/>
            </a:pPr>
            <a:r>
              <a:rPr lang="ru-RU" sz="1600" dirty="0" smtClean="0">
                <a:latin typeface="Arial" pitchFamily="34" charset="0"/>
                <a:cs typeface="Arial" pitchFamily="34" charset="0"/>
              </a:rPr>
              <a:t>Целлюлозно-бумажная </a:t>
            </a:r>
            <a:r>
              <a:rPr lang="ru-RU" sz="1600" dirty="0" smtClean="0">
                <a:latin typeface="Arial" pitchFamily="34" charset="0"/>
                <a:cs typeface="Arial" pitchFamily="34" charset="0"/>
              </a:rPr>
              <a:t>и </a:t>
            </a:r>
            <a:r>
              <a:rPr lang="ru-RU" sz="1600" dirty="0" smtClean="0">
                <a:latin typeface="Arial" pitchFamily="34" charset="0"/>
                <a:cs typeface="Arial" pitchFamily="34" charset="0"/>
              </a:rPr>
              <a:t>деревообрабатывающая промышленность</a:t>
            </a:r>
          </a:p>
          <a:p>
            <a:pPr>
              <a:spcBef>
                <a:spcPts val="500"/>
              </a:spcBef>
              <a:buFont typeface="Wingdings" pitchFamily="2" charset="2"/>
              <a:buChar char="Ø"/>
            </a:pPr>
            <a:r>
              <a:rPr lang="ru-RU" sz="1600" dirty="0" smtClean="0">
                <a:latin typeface="Arial" pitchFamily="34" charset="0"/>
                <a:cs typeface="Arial" pitchFamily="34" charset="0"/>
              </a:rPr>
              <a:t>Электронная промышленность</a:t>
            </a:r>
          </a:p>
          <a:p>
            <a:pPr>
              <a:spcBef>
                <a:spcPts val="500"/>
              </a:spcBef>
              <a:buFont typeface="Wingdings" pitchFamily="2" charset="2"/>
              <a:buChar char="Ø"/>
            </a:pPr>
            <a:r>
              <a:rPr lang="ru-RU" sz="1600" dirty="0" smtClean="0">
                <a:latin typeface="Arial" pitchFamily="34" charset="0"/>
                <a:cs typeface="Arial" pitchFamily="34" charset="0"/>
              </a:rPr>
              <a:t>Авиационная промышленность</a:t>
            </a:r>
          </a:p>
          <a:p>
            <a:pPr>
              <a:spcBef>
                <a:spcPts val="500"/>
              </a:spcBef>
              <a:buFont typeface="Wingdings" pitchFamily="2" charset="2"/>
              <a:buChar char="Ø"/>
            </a:pPr>
            <a:r>
              <a:rPr lang="ru-RU" sz="1600" dirty="0" smtClean="0">
                <a:latin typeface="Arial" pitchFamily="34" charset="0"/>
                <a:cs typeface="Arial" pitchFamily="34" charset="0"/>
              </a:rPr>
              <a:t>Судостроительная промышленность</a:t>
            </a:r>
          </a:p>
          <a:p>
            <a:pPr>
              <a:spcBef>
                <a:spcPts val="500"/>
              </a:spcBef>
              <a:buFont typeface="Wingdings" pitchFamily="2" charset="2"/>
              <a:buChar char="Ø"/>
            </a:pPr>
            <a:r>
              <a:rPr lang="ru-RU" sz="1600" dirty="0" smtClean="0">
                <a:latin typeface="Arial" pitchFamily="34" charset="0"/>
                <a:cs typeface="Arial" pitchFamily="34" charset="0"/>
              </a:rPr>
              <a:t>Промышленность </a:t>
            </a:r>
            <a:r>
              <a:rPr lang="ru-RU" sz="1600" dirty="0" smtClean="0">
                <a:latin typeface="Arial" pitchFamily="34" charset="0"/>
                <a:cs typeface="Arial" pitchFamily="34" charset="0"/>
              </a:rPr>
              <a:t>средств </a:t>
            </a:r>
            <a:r>
              <a:rPr lang="ru-RU" sz="1600" dirty="0" smtClean="0">
                <a:latin typeface="Arial" pitchFamily="34" charset="0"/>
                <a:cs typeface="Arial" pitchFamily="34" charset="0"/>
              </a:rPr>
              <a:t>связи</a:t>
            </a:r>
          </a:p>
          <a:p>
            <a:pPr>
              <a:spcBef>
                <a:spcPts val="500"/>
              </a:spcBef>
              <a:buFont typeface="Wingdings" pitchFamily="2" charset="2"/>
              <a:buChar char="Ø"/>
            </a:pPr>
            <a:r>
              <a:rPr lang="ru-RU" sz="1600" dirty="0" smtClean="0">
                <a:latin typeface="Arial" pitchFamily="34" charset="0"/>
                <a:cs typeface="Arial" pitchFamily="34" charset="0"/>
              </a:rPr>
              <a:t>Радиоэлектронная промышленность</a:t>
            </a:r>
            <a:endParaRPr lang="ru-RU" sz="1600" dirty="0">
              <a:latin typeface="Arial" pitchFamily="34" charset="0"/>
              <a:cs typeface="Arial" pitchFamily="34" charset="0"/>
            </a:endParaRPr>
          </a:p>
        </p:txBody>
      </p:sp>
      <p:sp>
        <p:nvSpPr>
          <p:cNvPr id="6" name="Заголовок 1"/>
          <p:cNvSpPr>
            <a:spLocks noGrp="1"/>
          </p:cNvSpPr>
          <p:nvPr>
            <p:ph type="title"/>
          </p:nvPr>
        </p:nvSpPr>
        <p:spPr>
          <a:xfrm>
            <a:off x="0" y="1124744"/>
            <a:ext cx="8780489" cy="760819"/>
          </a:xfrm>
        </p:spPr>
        <p:txBody>
          <a:bodyPr>
            <a:normAutofit/>
          </a:bodyPr>
          <a:lstStyle/>
          <a:p>
            <a:r>
              <a:rPr lang="ru-RU" sz="2000" b="1" dirty="0" smtClean="0">
                <a:latin typeface="Arial" pitchFamily="34" charset="0"/>
                <a:cs typeface="Arial" pitchFamily="34" charset="0"/>
              </a:rPr>
              <a:t>Типовая форма СИК для отдельных отраслей промышленности</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(ПП </a:t>
            </a:r>
            <a:r>
              <a:rPr lang="ru-RU" sz="2000" b="1" dirty="0" smtClean="0">
                <a:latin typeface="Arial" pitchFamily="34" charset="0"/>
                <a:cs typeface="Arial" pitchFamily="34" charset="0"/>
              </a:rPr>
              <a:t>РФ № 708 от 16.07.2015 г. </a:t>
            </a:r>
            <a:r>
              <a:rPr lang="ru-RU" sz="2000" b="1" dirty="0" smtClean="0">
                <a:latin typeface="Arial" pitchFamily="34" charset="0"/>
                <a:cs typeface="Arial" pitchFamily="34" charset="0"/>
              </a:rPr>
              <a:t>)</a:t>
            </a:r>
            <a:endParaRPr lang="ru-RU" sz="2000" b="1" dirty="0">
              <a:latin typeface="Arial" pitchFamily="34" charset="0"/>
              <a:cs typeface="Arial" pitchFamily="34" charset="0"/>
            </a:endParaRPr>
          </a:p>
        </p:txBody>
      </p:sp>
      <p:pic>
        <p:nvPicPr>
          <p:cNvPr id="7"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8" name="Прямоугольник 7"/>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1302493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2" name="Прямоугольник 1"/>
          <p:cNvSpPr/>
          <p:nvPr/>
        </p:nvSpPr>
        <p:spPr>
          <a:xfrm>
            <a:off x="1729046" y="1510910"/>
            <a:ext cx="5751043" cy="504056"/>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C067C"/>
                </a:solidFill>
                <a:latin typeface="Arial" pitchFamily="34" charset="0"/>
                <a:ea typeface="Times New Roman" pitchFamily="18" charset="0"/>
                <a:cs typeface="Arial" pitchFamily="34" charset="0"/>
              </a:rPr>
              <a:t>Основные </a:t>
            </a:r>
            <a:r>
              <a:rPr lang="ru-RU" b="1" dirty="0" smtClean="0">
                <a:solidFill>
                  <a:srgbClr val="0C067C"/>
                </a:solidFill>
                <a:latin typeface="Arial" pitchFamily="34" charset="0"/>
                <a:ea typeface="Times New Roman" pitchFamily="18" charset="0"/>
                <a:cs typeface="Arial" pitchFamily="34" charset="0"/>
              </a:rPr>
              <a:t>направления консультирования</a:t>
            </a:r>
            <a:endParaRPr lang="ru-RU" b="1" dirty="0">
              <a:solidFill>
                <a:srgbClr val="0C067C"/>
              </a:solidFill>
              <a:latin typeface="Arial" pitchFamily="34" charset="0"/>
              <a:ea typeface="Times New Roman" pitchFamily="18" charset="0"/>
              <a:cs typeface="Arial" pitchFamily="34" charset="0"/>
            </a:endParaRPr>
          </a:p>
        </p:txBody>
      </p:sp>
      <p:sp>
        <p:nvSpPr>
          <p:cNvPr id="21" name="Прямоугольник 20"/>
          <p:cNvSpPr/>
          <p:nvPr/>
        </p:nvSpPr>
        <p:spPr>
          <a:xfrm>
            <a:off x="242783" y="2609502"/>
            <a:ext cx="2024961" cy="4131866"/>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rgbClr val="0C067C"/>
                </a:solidFill>
                <a:latin typeface="Arial" pitchFamily="34" charset="0"/>
                <a:cs typeface="Arial" pitchFamily="34" charset="0"/>
              </a:rPr>
              <a:t>Доклады в рамках семинаров, конференций, круглых столов с участием региональных </a:t>
            </a:r>
            <a:r>
              <a:rPr lang="ru-RU" sz="1600" dirty="0">
                <a:solidFill>
                  <a:srgbClr val="0C067C"/>
                </a:solidFill>
                <a:latin typeface="Arial" pitchFamily="34" charset="0"/>
                <a:cs typeface="Arial" pitchFamily="34" charset="0"/>
              </a:rPr>
              <a:t>властей и органов местного самоуправления по вопросам </a:t>
            </a:r>
            <a:r>
              <a:rPr lang="ru-RU" sz="1600" dirty="0" smtClean="0">
                <a:solidFill>
                  <a:srgbClr val="0C067C"/>
                </a:solidFill>
                <a:latin typeface="Arial" pitchFamily="34" charset="0"/>
                <a:cs typeface="Arial" pitchFamily="34" charset="0"/>
              </a:rPr>
              <a:t>ГЧП – анализ действующего законодательства, конкретные примеры в РФ и за рубежом </a:t>
            </a:r>
            <a:endParaRPr lang="ru-RU" sz="1600" dirty="0">
              <a:solidFill>
                <a:srgbClr val="0C067C"/>
              </a:solidFill>
              <a:latin typeface="Arial" pitchFamily="34" charset="0"/>
              <a:cs typeface="Arial" pitchFamily="34" charset="0"/>
            </a:endParaRPr>
          </a:p>
        </p:txBody>
      </p:sp>
      <p:cxnSp>
        <p:nvCxnSpPr>
          <p:cNvPr id="5" name="Прямая соединительная линия 4"/>
          <p:cNvCxnSpPr/>
          <p:nvPr/>
        </p:nvCxnSpPr>
        <p:spPr>
          <a:xfrm>
            <a:off x="3575258" y="2014966"/>
            <a:ext cx="0" cy="594536"/>
          </a:xfrm>
          <a:prstGeom prst="line">
            <a:avLst/>
          </a:prstGeom>
          <a:ln w="38100">
            <a:solidFill>
              <a:srgbClr val="0C067C">
                <a:alpha val="70000"/>
              </a:srgb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1457322" y="2014966"/>
            <a:ext cx="1098454" cy="583051"/>
          </a:xfrm>
          <a:prstGeom prst="line">
            <a:avLst/>
          </a:prstGeom>
          <a:ln w="38100">
            <a:solidFill>
              <a:srgbClr val="0C067C">
                <a:alpha val="70000"/>
              </a:srgb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6767190" y="2014966"/>
            <a:ext cx="1225190" cy="583051"/>
          </a:xfrm>
          <a:prstGeom prst="line">
            <a:avLst/>
          </a:prstGeom>
          <a:ln w="38100">
            <a:solidFill>
              <a:srgbClr val="0C067C">
                <a:alpha val="70000"/>
              </a:srgbClr>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2581457" y="2618654"/>
            <a:ext cx="2023109" cy="4122713"/>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rgbClr val="0C067C"/>
                </a:solidFill>
                <a:latin typeface="Arial" pitchFamily="34" charset="0"/>
                <a:cs typeface="Arial" pitchFamily="34" charset="0"/>
              </a:rPr>
              <a:t>Участие в формировании программ мероприятий (семинаров, конференций, круглых столов) – включение вопросов ГЧП, приглашение референтов (выступающих); согласование программ мероприятий</a:t>
            </a:r>
          </a:p>
          <a:p>
            <a:endParaRPr lang="ru-RU" sz="1600" dirty="0">
              <a:solidFill>
                <a:srgbClr val="0C067C"/>
              </a:solidFill>
              <a:latin typeface="Arial" pitchFamily="34" charset="0"/>
              <a:cs typeface="Arial" pitchFamily="34" charset="0"/>
            </a:endParaRPr>
          </a:p>
        </p:txBody>
      </p:sp>
      <p:sp>
        <p:nvSpPr>
          <p:cNvPr id="30" name="Прямоугольник 29"/>
          <p:cNvSpPr/>
          <p:nvPr/>
        </p:nvSpPr>
        <p:spPr>
          <a:xfrm>
            <a:off x="4822974" y="2618654"/>
            <a:ext cx="1944216" cy="4122714"/>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rgbClr val="0C067C"/>
                </a:solidFill>
                <a:latin typeface="Arial" pitchFamily="34" charset="0"/>
                <a:cs typeface="Arial" pitchFamily="34" charset="0"/>
              </a:rPr>
              <a:t>Проведение комплексного финансово-экономического обследования предприятий коммунального комплекса; обоснование целесообразности участия этих предприятий в проектах ГЧП</a:t>
            </a:r>
          </a:p>
          <a:p>
            <a:endParaRPr lang="ru-RU" sz="1600" dirty="0" smtClean="0">
              <a:solidFill>
                <a:srgbClr val="0C067C"/>
              </a:solidFill>
              <a:latin typeface="Arial" pitchFamily="34" charset="0"/>
              <a:cs typeface="Arial" pitchFamily="34" charset="0"/>
            </a:endParaRPr>
          </a:p>
          <a:p>
            <a:endParaRPr lang="ru-RU" sz="1600" dirty="0">
              <a:solidFill>
                <a:srgbClr val="0C067C"/>
              </a:solidFill>
              <a:latin typeface="Arial" pitchFamily="34" charset="0"/>
              <a:cs typeface="Arial" pitchFamily="34" charset="0"/>
            </a:endParaRPr>
          </a:p>
          <a:p>
            <a:endParaRPr lang="ru-RU" sz="1600" dirty="0">
              <a:solidFill>
                <a:srgbClr val="0C067C"/>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8569" y="2021754"/>
            <a:ext cx="36513"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Прямоугольник 13"/>
          <p:cNvSpPr/>
          <p:nvPr/>
        </p:nvSpPr>
        <p:spPr>
          <a:xfrm>
            <a:off x="7039669" y="2634082"/>
            <a:ext cx="1944216" cy="4122714"/>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rgbClr val="0C067C"/>
              </a:solidFill>
              <a:latin typeface="Arial" pitchFamily="34" charset="0"/>
              <a:cs typeface="Arial" pitchFamily="34" charset="0"/>
            </a:endParaRPr>
          </a:p>
          <a:p>
            <a:endParaRPr lang="ru-RU" sz="1600" dirty="0">
              <a:solidFill>
                <a:srgbClr val="0C067C"/>
              </a:solidFill>
              <a:latin typeface="Arial" pitchFamily="34" charset="0"/>
              <a:cs typeface="Arial" pitchFamily="34" charset="0"/>
            </a:endParaRPr>
          </a:p>
          <a:p>
            <a:endParaRPr lang="ru-RU" sz="1600" dirty="0" smtClean="0">
              <a:solidFill>
                <a:srgbClr val="0C067C"/>
              </a:solidFill>
              <a:latin typeface="Arial" pitchFamily="34" charset="0"/>
              <a:cs typeface="Arial" pitchFamily="34" charset="0"/>
            </a:endParaRPr>
          </a:p>
          <a:p>
            <a:endParaRPr lang="ru-RU" sz="1600" dirty="0">
              <a:solidFill>
                <a:srgbClr val="0C067C"/>
              </a:solidFill>
              <a:latin typeface="Arial" pitchFamily="34" charset="0"/>
              <a:cs typeface="Arial" pitchFamily="34" charset="0"/>
            </a:endParaRPr>
          </a:p>
          <a:p>
            <a:r>
              <a:rPr lang="ru-RU" sz="1600" dirty="0" smtClean="0">
                <a:solidFill>
                  <a:srgbClr val="0C067C"/>
                </a:solidFill>
                <a:latin typeface="Arial" pitchFamily="34" charset="0"/>
                <a:cs typeface="Arial" pitchFamily="34" charset="0"/>
              </a:rPr>
              <a:t>Организация и проведение учебно-ознакомительных поездок в зарубежные страны (Германия, Италия) – знакомство с проектами ГЧП:</a:t>
            </a:r>
          </a:p>
          <a:p>
            <a:r>
              <a:rPr lang="ru-RU" sz="1600" dirty="0">
                <a:solidFill>
                  <a:srgbClr val="0C067C"/>
                </a:solidFill>
                <a:latin typeface="Arial" pitchFamily="34" charset="0"/>
                <a:cs typeface="Arial" pitchFamily="34" charset="0"/>
              </a:rPr>
              <a:t>в</a:t>
            </a:r>
            <a:r>
              <a:rPr lang="ru-RU" sz="1600" dirty="0" smtClean="0">
                <a:solidFill>
                  <a:srgbClr val="0C067C"/>
                </a:solidFill>
                <a:latin typeface="Arial" pitchFamily="34" charset="0"/>
                <a:cs typeface="Arial" pitchFamily="34" charset="0"/>
              </a:rPr>
              <a:t>стречи на предприятиях и с органами власти, посещение объектов</a:t>
            </a:r>
          </a:p>
          <a:p>
            <a:endParaRPr lang="ru-RU" sz="1600" dirty="0" smtClean="0">
              <a:solidFill>
                <a:srgbClr val="0C067C"/>
              </a:solidFill>
              <a:latin typeface="Arial" pitchFamily="34" charset="0"/>
              <a:cs typeface="Arial" pitchFamily="34" charset="0"/>
            </a:endParaRPr>
          </a:p>
          <a:p>
            <a:endParaRPr lang="ru-RU" sz="1600" dirty="0">
              <a:solidFill>
                <a:srgbClr val="0C067C"/>
              </a:solidFill>
              <a:latin typeface="Arial" pitchFamily="34" charset="0"/>
              <a:cs typeface="Arial" pitchFamily="34" charset="0"/>
            </a:endParaRPr>
          </a:p>
          <a:p>
            <a:endParaRPr lang="ru-RU" sz="1600" dirty="0" smtClean="0">
              <a:solidFill>
                <a:srgbClr val="0C067C"/>
              </a:solidFill>
              <a:latin typeface="Arial" pitchFamily="34" charset="0"/>
              <a:cs typeface="Arial" pitchFamily="34" charset="0"/>
            </a:endParaRPr>
          </a:p>
          <a:p>
            <a:endParaRPr lang="ru-RU" sz="1600" dirty="0">
              <a:solidFill>
                <a:srgbClr val="0C067C"/>
              </a:solidFill>
              <a:latin typeface="Arial" pitchFamily="34" charset="0"/>
              <a:cs typeface="Arial" pitchFamily="34" charset="0"/>
            </a:endParaRPr>
          </a:p>
        </p:txBody>
      </p:sp>
      <p:cxnSp>
        <p:nvCxnSpPr>
          <p:cNvPr id="13" name="Прямая соединительная линия 12"/>
          <p:cNvCxnSpPr/>
          <p:nvPr/>
        </p:nvCxnSpPr>
        <p:spPr>
          <a:xfrm rot="10800000">
            <a:off x="0" y="680"/>
            <a:ext cx="6786578" cy="1588"/>
          </a:xfrm>
          <a:prstGeom prst="line">
            <a:avLst/>
          </a:prstGeom>
          <a:ln w="28575">
            <a:gradFill flip="none" rotWithShape="1">
              <a:gsLst>
                <a:gs pos="0">
                  <a:srgbClr val="0C067C">
                    <a:alpha val="0"/>
                  </a:srgbClr>
                </a:gs>
                <a:gs pos="50000">
                  <a:srgbClr val="0C067C">
                    <a:alpha val="47000"/>
                  </a:srgbClr>
                </a:gs>
                <a:gs pos="100000">
                  <a:srgbClr val="0C067C">
                    <a:alpha val="7200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707868731"/>
      </p:ext>
    </p:extLst>
  </p:cSld>
  <p:clrMapOvr>
    <a:masterClrMapping/>
  </p:clrMapOvr>
  <p:transition>
    <p:pull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2" name="Прямоугольник 1"/>
          <p:cNvSpPr/>
          <p:nvPr/>
        </p:nvSpPr>
        <p:spPr>
          <a:xfrm>
            <a:off x="1729046" y="1268760"/>
            <a:ext cx="5751043" cy="837970"/>
          </a:xfrm>
          <a:prstGeom prst="rect">
            <a:avLst/>
          </a:prstGeom>
        </p:spPr>
        <p:txBody>
          <a:bodyPr vert="horz" lIns="91440" tIns="45720" rIns="91440" bIns="45720" rtlCol="0" anchor="ctr">
            <a:normAutofit/>
          </a:bodyPr>
          <a:lstStyle/>
          <a:p>
            <a:pPr algn="ctr">
              <a:spcBef>
                <a:spcPct val="0"/>
              </a:spcBef>
            </a:pPr>
            <a:r>
              <a:rPr lang="ru-RU" sz="2000" b="1" dirty="0" smtClean="0">
                <a:solidFill>
                  <a:srgbClr val="0C067C"/>
                </a:solidFill>
                <a:latin typeface="Arial" pitchFamily="34" charset="0"/>
                <a:ea typeface="+mj-ea"/>
                <a:cs typeface="Arial" pitchFamily="34" charset="0"/>
              </a:rPr>
              <a:t>1. Доклады </a:t>
            </a:r>
            <a:r>
              <a:rPr lang="ru-RU" sz="2000" b="1" dirty="0">
                <a:solidFill>
                  <a:srgbClr val="0C067C"/>
                </a:solidFill>
                <a:latin typeface="Arial" pitchFamily="34" charset="0"/>
                <a:ea typeface="+mj-ea"/>
                <a:cs typeface="Arial" pitchFamily="34" charset="0"/>
              </a:rPr>
              <a:t>(выступления) в рамках семинаров, конференций, круглых столов</a:t>
            </a:r>
          </a:p>
        </p:txBody>
      </p:sp>
      <p:sp>
        <p:nvSpPr>
          <p:cNvPr id="21" name="Прямоугольник 20"/>
          <p:cNvSpPr/>
          <p:nvPr/>
        </p:nvSpPr>
        <p:spPr>
          <a:xfrm>
            <a:off x="328508" y="2276872"/>
            <a:ext cx="3969178" cy="3139207"/>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rgbClr val="0C067C"/>
              </a:solidFill>
              <a:latin typeface="Arial" pitchFamily="34" charset="0"/>
              <a:cs typeface="Arial" pitchFamily="34" charset="0"/>
            </a:endParaRPr>
          </a:p>
          <a:p>
            <a:r>
              <a:rPr lang="ru-RU" dirty="0" smtClean="0">
                <a:solidFill>
                  <a:srgbClr val="0C067C"/>
                </a:solidFill>
                <a:latin typeface="Arial" pitchFamily="34" charset="0"/>
                <a:cs typeface="Arial" pitchFamily="34" charset="0"/>
              </a:rPr>
              <a:t>22.06.2012 , г. Ростов-на-Дону - семинар </a:t>
            </a:r>
            <a:r>
              <a:rPr lang="ru-RU" dirty="0">
                <a:solidFill>
                  <a:srgbClr val="0C067C"/>
                </a:solidFill>
                <a:latin typeface="Arial" pitchFamily="34" charset="0"/>
                <a:cs typeface="Arial" pitchFamily="34" charset="0"/>
              </a:rPr>
              <a:t>«Теория и практика </a:t>
            </a:r>
            <a:r>
              <a:rPr lang="ru-RU" dirty="0" err="1">
                <a:solidFill>
                  <a:srgbClr val="0C067C"/>
                </a:solidFill>
                <a:latin typeface="Arial" pitchFamily="34" charset="0"/>
                <a:cs typeface="Arial" pitchFamily="34" charset="0"/>
              </a:rPr>
              <a:t>муниципально</a:t>
            </a:r>
            <a:r>
              <a:rPr lang="ru-RU" dirty="0">
                <a:solidFill>
                  <a:srgbClr val="0C067C"/>
                </a:solidFill>
                <a:latin typeface="Arial" pitchFamily="34" charset="0"/>
                <a:cs typeface="Arial" pitchFamily="34" charset="0"/>
              </a:rPr>
              <a:t>-частного партнерства в России и Германии</a:t>
            </a:r>
            <a:r>
              <a:rPr lang="ru-RU" dirty="0" smtClean="0">
                <a:solidFill>
                  <a:srgbClr val="0C067C"/>
                </a:solidFill>
                <a:latin typeface="Arial" pitchFamily="34" charset="0"/>
                <a:cs typeface="Arial" pitchFamily="34" charset="0"/>
              </a:rPr>
              <a:t>» </a:t>
            </a:r>
            <a:r>
              <a:rPr lang="ru-RU" dirty="0">
                <a:solidFill>
                  <a:srgbClr val="0C067C"/>
                </a:solidFill>
                <a:latin typeface="Arial" pitchFamily="34" charset="0"/>
                <a:cs typeface="Arial" pitchFamily="34" charset="0"/>
              </a:rPr>
              <a:t>в ОАО КБ «Центр-Инвест</a:t>
            </a:r>
            <a:r>
              <a:rPr lang="ru-RU" dirty="0" smtClean="0">
                <a:solidFill>
                  <a:srgbClr val="0C067C"/>
                </a:solidFill>
                <a:latin typeface="Arial" pitchFamily="34" charset="0"/>
                <a:cs typeface="Arial" pitchFamily="34" charset="0"/>
              </a:rPr>
              <a:t>» с участием муниципальных образований Ростовской области</a:t>
            </a:r>
          </a:p>
          <a:p>
            <a:r>
              <a:rPr lang="ru-RU" sz="1600" i="1" dirty="0" smtClean="0">
                <a:solidFill>
                  <a:srgbClr val="0C067C"/>
                </a:solidFill>
                <a:latin typeface="Arial" pitchFamily="34" charset="0"/>
                <a:cs typeface="Arial" pitchFamily="34" charset="0"/>
              </a:rPr>
              <a:t>С.С. </a:t>
            </a:r>
            <a:r>
              <a:rPr lang="ru-RU" sz="1600" i="1" dirty="0">
                <a:solidFill>
                  <a:srgbClr val="0C067C"/>
                </a:solidFill>
                <a:latin typeface="Arial" pitchFamily="34" charset="0"/>
                <a:cs typeface="Arial" pitchFamily="34" charset="0"/>
              </a:rPr>
              <a:t>Исупова – выступление на тему </a:t>
            </a:r>
            <a:r>
              <a:rPr lang="ru-RU" sz="1600" i="1" dirty="0" smtClean="0">
                <a:solidFill>
                  <a:srgbClr val="0C067C"/>
                </a:solidFill>
                <a:latin typeface="Arial" pitchFamily="34" charset="0"/>
                <a:cs typeface="Arial" pitchFamily="34" charset="0"/>
              </a:rPr>
              <a:t>«Правовое </a:t>
            </a:r>
            <a:r>
              <a:rPr lang="ru-RU" sz="1600" i="1" dirty="0">
                <a:solidFill>
                  <a:srgbClr val="0C067C"/>
                </a:solidFill>
                <a:latin typeface="Arial" pitchFamily="34" charset="0"/>
                <a:cs typeface="Arial" pitchFamily="34" charset="0"/>
              </a:rPr>
              <a:t>регулирование концессионных соглашений в </a:t>
            </a:r>
            <a:r>
              <a:rPr lang="ru-RU" sz="1600" i="1" dirty="0" smtClean="0">
                <a:solidFill>
                  <a:srgbClr val="0C067C"/>
                </a:solidFill>
                <a:latin typeface="Arial" pitchFamily="34" charset="0"/>
                <a:cs typeface="Arial" pitchFamily="34" charset="0"/>
              </a:rPr>
              <a:t>РФ» </a:t>
            </a:r>
            <a:endParaRPr lang="ru-RU" sz="1600" i="1" dirty="0">
              <a:solidFill>
                <a:srgbClr val="0C067C"/>
              </a:solidFill>
              <a:latin typeface="Arial" pitchFamily="34" charset="0"/>
              <a:cs typeface="Arial" pitchFamily="34" charset="0"/>
            </a:endParaRPr>
          </a:p>
          <a:p>
            <a:endParaRPr lang="ru-RU" sz="1600" dirty="0">
              <a:solidFill>
                <a:srgbClr val="0C067C"/>
              </a:solidFill>
              <a:latin typeface="Arial" pitchFamily="34" charset="0"/>
              <a:cs typeface="Arial"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2243" y="2276872"/>
            <a:ext cx="3921247" cy="31400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0" name="Прямоугольник 9"/>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295905185"/>
      </p:ext>
    </p:extLst>
  </p:cSld>
  <p:clrMapOvr>
    <a:masterClrMapping/>
  </p:clrMapOvr>
  <p:transition>
    <p:pull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2" name="Прямоугольник 1"/>
          <p:cNvSpPr/>
          <p:nvPr/>
        </p:nvSpPr>
        <p:spPr>
          <a:xfrm>
            <a:off x="467544" y="1340768"/>
            <a:ext cx="8280920" cy="837970"/>
          </a:xfrm>
          <a:prstGeom prst="rect">
            <a:avLst/>
          </a:prstGeom>
        </p:spPr>
        <p:txBody>
          <a:bodyPr vert="horz" lIns="91440" tIns="45720" rIns="91440" bIns="45720" rtlCol="0" anchor="ctr">
            <a:normAutofit fontScale="92500"/>
          </a:bodyPr>
          <a:lstStyle/>
          <a:p>
            <a:pPr algn="ctr">
              <a:spcBef>
                <a:spcPct val="0"/>
              </a:spcBef>
            </a:pPr>
            <a:r>
              <a:rPr lang="ru-RU" sz="2000" b="1" dirty="0">
                <a:solidFill>
                  <a:srgbClr val="0C067C"/>
                </a:solidFill>
                <a:latin typeface="Arial" pitchFamily="34" charset="0"/>
                <a:ea typeface="+mj-ea"/>
                <a:cs typeface="Arial" pitchFamily="34" charset="0"/>
              </a:rPr>
              <a:t>2. Участие в формировании программ мероприятий </a:t>
            </a:r>
            <a:r>
              <a:rPr lang="ru-RU" sz="2000" b="1" dirty="0" smtClean="0">
                <a:solidFill>
                  <a:srgbClr val="0C067C"/>
                </a:solidFill>
                <a:latin typeface="Arial" pitchFamily="34" charset="0"/>
                <a:ea typeface="+mj-ea"/>
                <a:cs typeface="Arial" pitchFamily="34" charset="0"/>
              </a:rPr>
              <a:t>– </a:t>
            </a:r>
            <a:r>
              <a:rPr lang="ru-RU" sz="2000" b="1" dirty="0">
                <a:solidFill>
                  <a:srgbClr val="0C067C"/>
                </a:solidFill>
                <a:latin typeface="Arial" pitchFamily="34" charset="0"/>
                <a:ea typeface="+mj-ea"/>
                <a:cs typeface="Arial" pitchFamily="34" charset="0"/>
              </a:rPr>
              <a:t>включение вопросов ГЧП, приглашение референтов (</a:t>
            </a:r>
            <a:r>
              <a:rPr lang="ru-RU" sz="2000" b="1" dirty="0" smtClean="0">
                <a:solidFill>
                  <a:srgbClr val="0C067C"/>
                </a:solidFill>
                <a:latin typeface="Arial" pitchFamily="34" charset="0"/>
                <a:ea typeface="+mj-ea"/>
                <a:cs typeface="Arial" pitchFamily="34" charset="0"/>
              </a:rPr>
              <a:t>выступающих)</a:t>
            </a:r>
            <a:endParaRPr lang="ru-RU" sz="2000" b="1" dirty="0">
              <a:solidFill>
                <a:srgbClr val="0C067C"/>
              </a:solidFill>
              <a:latin typeface="Arial" pitchFamily="34" charset="0"/>
              <a:ea typeface="+mj-ea"/>
              <a:cs typeface="Arial" pitchFamily="34" charset="0"/>
            </a:endParaRPr>
          </a:p>
        </p:txBody>
      </p:sp>
      <p:sp>
        <p:nvSpPr>
          <p:cNvPr id="21" name="Прямоугольник 20"/>
          <p:cNvSpPr/>
          <p:nvPr/>
        </p:nvSpPr>
        <p:spPr>
          <a:xfrm>
            <a:off x="324638" y="2492896"/>
            <a:ext cx="3969178" cy="3053481"/>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solidFill>
                <a:srgbClr val="0C067C"/>
              </a:solidFill>
              <a:latin typeface="Arial" pitchFamily="34" charset="0"/>
              <a:cs typeface="Arial" pitchFamily="34" charset="0"/>
            </a:endParaRPr>
          </a:p>
          <a:p>
            <a:r>
              <a:rPr lang="ru-RU" dirty="0" smtClean="0">
                <a:solidFill>
                  <a:srgbClr val="0C067C"/>
                </a:solidFill>
                <a:latin typeface="Arial" pitchFamily="34" charset="0"/>
                <a:cs typeface="Arial" pitchFamily="34" charset="0"/>
              </a:rPr>
              <a:t>22.11.2012  г. Калининград</a:t>
            </a:r>
            <a:endParaRPr lang="ru-RU" dirty="0">
              <a:solidFill>
                <a:srgbClr val="0C067C"/>
              </a:solidFill>
              <a:latin typeface="Arial" pitchFamily="34" charset="0"/>
              <a:cs typeface="Arial" pitchFamily="34" charset="0"/>
            </a:endParaRPr>
          </a:p>
          <a:p>
            <a:r>
              <a:rPr lang="ru-RU" dirty="0" smtClean="0">
                <a:solidFill>
                  <a:srgbClr val="0C067C"/>
                </a:solidFill>
                <a:latin typeface="Arial" pitchFamily="34" charset="0"/>
                <a:cs typeface="Arial" pitchFamily="34" charset="0"/>
              </a:rPr>
              <a:t>Международная конференция «Поддержка </a:t>
            </a:r>
            <a:r>
              <a:rPr lang="ru-RU" dirty="0">
                <a:solidFill>
                  <a:srgbClr val="0C067C"/>
                </a:solidFill>
                <a:latin typeface="Arial" pitchFamily="34" charset="0"/>
                <a:cs typeface="Arial" pitchFamily="34" charset="0"/>
              </a:rPr>
              <a:t>малого и среднего предпринимательства в странах Балтийского региона: финансирование, государственно-частное партнерство, инновации</a:t>
            </a:r>
            <a:r>
              <a:rPr lang="ru-RU" dirty="0" smtClean="0">
                <a:solidFill>
                  <a:srgbClr val="0C067C"/>
                </a:solidFill>
                <a:latin typeface="Arial" pitchFamily="34" charset="0"/>
                <a:cs typeface="Arial" pitchFamily="34" charset="0"/>
              </a:rPr>
              <a:t>»</a:t>
            </a:r>
          </a:p>
          <a:p>
            <a:r>
              <a:rPr lang="ru-RU" sz="1600" i="1" dirty="0" smtClean="0">
                <a:solidFill>
                  <a:srgbClr val="0C067C"/>
                </a:solidFill>
                <a:latin typeface="Arial" pitchFamily="34" charset="0"/>
                <a:cs typeface="Arial" pitchFamily="34" charset="0"/>
              </a:rPr>
              <a:t>Организаторы: Банковская группа </a:t>
            </a:r>
            <a:r>
              <a:rPr lang="de-DE" sz="1600" i="1" dirty="0" smtClean="0">
                <a:solidFill>
                  <a:srgbClr val="0C067C"/>
                </a:solidFill>
                <a:latin typeface="Arial" pitchFamily="34" charset="0"/>
                <a:cs typeface="Arial" pitchFamily="34" charset="0"/>
              </a:rPr>
              <a:t>KfW</a:t>
            </a:r>
            <a:r>
              <a:rPr lang="ru-RU" sz="1600" i="1" dirty="0" smtClean="0">
                <a:solidFill>
                  <a:srgbClr val="0C067C"/>
                </a:solidFill>
                <a:latin typeface="Arial" pitchFamily="34" charset="0"/>
                <a:cs typeface="Arial" pitchFamily="34" charset="0"/>
              </a:rPr>
              <a:t> (Германия) и Внешэкономбанк / ОАО «МСП Банк»</a:t>
            </a:r>
          </a:p>
          <a:p>
            <a:r>
              <a:rPr lang="ru-RU" sz="1600" i="1" dirty="0" smtClean="0">
                <a:solidFill>
                  <a:srgbClr val="0C067C"/>
                </a:solidFill>
                <a:latin typeface="Arial" pitchFamily="34" charset="0"/>
                <a:cs typeface="Arial" pitchFamily="34" charset="0"/>
              </a:rPr>
              <a:t>Консультант: ООО «</a:t>
            </a:r>
            <a:r>
              <a:rPr lang="ru-RU" sz="1600" i="1" dirty="0" err="1" smtClean="0">
                <a:solidFill>
                  <a:srgbClr val="0C067C"/>
                </a:solidFill>
                <a:latin typeface="Arial" pitchFamily="34" charset="0"/>
                <a:cs typeface="Arial" pitchFamily="34" charset="0"/>
              </a:rPr>
              <a:t>ЕврАКонс</a:t>
            </a:r>
            <a:r>
              <a:rPr lang="ru-RU" sz="1600" i="1" dirty="0" smtClean="0">
                <a:solidFill>
                  <a:srgbClr val="0C067C"/>
                </a:solidFill>
                <a:latin typeface="Arial" pitchFamily="34" charset="0"/>
                <a:cs typeface="Arial" pitchFamily="34" charset="0"/>
              </a:rPr>
              <a:t>»</a:t>
            </a:r>
            <a:endParaRPr lang="ru-RU" sz="1600" i="1" dirty="0">
              <a:solidFill>
                <a:srgbClr val="0C067C"/>
              </a:solidFill>
              <a:latin typeface="Arial" pitchFamily="34" charset="0"/>
              <a:cs typeface="Arial" pitchFamily="34" charset="0"/>
            </a:endParaRPr>
          </a:p>
          <a:p>
            <a:endParaRPr lang="ru-RU" sz="1600" dirty="0">
              <a:solidFill>
                <a:srgbClr val="0C067C"/>
              </a:solidFill>
              <a:latin typeface="Arial" pitchFamily="34" charset="0"/>
              <a:cs typeface="Arial" pitchFamily="34" charset="0"/>
            </a:endParaRPr>
          </a:p>
        </p:txBody>
      </p:sp>
      <p:pic>
        <p:nvPicPr>
          <p:cNvPr id="1026" name="Picture 2" descr="Z:\server_old\OST-EURO rus\Konferenzen_KfW\Konferenzen VEB KfW 2012\Калининград\Фото\Конференция\Мюнх\IMG_212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2260" y="2564904"/>
            <a:ext cx="4351847" cy="29012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0" name="Прямоугольник 9"/>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2046043679"/>
      </p:ext>
    </p:extLst>
  </p:cSld>
  <p:clrMapOvr>
    <a:masterClrMapping/>
  </p:clrMapOvr>
  <p:transition>
    <p:pull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2" name="Прямоугольник 1"/>
          <p:cNvSpPr/>
          <p:nvPr/>
        </p:nvSpPr>
        <p:spPr>
          <a:xfrm>
            <a:off x="179512" y="1340768"/>
            <a:ext cx="8784976" cy="837970"/>
          </a:xfrm>
          <a:prstGeom prst="rect">
            <a:avLst/>
          </a:prstGeom>
        </p:spPr>
        <p:txBody>
          <a:bodyPr vert="horz" lIns="91440" tIns="45720" rIns="91440" bIns="45720" rtlCol="0" anchor="ctr">
            <a:normAutofit/>
          </a:bodyPr>
          <a:lstStyle/>
          <a:p>
            <a:pPr algn="ctr">
              <a:spcBef>
                <a:spcPct val="0"/>
              </a:spcBef>
            </a:pPr>
            <a:r>
              <a:rPr lang="ru-RU" sz="2000" b="1" dirty="0" smtClean="0">
                <a:solidFill>
                  <a:srgbClr val="0C067C"/>
                </a:solidFill>
                <a:latin typeface="Arial" pitchFamily="34" charset="0"/>
                <a:ea typeface="+mj-ea"/>
                <a:cs typeface="Arial" pitchFamily="34" charset="0"/>
              </a:rPr>
              <a:t>3. </a:t>
            </a:r>
            <a:r>
              <a:rPr lang="ru-RU" sz="2000" b="1" dirty="0" smtClean="0">
                <a:solidFill>
                  <a:srgbClr val="0C067C"/>
                </a:solidFill>
                <a:latin typeface="Arial" pitchFamily="34" charset="0"/>
                <a:ea typeface="+mj-ea"/>
                <a:cs typeface="Arial" pitchFamily="34" charset="0"/>
              </a:rPr>
              <a:t>Проведение финансово-экономического </a:t>
            </a:r>
            <a:r>
              <a:rPr lang="ru-RU" sz="2000" b="1" dirty="0">
                <a:solidFill>
                  <a:srgbClr val="0C067C"/>
                </a:solidFill>
                <a:latin typeface="Arial" pitchFamily="34" charset="0"/>
                <a:ea typeface="+mj-ea"/>
                <a:cs typeface="Arial" pitchFamily="34" charset="0"/>
              </a:rPr>
              <a:t>обследования </a:t>
            </a:r>
            <a:r>
              <a:rPr lang="ru-RU" sz="2000" b="1" dirty="0" smtClean="0">
                <a:solidFill>
                  <a:srgbClr val="0C067C"/>
                </a:solidFill>
                <a:latin typeface="Arial" pitchFamily="34" charset="0"/>
                <a:ea typeface="+mj-ea"/>
                <a:cs typeface="Arial" pitchFamily="34" charset="0"/>
              </a:rPr>
              <a:t>предприятий; </a:t>
            </a:r>
            <a:r>
              <a:rPr lang="ru-RU" sz="2000" b="1" dirty="0">
                <a:solidFill>
                  <a:srgbClr val="0C067C"/>
                </a:solidFill>
                <a:latin typeface="Arial" pitchFamily="34" charset="0"/>
                <a:ea typeface="+mj-ea"/>
                <a:cs typeface="Arial" pitchFamily="34" charset="0"/>
              </a:rPr>
              <a:t>обоснование целесообразности </a:t>
            </a:r>
            <a:r>
              <a:rPr lang="ru-RU" sz="2000" b="1" dirty="0" smtClean="0">
                <a:solidFill>
                  <a:srgbClr val="0C067C"/>
                </a:solidFill>
                <a:latin typeface="Arial" pitchFamily="34" charset="0"/>
                <a:ea typeface="+mj-ea"/>
                <a:cs typeface="Arial" pitchFamily="34" charset="0"/>
              </a:rPr>
              <a:t>их участия в </a:t>
            </a:r>
            <a:r>
              <a:rPr lang="ru-RU" sz="2000" b="1" dirty="0" smtClean="0">
                <a:solidFill>
                  <a:srgbClr val="0C067C"/>
                </a:solidFill>
                <a:latin typeface="Arial" pitchFamily="34" charset="0"/>
                <a:ea typeface="+mj-ea"/>
                <a:cs typeface="Arial" pitchFamily="34" charset="0"/>
              </a:rPr>
              <a:t>ГЧП</a:t>
            </a:r>
            <a:endParaRPr lang="ru-RU" sz="2000" b="1" dirty="0">
              <a:solidFill>
                <a:srgbClr val="0C067C"/>
              </a:solidFill>
              <a:latin typeface="Arial" pitchFamily="34" charset="0"/>
              <a:ea typeface="+mj-ea"/>
              <a:cs typeface="Arial" pitchFamily="34" charset="0"/>
            </a:endParaRPr>
          </a:p>
        </p:txBody>
      </p:sp>
      <p:sp>
        <p:nvSpPr>
          <p:cNvPr id="21" name="Прямоугольник 20"/>
          <p:cNvSpPr/>
          <p:nvPr/>
        </p:nvSpPr>
        <p:spPr>
          <a:xfrm>
            <a:off x="142844" y="2451162"/>
            <a:ext cx="5372106" cy="4248472"/>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0C067C"/>
                </a:solidFill>
                <a:latin typeface="Arial" pitchFamily="34" charset="0"/>
                <a:cs typeface="Arial" pitchFamily="34" charset="0"/>
              </a:rPr>
              <a:t>05.-08.2012, Санкт-Петербург </a:t>
            </a:r>
          </a:p>
          <a:p>
            <a:r>
              <a:rPr lang="ru-RU" dirty="0" smtClean="0">
                <a:solidFill>
                  <a:srgbClr val="0C067C"/>
                </a:solidFill>
                <a:latin typeface="Arial" pitchFamily="34" charset="0"/>
                <a:cs typeface="Arial" pitchFamily="34" charset="0"/>
              </a:rPr>
              <a:t>«</a:t>
            </a:r>
            <a:r>
              <a:rPr lang="ru-RU" dirty="0" err="1" smtClean="0">
                <a:solidFill>
                  <a:srgbClr val="0C067C"/>
                </a:solidFill>
                <a:latin typeface="Arial" pitchFamily="34" charset="0"/>
                <a:cs typeface="Arial" pitchFamily="34" charset="0"/>
              </a:rPr>
              <a:t>Предпроектное</a:t>
            </a:r>
            <a:r>
              <a:rPr lang="ru-RU" dirty="0" smtClean="0">
                <a:solidFill>
                  <a:srgbClr val="0C067C"/>
                </a:solidFill>
                <a:latin typeface="Arial" pitchFamily="34" charset="0"/>
                <a:cs typeface="Arial" pitchFamily="34" charset="0"/>
              </a:rPr>
              <a:t> обследование предприятий сектора </a:t>
            </a:r>
            <a:r>
              <a:rPr lang="ru-RU" dirty="0" err="1" smtClean="0">
                <a:solidFill>
                  <a:srgbClr val="0C067C"/>
                </a:solidFill>
                <a:latin typeface="Arial" pitchFamily="34" charset="0"/>
                <a:cs typeface="Arial" pitchFamily="34" charset="0"/>
              </a:rPr>
              <a:t>мусороудаления</a:t>
            </a:r>
            <a:r>
              <a:rPr lang="ru-RU" dirty="0" smtClean="0">
                <a:solidFill>
                  <a:srgbClr val="0C067C"/>
                </a:solidFill>
                <a:latin typeface="Arial" pitchFamily="34" charset="0"/>
                <a:cs typeface="Arial" pitchFamily="34" charset="0"/>
              </a:rPr>
              <a:t> Санкт-Петербурга»</a:t>
            </a:r>
          </a:p>
          <a:p>
            <a:r>
              <a:rPr lang="ru-RU" sz="1600" i="1" dirty="0" smtClean="0">
                <a:solidFill>
                  <a:srgbClr val="0C067C"/>
                </a:solidFill>
                <a:latin typeface="Arial" pitchFamily="34" charset="0"/>
                <a:cs typeface="Arial" pitchFamily="34" charset="0"/>
              </a:rPr>
              <a:t>Заказчик:</a:t>
            </a:r>
            <a:r>
              <a:rPr lang="de-DE" sz="1600" i="1" dirty="0" smtClean="0">
                <a:solidFill>
                  <a:srgbClr val="0C067C"/>
                </a:solidFill>
                <a:latin typeface="Arial" pitchFamily="34" charset="0"/>
                <a:cs typeface="Arial" pitchFamily="34" charset="0"/>
              </a:rPr>
              <a:t> </a:t>
            </a:r>
            <a:r>
              <a:rPr lang="ru-RU" sz="1600" i="1" dirty="0" smtClean="0">
                <a:solidFill>
                  <a:srgbClr val="0C067C"/>
                </a:solidFill>
                <a:latin typeface="Arial" pitchFamily="34" charset="0"/>
                <a:cs typeface="Arial" pitchFamily="34" charset="0"/>
              </a:rPr>
              <a:t>Банковская группа </a:t>
            </a:r>
            <a:r>
              <a:rPr lang="de-DE" sz="1600" i="1" dirty="0" smtClean="0">
                <a:solidFill>
                  <a:srgbClr val="0C067C"/>
                </a:solidFill>
                <a:latin typeface="Arial" pitchFamily="34" charset="0"/>
                <a:cs typeface="Arial" pitchFamily="34" charset="0"/>
              </a:rPr>
              <a:t>KfW</a:t>
            </a:r>
            <a:r>
              <a:rPr lang="ru-RU" sz="1600" i="1" dirty="0" smtClean="0">
                <a:solidFill>
                  <a:srgbClr val="0C067C"/>
                </a:solidFill>
                <a:latin typeface="Arial" pitchFamily="34" charset="0"/>
                <a:cs typeface="Arial" pitchFamily="34" charset="0"/>
              </a:rPr>
              <a:t> в рамках Пилотной Финансовой Инициативы</a:t>
            </a:r>
          </a:p>
          <a:p>
            <a:r>
              <a:rPr lang="ru-RU" sz="1600" i="1" dirty="0" smtClean="0">
                <a:solidFill>
                  <a:srgbClr val="0C067C"/>
                </a:solidFill>
                <a:latin typeface="Arial" pitchFamily="34" charset="0"/>
                <a:cs typeface="Arial" pitchFamily="34" charset="0"/>
              </a:rPr>
              <a:t>Основные услуги ООО «</a:t>
            </a:r>
            <a:r>
              <a:rPr lang="ru-RU" sz="1600" i="1" dirty="0" err="1" smtClean="0">
                <a:solidFill>
                  <a:srgbClr val="0C067C"/>
                </a:solidFill>
                <a:latin typeface="Arial" pitchFamily="34" charset="0"/>
                <a:cs typeface="Arial" pitchFamily="34" charset="0"/>
              </a:rPr>
              <a:t>ЕврАКонс</a:t>
            </a:r>
            <a:r>
              <a:rPr lang="ru-RU" sz="1600" i="1" dirty="0" smtClean="0">
                <a:solidFill>
                  <a:srgbClr val="0C067C"/>
                </a:solidFill>
                <a:latin typeface="Arial" pitchFamily="34" charset="0"/>
                <a:cs typeface="Arial" pitchFamily="34" charset="0"/>
              </a:rPr>
              <a:t>» в рамках проекта:</a:t>
            </a:r>
          </a:p>
          <a:p>
            <a:pPr marL="285750" indent="-285750">
              <a:buFont typeface="Arial" pitchFamily="34" charset="0"/>
              <a:buChar char="•"/>
            </a:pPr>
            <a:r>
              <a:rPr lang="ru-RU" sz="1600" i="1" dirty="0" smtClean="0">
                <a:solidFill>
                  <a:srgbClr val="0C067C"/>
                </a:solidFill>
                <a:latin typeface="Arial" pitchFamily="34" charset="0"/>
                <a:cs typeface="Arial" pitchFamily="34" charset="0"/>
              </a:rPr>
              <a:t>Краткий обзор законодательного регулирования сферы ТБО и вопросов ГЧП в России</a:t>
            </a:r>
          </a:p>
          <a:p>
            <a:pPr marL="285750" indent="-285750">
              <a:buFont typeface="Arial" pitchFamily="34" charset="0"/>
              <a:buChar char="•"/>
            </a:pPr>
            <a:r>
              <a:rPr lang="ru-RU" sz="1600" i="1" dirty="0" smtClean="0">
                <a:solidFill>
                  <a:srgbClr val="0C067C"/>
                </a:solidFill>
                <a:latin typeface="Arial" pitchFamily="34" charset="0"/>
                <a:cs typeface="Arial" pitchFamily="34" charset="0"/>
              </a:rPr>
              <a:t>Экспресс-анализ финансово-экономического положения предприятий, экспертное заключение о финансово-экономическом состоянии предприятий </a:t>
            </a:r>
          </a:p>
          <a:p>
            <a:pPr marL="285750" indent="-285750">
              <a:buFont typeface="Arial" pitchFamily="34" charset="0"/>
              <a:buChar char="•"/>
            </a:pPr>
            <a:r>
              <a:rPr lang="ru-RU" sz="1600" i="1" dirty="0" smtClean="0">
                <a:solidFill>
                  <a:srgbClr val="0C067C"/>
                </a:solidFill>
                <a:latin typeface="Arial" pitchFamily="34" charset="0"/>
                <a:cs typeface="Arial" pitchFamily="34" charset="0"/>
              </a:rPr>
              <a:t>Финансово-экономическое экспертное заключение в отношении предлагаемых к финансированию проектов</a:t>
            </a:r>
          </a:p>
          <a:p>
            <a:pPr marL="285750" indent="-285750">
              <a:buFont typeface="Arial" pitchFamily="34" charset="0"/>
              <a:buChar char="•"/>
            </a:pPr>
            <a:endParaRPr lang="ru-RU" sz="1600" dirty="0">
              <a:solidFill>
                <a:srgbClr val="0C067C"/>
              </a:solidFill>
              <a:latin typeface="Arial" pitchFamily="34" charset="0"/>
              <a:cs typeface="Arial"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2446981"/>
            <a:ext cx="2448272" cy="18327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00" y="4586237"/>
            <a:ext cx="2448272" cy="1834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0" name="Прямоугольник 9"/>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2161156864"/>
      </p:ext>
    </p:extLst>
  </p:cSld>
  <p:clrMapOvr>
    <a:masterClrMapping/>
  </p:clrMapOvr>
  <p:transition>
    <p:pull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2" name="Прямоугольник 1"/>
          <p:cNvSpPr/>
          <p:nvPr/>
        </p:nvSpPr>
        <p:spPr>
          <a:xfrm>
            <a:off x="395536" y="1196752"/>
            <a:ext cx="8208911" cy="837970"/>
          </a:xfrm>
          <a:prstGeom prst="rect">
            <a:avLst/>
          </a:prstGeom>
        </p:spPr>
        <p:txBody>
          <a:bodyPr vert="horz" lIns="91440" tIns="45720" rIns="91440" bIns="45720" rtlCol="0" anchor="ctr">
            <a:normAutofit/>
          </a:bodyPr>
          <a:lstStyle/>
          <a:p>
            <a:pPr algn="ctr">
              <a:spcBef>
                <a:spcPct val="0"/>
              </a:spcBef>
            </a:pPr>
            <a:r>
              <a:rPr lang="ru-RU" sz="2000" b="1" dirty="0" smtClean="0">
                <a:solidFill>
                  <a:srgbClr val="0C067C"/>
                </a:solidFill>
                <a:latin typeface="Arial" pitchFamily="34" charset="0"/>
                <a:ea typeface="+mj-ea"/>
                <a:cs typeface="Arial" pitchFamily="34" charset="0"/>
              </a:rPr>
              <a:t>Краткая информация о проекте ГЧП по строительству мусоросортировочных комплексов в Санкт-Петербурге </a:t>
            </a:r>
            <a:endParaRPr lang="ru-RU" sz="2000" b="1" dirty="0">
              <a:solidFill>
                <a:srgbClr val="0C067C"/>
              </a:solidFill>
              <a:latin typeface="Arial" pitchFamily="34" charset="0"/>
              <a:ea typeface="+mj-ea"/>
              <a:cs typeface="Arial" pitchFamily="34" charset="0"/>
            </a:endParaRPr>
          </a:p>
        </p:txBody>
      </p:sp>
      <p:sp>
        <p:nvSpPr>
          <p:cNvPr id="9" name="Прямоугольник 8"/>
          <p:cNvSpPr/>
          <p:nvPr/>
        </p:nvSpPr>
        <p:spPr>
          <a:xfrm>
            <a:off x="50198" y="2276872"/>
            <a:ext cx="9001156" cy="4581128"/>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buSzPct val="120000"/>
              <a:buFont typeface="Franklin Gothic Book" pitchFamily="34" charset="0"/>
              <a:buNone/>
            </a:pPr>
            <a:r>
              <a:rPr lang="ru-RU" sz="1500" b="1" u="sng" dirty="0" smtClean="0">
                <a:solidFill>
                  <a:srgbClr val="0C067C"/>
                </a:solidFill>
                <a:latin typeface="Arial" charset="0"/>
              </a:rPr>
              <a:t>Финансирование реализации проекта</a:t>
            </a:r>
          </a:p>
          <a:p>
            <a:pPr marL="177800">
              <a:buSzPct val="120000"/>
              <a:buFont typeface="Franklin Gothic Book" pitchFamily="34" charset="0"/>
              <a:buNone/>
            </a:pPr>
            <a:r>
              <a:rPr lang="ru-RU" sz="1500" dirty="0" smtClean="0">
                <a:solidFill>
                  <a:srgbClr val="0C067C"/>
                </a:solidFill>
                <a:latin typeface="Arial" charset="0"/>
              </a:rPr>
              <a:t>20 декабря 2012 г. Внешэкономбанк и Банковская группа </a:t>
            </a:r>
            <a:r>
              <a:rPr lang="de-DE" sz="1500" dirty="0" smtClean="0">
                <a:solidFill>
                  <a:srgbClr val="0C067C"/>
                </a:solidFill>
                <a:latin typeface="Arial" charset="0"/>
              </a:rPr>
              <a:t>KfW </a:t>
            </a:r>
            <a:r>
              <a:rPr lang="ru-RU" sz="1500" dirty="0" smtClean="0">
                <a:solidFill>
                  <a:srgbClr val="0C067C"/>
                </a:solidFill>
                <a:latin typeface="Arial" charset="0"/>
              </a:rPr>
              <a:t>при </a:t>
            </a:r>
            <a:r>
              <a:rPr lang="ru-RU" sz="1500" dirty="0">
                <a:solidFill>
                  <a:srgbClr val="0C067C"/>
                </a:solidFill>
                <a:latin typeface="Arial" charset="0"/>
              </a:rPr>
              <a:t>поддержке Совета государств Балтийского моря подписали коммерческое кредитное соглашение в рамках </a:t>
            </a:r>
            <a:r>
              <a:rPr lang="ru-RU" sz="1500" b="1" dirty="0" smtClean="0">
                <a:solidFill>
                  <a:srgbClr val="0C067C"/>
                </a:solidFill>
                <a:latin typeface="Arial" charset="0"/>
              </a:rPr>
              <a:t>Пилотной </a:t>
            </a:r>
            <a:r>
              <a:rPr lang="ru-RU" sz="1500" b="1" dirty="0">
                <a:solidFill>
                  <a:srgbClr val="0C067C"/>
                </a:solidFill>
                <a:latin typeface="Arial" charset="0"/>
              </a:rPr>
              <a:t>финансовой инициативы </a:t>
            </a:r>
            <a:r>
              <a:rPr lang="ru-RU" sz="1500" dirty="0" smtClean="0">
                <a:solidFill>
                  <a:srgbClr val="0C067C"/>
                </a:solidFill>
                <a:latin typeface="Arial" charset="0"/>
              </a:rPr>
              <a:t>(</a:t>
            </a:r>
            <a:r>
              <a:rPr lang="de-DE" sz="1500" dirty="0" smtClean="0">
                <a:solidFill>
                  <a:srgbClr val="0C067C"/>
                </a:solidFill>
                <a:latin typeface="Arial" charset="0"/>
              </a:rPr>
              <a:t>PFI</a:t>
            </a:r>
            <a:r>
              <a:rPr lang="ru-RU" sz="1500" dirty="0" smtClean="0">
                <a:solidFill>
                  <a:srgbClr val="0C067C"/>
                </a:solidFill>
                <a:latin typeface="Arial" charset="0"/>
              </a:rPr>
              <a:t>) </a:t>
            </a:r>
            <a:r>
              <a:rPr lang="ru-RU" sz="1500" dirty="0">
                <a:solidFill>
                  <a:srgbClr val="0C067C"/>
                </a:solidFill>
                <a:latin typeface="Arial" charset="0"/>
              </a:rPr>
              <a:t>на </a:t>
            </a:r>
            <a:r>
              <a:rPr lang="ru-RU" sz="1500" b="1" dirty="0">
                <a:solidFill>
                  <a:srgbClr val="0C067C"/>
                </a:solidFill>
                <a:latin typeface="Arial" charset="0"/>
              </a:rPr>
              <a:t>общий срок 7 лет</a:t>
            </a:r>
            <a:r>
              <a:rPr lang="ru-RU" sz="1500" dirty="0">
                <a:solidFill>
                  <a:srgbClr val="0C067C"/>
                </a:solidFill>
                <a:latin typeface="Arial" charset="0"/>
              </a:rPr>
              <a:t>.</a:t>
            </a:r>
          </a:p>
          <a:p>
            <a:pPr marL="177800">
              <a:buSzPct val="120000"/>
              <a:buFont typeface="Franklin Gothic Book" pitchFamily="34" charset="0"/>
              <a:buNone/>
            </a:pPr>
            <a:endParaRPr lang="ru-RU" sz="1400" b="1" dirty="0" smtClean="0">
              <a:solidFill>
                <a:srgbClr val="0C067C"/>
              </a:solidFill>
              <a:latin typeface="Arial" charset="0"/>
            </a:endParaRPr>
          </a:p>
          <a:p>
            <a:pPr marL="177800">
              <a:buSzPct val="120000"/>
              <a:buFont typeface="Franklin Gothic Book" pitchFamily="34" charset="0"/>
              <a:buNone/>
            </a:pPr>
            <a:r>
              <a:rPr lang="de-DE" sz="1500" b="1" dirty="0" smtClean="0">
                <a:solidFill>
                  <a:srgbClr val="0C067C"/>
                </a:solidFill>
                <a:latin typeface="Arial" charset="0"/>
              </a:rPr>
              <a:t>PFI</a:t>
            </a:r>
            <a:r>
              <a:rPr lang="de-DE" sz="1500" dirty="0" smtClean="0">
                <a:solidFill>
                  <a:srgbClr val="0C067C"/>
                </a:solidFill>
                <a:latin typeface="Arial" charset="0"/>
              </a:rPr>
              <a:t> </a:t>
            </a:r>
            <a:r>
              <a:rPr lang="ru-RU" sz="1500" dirty="0" smtClean="0">
                <a:solidFill>
                  <a:srgbClr val="0C067C"/>
                </a:solidFill>
                <a:latin typeface="Arial" charset="0"/>
              </a:rPr>
              <a:t>является </a:t>
            </a:r>
            <a:r>
              <a:rPr lang="ru-RU" sz="1500" dirty="0">
                <a:solidFill>
                  <a:srgbClr val="0C067C"/>
                </a:solidFill>
                <a:latin typeface="Arial" charset="0"/>
              </a:rPr>
              <a:t>программой сотрудничества, </a:t>
            </a:r>
            <a:r>
              <a:rPr lang="ru-RU" sz="1500" dirty="0" smtClean="0">
                <a:solidFill>
                  <a:srgbClr val="0C067C"/>
                </a:solidFill>
                <a:latin typeface="Arial" charset="0"/>
              </a:rPr>
              <a:t>инициированной </a:t>
            </a:r>
            <a:r>
              <a:rPr lang="ru-RU" sz="1500" dirty="0" err="1">
                <a:solidFill>
                  <a:srgbClr val="0C067C"/>
                </a:solidFill>
                <a:latin typeface="Arial" charset="0"/>
              </a:rPr>
              <a:t>KfW</a:t>
            </a:r>
            <a:r>
              <a:rPr lang="ru-RU" sz="1500" dirty="0">
                <a:solidFill>
                  <a:srgbClr val="0C067C"/>
                </a:solidFill>
                <a:latin typeface="Arial" charset="0"/>
              </a:rPr>
              <a:t> и Внешэкономбанком при поддержке СГБМ. Целью программы является создание открытой финансовой платформы для привлечения финансовых партнеров и финансовых средств для проектов, направленных на устойчивое экономическое развитие и сотрудничество в географическом районе СГБМ, </a:t>
            </a:r>
            <a:r>
              <a:rPr lang="ru-RU" sz="1500" dirty="0" smtClean="0">
                <a:solidFill>
                  <a:srgbClr val="0C067C"/>
                </a:solidFill>
                <a:latin typeface="Arial" charset="0"/>
              </a:rPr>
              <a:t>в </a:t>
            </a:r>
            <a:r>
              <a:rPr lang="ru-RU" sz="1500" dirty="0" err="1" smtClean="0">
                <a:solidFill>
                  <a:srgbClr val="0C067C"/>
                </a:solidFill>
                <a:latin typeface="Arial" charset="0"/>
              </a:rPr>
              <a:t>т.ч</a:t>
            </a:r>
            <a:r>
              <a:rPr lang="ru-RU" sz="1500" dirty="0" smtClean="0">
                <a:solidFill>
                  <a:srgbClr val="0C067C"/>
                </a:solidFill>
                <a:latin typeface="Arial" charset="0"/>
              </a:rPr>
              <a:t>. на финансирование проектов ГЧП в регионе Балтийского моря.  </a:t>
            </a:r>
          </a:p>
          <a:p>
            <a:pPr marL="177800">
              <a:buSzPct val="120000"/>
              <a:buFont typeface="Franklin Gothic Book" pitchFamily="34" charset="0"/>
              <a:buNone/>
            </a:pPr>
            <a:endParaRPr lang="ru-RU" sz="1400" dirty="0" smtClean="0">
              <a:solidFill>
                <a:srgbClr val="0C067C"/>
              </a:solidFill>
              <a:latin typeface="Arial" charset="0"/>
            </a:endParaRPr>
          </a:p>
          <a:p>
            <a:pPr marL="177800">
              <a:buSzPct val="120000"/>
              <a:buFont typeface="Franklin Gothic Book" pitchFamily="34" charset="0"/>
              <a:buNone/>
            </a:pPr>
            <a:r>
              <a:rPr lang="ru-RU" sz="1500" dirty="0" smtClean="0">
                <a:solidFill>
                  <a:srgbClr val="0C067C"/>
                </a:solidFill>
                <a:latin typeface="Arial" charset="0"/>
              </a:rPr>
              <a:t>Средства </a:t>
            </a:r>
            <a:r>
              <a:rPr lang="ru-RU" sz="1500" dirty="0">
                <a:solidFill>
                  <a:srgbClr val="0C067C"/>
                </a:solidFill>
                <a:latin typeface="Arial" charset="0"/>
              </a:rPr>
              <a:t>по кредитному соглашению на сумму до </a:t>
            </a:r>
            <a:r>
              <a:rPr lang="ru-RU" sz="1500" b="1" dirty="0">
                <a:solidFill>
                  <a:srgbClr val="0C067C"/>
                </a:solidFill>
                <a:latin typeface="Arial" charset="0"/>
              </a:rPr>
              <a:t>65 </a:t>
            </a:r>
            <a:r>
              <a:rPr lang="ru-RU" sz="1500" b="1" dirty="0" err="1" smtClean="0">
                <a:solidFill>
                  <a:srgbClr val="0C067C"/>
                </a:solidFill>
                <a:latin typeface="Arial" charset="0"/>
              </a:rPr>
              <a:t>млн.долл</a:t>
            </a:r>
            <a:r>
              <a:rPr lang="ru-RU" sz="1500" b="1" dirty="0" smtClean="0">
                <a:solidFill>
                  <a:srgbClr val="0C067C"/>
                </a:solidFill>
                <a:latin typeface="Arial" charset="0"/>
              </a:rPr>
              <a:t>. </a:t>
            </a:r>
            <a:r>
              <a:rPr lang="ru-RU" sz="1500" b="1" dirty="0">
                <a:solidFill>
                  <a:srgbClr val="0C067C"/>
                </a:solidFill>
                <a:latin typeface="Arial" charset="0"/>
              </a:rPr>
              <a:t>США </a:t>
            </a:r>
            <a:r>
              <a:rPr lang="ru-RU" sz="1500" dirty="0" smtClean="0">
                <a:solidFill>
                  <a:srgbClr val="0C067C"/>
                </a:solidFill>
                <a:latin typeface="Arial" charset="0"/>
              </a:rPr>
              <a:t>предоставлены Внешэкономбанку </a:t>
            </a:r>
            <a:r>
              <a:rPr lang="ru-RU" sz="1500" dirty="0">
                <a:solidFill>
                  <a:srgbClr val="0C067C"/>
                </a:solidFill>
                <a:latin typeface="Arial" charset="0"/>
              </a:rPr>
              <a:t>в рублевом эквиваленте по фиксированной ставке. </a:t>
            </a:r>
            <a:endParaRPr lang="ru-RU" sz="1500" dirty="0" smtClean="0">
              <a:solidFill>
                <a:srgbClr val="0C067C"/>
              </a:solidFill>
              <a:latin typeface="Arial" charset="0"/>
            </a:endParaRPr>
          </a:p>
          <a:p>
            <a:pPr marL="177800">
              <a:buSzPct val="120000"/>
              <a:buFont typeface="Franklin Gothic Book" pitchFamily="34" charset="0"/>
              <a:buNone/>
            </a:pPr>
            <a:endParaRPr lang="ru-RU" sz="1400" dirty="0" smtClean="0">
              <a:solidFill>
                <a:srgbClr val="0C067C"/>
              </a:solidFill>
              <a:latin typeface="Arial" charset="0"/>
            </a:endParaRPr>
          </a:p>
          <a:p>
            <a:pPr marL="177800">
              <a:buSzPct val="120000"/>
              <a:buFont typeface="Franklin Gothic Book" pitchFamily="34" charset="0"/>
              <a:buNone/>
            </a:pPr>
            <a:r>
              <a:rPr lang="ru-RU" sz="1500" dirty="0" smtClean="0">
                <a:solidFill>
                  <a:srgbClr val="0C067C"/>
                </a:solidFill>
                <a:latin typeface="Arial" charset="0"/>
              </a:rPr>
              <a:t>Привлеченные </a:t>
            </a:r>
            <a:r>
              <a:rPr lang="ru-RU" sz="1500" dirty="0">
                <a:solidFill>
                  <a:srgbClr val="0C067C"/>
                </a:solidFill>
                <a:latin typeface="Arial" charset="0"/>
              </a:rPr>
              <a:t>кредитные средства </a:t>
            </a:r>
            <a:r>
              <a:rPr lang="ru-RU" sz="1500" dirty="0" smtClean="0">
                <a:solidFill>
                  <a:srgbClr val="0C067C"/>
                </a:solidFill>
                <a:latin typeface="Arial" charset="0"/>
              </a:rPr>
              <a:t>использованы </a:t>
            </a:r>
            <a:r>
              <a:rPr lang="ru-RU" sz="1500" dirty="0">
                <a:solidFill>
                  <a:srgbClr val="0C067C"/>
                </a:solidFill>
                <a:latin typeface="Arial" charset="0"/>
              </a:rPr>
              <a:t>для финансирования Внешэкономбанком проекта </a:t>
            </a:r>
            <a:r>
              <a:rPr lang="ru-RU" sz="1500" dirty="0" smtClean="0">
                <a:solidFill>
                  <a:srgbClr val="0C067C"/>
                </a:solidFill>
                <a:latin typeface="Arial" charset="0"/>
              </a:rPr>
              <a:t>ГЧП, </a:t>
            </a:r>
            <a:r>
              <a:rPr lang="ru-RU" sz="1500" dirty="0">
                <a:solidFill>
                  <a:srgbClr val="0C067C"/>
                </a:solidFill>
                <a:latin typeface="Arial" charset="0"/>
              </a:rPr>
              <a:t>реализуемого компанией </a:t>
            </a:r>
            <a:r>
              <a:rPr lang="ru-RU" sz="1500" b="1" dirty="0">
                <a:solidFill>
                  <a:srgbClr val="0C067C"/>
                </a:solidFill>
                <a:latin typeface="Arial" charset="0"/>
              </a:rPr>
              <a:t>ОАО «Автопарк №1 «</a:t>
            </a:r>
            <a:r>
              <a:rPr lang="ru-RU" sz="1500" b="1" dirty="0" err="1">
                <a:solidFill>
                  <a:srgbClr val="0C067C"/>
                </a:solidFill>
                <a:latin typeface="Arial" charset="0"/>
              </a:rPr>
              <a:t>Спецтранс</a:t>
            </a:r>
            <a:r>
              <a:rPr lang="ru-RU" sz="1500" b="1" dirty="0" smtClean="0">
                <a:solidFill>
                  <a:srgbClr val="0C067C"/>
                </a:solidFill>
                <a:latin typeface="Arial" charset="0"/>
              </a:rPr>
              <a:t>»</a:t>
            </a:r>
            <a:r>
              <a:rPr lang="ru-RU" sz="1500" dirty="0" smtClean="0">
                <a:solidFill>
                  <a:srgbClr val="0C067C"/>
                </a:solidFill>
                <a:latin typeface="Arial" charset="0"/>
              </a:rPr>
              <a:t> в Санкт-Петербурге. </a:t>
            </a:r>
          </a:p>
          <a:p>
            <a:pPr marL="177800">
              <a:buSzPct val="120000"/>
              <a:buFont typeface="Franklin Gothic Book" pitchFamily="34" charset="0"/>
              <a:buNone/>
            </a:pPr>
            <a:endParaRPr lang="ru-RU" sz="800" dirty="0">
              <a:solidFill>
                <a:srgbClr val="0C067C"/>
              </a:solidFill>
              <a:latin typeface="Arial" charset="0"/>
            </a:endParaRPr>
          </a:p>
          <a:p>
            <a:pPr marL="177800" algn="ctr">
              <a:buSzPct val="120000"/>
              <a:buFont typeface="Franklin Gothic Book" pitchFamily="34" charset="0"/>
              <a:buNone/>
            </a:pPr>
            <a:r>
              <a:rPr lang="ru-RU" b="1" dirty="0" smtClean="0">
                <a:solidFill>
                  <a:srgbClr val="0C067C"/>
                </a:solidFill>
                <a:latin typeface="Arial" charset="0"/>
              </a:rPr>
              <a:t>Это первый проект ГЧП </a:t>
            </a:r>
          </a:p>
          <a:p>
            <a:pPr marL="177800" algn="ctr">
              <a:buSzPct val="120000"/>
              <a:buFont typeface="Franklin Gothic Book" pitchFamily="34" charset="0"/>
              <a:buNone/>
            </a:pPr>
            <a:r>
              <a:rPr lang="ru-RU" b="1" dirty="0" smtClean="0">
                <a:solidFill>
                  <a:srgbClr val="0C067C"/>
                </a:solidFill>
                <a:latin typeface="Arial" charset="0"/>
              </a:rPr>
              <a:t>в сфере </a:t>
            </a:r>
            <a:r>
              <a:rPr lang="ru-RU" b="1" dirty="0" err="1" smtClean="0">
                <a:solidFill>
                  <a:srgbClr val="0C067C"/>
                </a:solidFill>
                <a:latin typeface="Arial" charset="0"/>
              </a:rPr>
              <a:t>мусороудаления</a:t>
            </a:r>
            <a:r>
              <a:rPr lang="ru-RU" b="1" dirty="0" smtClean="0">
                <a:solidFill>
                  <a:srgbClr val="0C067C"/>
                </a:solidFill>
                <a:latin typeface="Arial" charset="0"/>
              </a:rPr>
              <a:t>, реализованный в России. </a:t>
            </a:r>
            <a:endParaRPr lang="ru-RU" b="1" dirty="0">
              <a:solidFill>
                <a:srgbClr val="0C067C"/>
              </a:solidFill>
              <a:latin typeface="Arial" charset="0"/>
            </a:endParaRPr>
          </a:p>
        </p:txBody>
      </p:sp>
      <p:sp>
        <p:nvSpPr>
          <p:cNvPr id="10" name="Прямоугольник 9"/>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3156279309"/>
      </p:ext>
    </p:extLst>
  </p:cSld>
  <p:clrMapOvr>
    <a:masterClrMapping/>
  </p:clrMapOvr>
  <p:transition>
    <p:pull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2" name="Прямоугольник 1"/>
          <p:cNvSpPr/>
          <p:nvPr/>
        </p:nvSpPr>
        <p:spPr>
          <a:xfrm>
            <a:off x="251520" y="1484784"/>
            <a:ext cx="8640960" cy="837970"/>
          </a:xfrm>
          <a:prstGeom prst="rect">
            <a:avLst/>
          </a:prstGeom>
        </p:spPr>
        <p:txBody>
          <a:bodyPr vert="horz" lIns="91440" tIns="45720" rIns="91440" bIns="45720" rtlCol="0" anchor="ctr">
            <a:normAutofit/>
          </a:bodyPr>
          <a:lstStyle/>
          <a:p>
            <a:pPr algn="ctr">
              <a:spcBef>
                <a:spcPct val="0"/>
              </a:spcBef>
            </a:pPr>
            <a:r>
              <a:rPr lang="ru-RU" sz="2000" b="1" dirty="0" smtClean="0">
                <a:solidFill>
                  <a:srgbClr val="0C067C"/>
                </a:solidFill>
                <a:latin typeface="Arial" pitchFamily="34" charset="0"/>
                <a:ea typeface="+mj-ea"/>
                <a:cs typeface="Arial" pitchFamily="34" charset="0"/>
              </a:rPr>
              <a:t>4. Организация </a:t>
            </a:r>
            <a:r>
              <a:rPr lang="ru-RU" sz="2000" b="1" dirty="0">
                <a:solidFill>
                  <a:srgbClr val="0C067C"/>
                </a:solidFill>
                <a:latin typeface="Arial" pitchFamily="34" charset="0"/>
                <a:ea typeface="+mj-ea"/>
                <a:cs typeface="Arial" pitchFamily="34" charset="0"/>
              </a:rPr>
              <a:t>и проведение учебно-ознакомительных поездок в зарубежные </a:t>
            </a:r>
            <a:r>
              <a:rPr lang="ru-RU" sz="2000" b="1" dirty="0" smtClean="0">
                <a:solidFill>
                  <a:srgbClr val="0C067C"/>
                </a:solidFill>
                <a:latin typeface="Arial" pitchFamily="34" charset="0"/>
                <a:ea typeface="+mj-ea"/>
                <a:cs typeface="Arial" pitchFamily="34" charset="0"/>
              </a:rPr>
              <a:t>страны </a:t>
            </a:r>
            <a:r>
              <a:rPr lang="ru-RU" sz="2000" b="1" dirty="0">
                <a:solidFill>
                  <a:srgbClr val="0C067C"/>
                </a:solidFill>
                <a:latin typeface="Arial" pitchFamily="34" charset="0"/>
                <a:ea typeface="+mj-ea"/>
                <a:cs typeface="Arial" pitchFamily="34" charset="0"/>
              </a:rPr>
              <a:t>– знакомство с проектами </a:t>
            </a:r>
            <a:r>
              <a:rPr lang="ru-RU" sz="2000" b="1" dirty="0" smtClean="0">
                <a:solidFill>
                  <a:srgbClr val="0C067C"/>
                </a:solidFill>
                <a:latin typeface="Arial" pitchFamily="34" charset="0"/>
                <a:ea typeface="+mj-ea"/>
                <a:cs typeface="Arial" pitchFamily="34" charset="0"/>
              </a:rPr>
              <a:t>ГЧП</a:t>
            </a:r>
            <a:endParaRPr lang="ru-RU" sz="2000" b="1" dirty="0">
              <a:solidFill>
                <a:srgbClr val="0C067C"/>
              </a:solidFill>
              <a:latin typeface="Arial" pitchFamily="34" charset="0"/>
              <a:ea typeface="+mj-ea"/>
              <a:cs typeface="Arial" pitchFamily="34" charset="0"/>
            </a:endParaRPr>
          </a:p>
        </p:txBody>
      </p:sp>
      <p:sp>
        <p:nvSpPr>
          <p:cNvPr id="21" name="Прямоугольник 20"/>
          <p:cNvSpPr/>
          <p:nvPr/>
        </p:nvSpPr>
        <p:spPr>
          <a:xfrm>
            <a:off x="157026" y="2636912"/>
            <a:ext cx="4276059" cy="3168351"/>
          </a:xfrm>
          <a:prstGeom prst="rect">
            <a:avLst/>
          </a:prstGeom>
          <a:solidFill>
            <a:srgbClr val="75A8F3">
              <a:alpha val="60000"/>
            </a:srgbClr>
          </a:solidFill>
          <a:ln>
            <a:solidFill>
              <a:srgbClr val="0C067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rgbClr val="0C067C"/>
              </a:solidFill>
              <a:latin typeface="Arial" pitchFamily="34" charset="0"/>
              <a:cs typeface="Arial" pitchFamily="34" charset="0"/>
            </a:endParaRPr>
          </a:p>
          <a:p>
            <a:r>
              <a:rPr lang="ru-RU" dirty="0" smtClean="0">
                <a:solidFill>
                  <a:srgbClr val="0C067C"/>
                </a:solidFill>
                <a:latin typeface="Arial" pitchFamily="34" charset="0"/>
                <a:cs typeface="Arial" pitchFamily="34" charset="0"/>
              </a:rPr>
              <a:t>24-28.04.2013 - Бавария, Германия </a:t>
            </a:r>
          </a:p>
          <a:p>
            <a:r>
              <a:rPr lang="ru-RU" dirty="0" smtClean="0">
                <a:solidFill>
                  <a:srgbClr val="0C067C"/>
                </a:solidFill>
                <a:latin typeface="Arial" pitchFamily="34" charset="0"/>
                <a:cs typeface="Arial" pitchFamily="34" charset="0"/>
              </a:rPr>
              <a:t>Учебная поездка «Нормотворческая </a:t>
            </a:r>
            <a:r>
              <a:rPr lang="ru-RU" dirty="0">
                <a:solidFill>
                  <a:srgbClr val="0C067C"/>
                </a:solidFill>
                <a:latin typeface="Arial" pitchFamily="34" charset="0"/>
                <a:cs typeface="Arial" pitchFamily="34" charset="0"/>
              </a:rPr>
              <a:t>деятельность </a:t>
            </a:r>
            <a:r>
              <a:rPr lang="ru-RU" dirty="0" smtClean="0">
                <a:solidFill>
                  <a:srgbClr val="0C067C"/>
                </a:solidFill>
                <a:latin typeface="Arial" pitchFamily="34" charset="0"/>
                <a:cs typeface="Arial" pitchFamily="34" charset="0"/>
              </a:rPr>
              <a:t>представительных </a:t>
            </a:r>
            <a:r>
              <a:rPr lang="ru-RU" dirty="0">
                <a:solidFill>
                  <a:srgbClr val="0C067C"/>
                </a:solidFill>
                <a:latin typeface="Arial" pitchFamily="34" charset="0"/>
                <a:cs typeface="Arial" pitchFamily="34" charset="0"/>
              </a:rPr>
              <a:t>органов в Германии; система МСУ в Германии; предоставление муниципальных услуг, </a:t>
            </a:r>
            <a:r>
              <a:rPr lang="ru-RU" dirty="0" err="1" smtClean="0">
                <a:solidFill>
                  <a:srgbClr val="0C067C"/>
                </a:solidFill>
                <a:latin typeface="Arial" pitchFamily="34" charset="0"/>
                <a:cs typeface="Arial" pitchFamily="34" charset="0"/>
              </a:rPr>
              <a:t>межмуници</a:t>
            </a:r>
            <a:r>
              <a:rPr lang="ru-RU" dirty="0">
                <a:solidFill>
                  <a:srgbClr val="0C067C"/>
                </a:solidFill>
                <a:latin typeface="Arial" pitchFamily="34" charset="0"/>
                <a:cs typeface="Arial" pitchFamily="34" charset="0"/>
              </a:rPr>
              <a:t>-</a:t>
            </a:r>
            <a:r>
              <a:rPr lang="ru-RU" dirty="0" smtClean="0">
                <a:solidFill>
                  <a:srgbClr val="0C067C"/>
                </a:solidFill>
                <a:latin typeface="Arial" pitchFamily="34" charset="0"/>
                <a:cs typeface="Arial" pitchFamily="34" charset="0"/>
              </a:rPr>
              <a:t> </a:t>
            </a:r>
            <a:r>
              <a:rPr lang="ru-RU" dirty="0" err="1" smtClean="0">
                <a:solidFill>
                  <a:srgbClr val="0C067C"/>
                </a:solidFill>
                <a:latin typeface="Arial" pitchFamily="34" charset="0"/>
                <a:cs typeface="Arial" pitchFamily="34" charset="0"/>
              </a:rPr>
              <a:t>пальная</a:t>
            </a:r>
            <a:r>
              <a:rPr lang="ru-RU" dirty="0" smtClean="0">
                <a:solidFill>
                  <a:srgbClr val="0C067C"/>
                </a:solidFill>
                <a:latin typeface="Arial" pitchFamily="34" charset="0"/>
                <a:cs typeface="Arial" pitchFamily="34" charset="0"/>
              </a:rPr>
              <a:t> </a:t>
            </a:r>
            <a:r>
              <a:rPr lang="ru-RU" dirty="0">
                <a:solidFill>
                  <a:srgbClr val="0C067C"/>
                </a:solidFill>
                <a:latin typeface="Arial" pitchFamily="34" charset="0"/>
                <a:cs typeface="Arial" pitchFamily="34" charset="0"/>
              </a:rPr>
              <a:t>кооперация, деятельность добровольных союзов</a:t>
            </a:r>
            <a:r>
              <a:rPr lang="ru-RU" dirty="0" smtClean="0">
                <a:solidFill>
                  <a:srgbClr val="0C067C"/>
                </a:solidFill>
                <a:latin typeface="Arial" pitchFamily="34" charset="0"/>
                <a:cs typeface="Arial" pitchFamily="34" charset="0"/>
              </a:rPr>
              <a:t>»</a:t>
            </a:r>
          </a:p>
          <a:p>
            <a:r>
              <a:rPr lang="ru-RU" sz="1600" i="1" dirty="0" smtClean="0">
                <a:solidFill>
                  <a:srgbClr val="0C067C"/>
                </a:solidFill>
                <a:latin typeface="Arial" pitchFamily="34" charset="0"/>
                <a:cs typeface="Arial" pitchFamily="34" charset="0"/>
              </a:rPr>
              <a:t>Участники: депутаты Законодательного Собрания, главы муниципальных образований Калужской области</a:t>
            </a:r>
          </a:p>
          <a:p>
            <a:endParaRPr lang="ru-RU" sz="1600" i="1" dirty="0">
              <a:solidFill>
                <a:srgbClr val="0C067C"/>
              </a:solidFill>
              <a:latin typeface="Arial" pitchFamily="34" charset="0"/>
              <a:cs typeface="Arial"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04567" y="2754635"/>
            <a:ext cx="4359921" cy="29066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Прямоугольник 9"/>
          <p:cNvSpPr/>
          <p:nvPr/>
        </p:nvSpPr>
        <p:spPr>
          <a:xfrm>
            <a:off x="1585030"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r>
              <a:rPr lang="ru-RU" dirty="0" smtClean="0"/>
              <a:t> </a:t>
            </a:r>
            <a:endParaRPr lang="ru-RU" dirty="0"/>
          </a:p>
        </p:txBody>
      </p:sp>
    </p:spTree>
    <p:extLst>
      <p:ext uri="{BB962C8B-B14F-4D97-AF65-F5344CB8AC3E}">
        <p14:creationId xmlns:p14="http://schemas.microsoft.com/office/powerpoint/2010/main" xmlns="" val="957740792"/>
      </p:ext>
    </p:extLst>
  </p:cSld>
  <p:clrMapOvr>
    <a:masterClrMapping/>
  </p:clrMapOvr>
  <p:transition>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564904"/>
            <a:ext cx="7962108" cy="1405427"/>
          </a:xfrm>
        </p:spPr>
        <p:txBody>
          <a:bodyPr>
            <a:normAutofit/>
          </a:bodyPr>
          <a:lstStyle/>
          <a:p>
            <a:r>
              <a:rPr lang="ru-RU" sz="4800" b="1" dirty="0" smtClean="0">
                <a:solidFill>
                  <a:schemeClr val="tx2">
                    <a:lumMod val="75000"/>
                  </a:schemeClr>
                </a:solidFill>
              </a:rPr>
              <a:t>Благодарю Вас за внимание!</a:t>
            </a:r>
            <a:endParaRPr lang="ru-RU" sz="4800" b="1" dirty="0">
              <a:solidFill>
                <a:schemeClr val="tx2">
                  <a:lumMod val="75000"/>
                </a:schemeClr>
              </a:solidFill>
            </a:endParaRPr>
          </a:p>
        </p:txBody>
      </p:sp>
      <p:sp>
        <p:nvSpPr>
          <p:cNvPr id="3" name="Прямоугольник 2"/>
          <p:cNvSpPr/>
          <p:nvPr/>
        </p:nvSpPr>
        <p:spPr>
          <a:xfrm>
            <a:off x="3779912" y="5103674"/>
            <a:ext cx="5364088" cy="1477328"/>
          </a:xfrm>
          <a:prstGeom prst="rect">
            <a:avLst/>
          </a:prstGeom>
        </p:spPr>
        <p:txBody>
          <a:bodyPr wrap="square">
            <a:spAutoFit/>
          </a:bodyPr>
          <a:lstStyle/>
          <a:p>
            <a:pPr lvl="0" algn="r" eaLnBrk="0" fontAlgn="base" hangingPunct="0">
              <a:spcBef>
                <a:spcPct val="0"/>
              </a:spcBef>
              <a:spcAft>
                <a:spcPct val="0"/>
              </a:spcAft>
            </a:pPr>
            <a:r>
              <a:rPr lang="ru-RU" b="1" dirty="0" smtClean="0">
                <a:latin typeface="Arial" pitchFamily="34" charset="0"/>
                <a:ea typeface="Times New Roman" pitchFamily="18" charset="0"/>
                <a:cs typeface="Arial" pitchFamily="34" charset="0"/>
              </a:rPr>
              <a:t>123298 г. Москва</a:t>
            </a:r>
            <a:r>
              <a:rPr lang="ru-RU" b="1" dirty="0">
                <a:latin typeface="Arial" pitchFamily="34" charset="0"/>
                <a:ea typeface="Times New Roman" pitchFamily="18" charset="0"/>
                <a:cs typeface="Arial" pitchFamily="34" charset="0"/>
              </a:rPr>
              <a:t>,</a:t>
            </a:r>
            <a:endParaRPr lang="ru-RU" sz="900" dirty="0">
              <a:latin typeface="Arial" pitchFamily="34" charset="0"/>
            </a:endParaRPr>
          </a:p>
          <a:p>
            <a:pPr lvl="0" algn="r" eaLnBrk="0" fontAlgn="base" hangingPunct="0">
              <a:spcBef>
                <a:spcPct val="0"/>
              </a:spcBef>
              <a:spcAft>
                <a:spcPct val="0"/>
              </a:spcAft>
            </a:pPr>
            <a:r>
              <a:rPr lang="ru-RU" b="1" dirty="0" smtClean="0">
                <a:latin typeface="Arial" pitchFamily="34" charset="0"/>
                <a:ea typeface="Times New Roman" pitchFamily="18" charset="0"/>
                <a:cs typeface="Arial" pitchFamily="34" charset="0"/>
              </a:rPr>
              <a:t>ул. Маршала </a:t>
            </a:r>
            <a:r>
              <a:rPr lang="ru-RU" b="1" dirty="0" err="1" smtClean="0">
                <a:latin typeface="Arial" pitchFamily="34" charset="0"/>
                <a:ea typeface="Times New Roman" pitchFamily="18" charset="0"/>
                <a:cs typeface="Arial" pitchFamily="34" charset="0"/>
              </a:rPr>
              <a:t>Бирюзова</a:t>
            </a:r>
            <a:r>
              <a:rPr lang="ru-RU" b="1" dirty="0" smtClean="0">
                <a:latin typeface="Arial" pitchFamily="34" charset="0"/>
                <a:ea typeface="Times New Roman" pitchFamily="18" charset="0"/>
                <a:cs typeface="Arial" pitchFamily="34" charset="0"/>
              </a:rPr>
              <a:t>, д.1, корп. 1А, </a:t>
            </a:r>
            <a:r>
              <a:rPr lang="ru-RU" b="1" dirty="0" err="1" smtClean="0">
                <a:latin typeface="Arial" pitchFamily="34" charset="0"/>
                <a:ea typeface="Times New Roman" pitchFamily="18" charset="0"/>
                <a:cs typeface="Arial" pitchFamily="34" charset="0"/>
              </a:rPr>
              <a:t>оф</a:t>
            </a:r>
            <a:r>
              <a:rPr lang="ru-RU" b="1" dirty="0" smtClean="0">
                <a:latin typeface="Arial" pitchFamily="34" charset="0"/>
                <a:ea typeface="Times New Roman" pitchFamily="18" charset="0"/>
                <a:cs typeface="Arial" pitchFamily="34" charset="0"/>
              </a:rPr>
              <a:t>. 351</a:t>
            </a:r>
            <a:endParaRPr lang="ru-RU" sz="900" dirty="0">
              <a:latin typeface="Arial" pitchFamily="34" charset="0"/>
            </a:endParaRPr>
          </a:p>
          <a:p>
            <a:pPr lvl="0" algn="r" eaLnBrk="0" fontAlgn="base" hangingPunct="0">
              <a:spcBef>
                <a:spcPct val="0"/>
              </a:spcBef>
              <a:spcAft>
                <a:spcPct val="0"/>
              </a:spcAft>
            </a:pPr>
            <a:r>
              <a:rPr lang="ru-RU" b="1" dirty="0" smtClean="0">
                <a:latin typeface="Arial" pitchFamily="34" charset="0"/>
                <a:ea typeface="Times New Roman" pitchFamily="18" charset="0"/>
                <a:cs typeface="Arial" pitchFamily="34" charset="0"/>
              </a:rPr>
              <a:t>тел</a:t>
            </a:r>
            <a:r>
              <a:rPr lang="ru-RU" b="1" dirty="0">
                <a:latin typeface="Arial" pitchFamily="34" charset="0"/>
                <a:ea typeface="Times New Roman" pitchFamily="18" charset="0"/>
                <a:cs typeface="Arial" pitchFamily="34" charset="0"/>
              </a:rPr>
              <a:t>./ факс 8</a:t>
            </a:r>
            <a:r>
              <a:rPr lang="en-GB" b="1" dirty="0">
                <a:latin typeface="Arial" pitchFamily="34" charset="0"/>
                <a:ea typeface="Times New Roman" pitchFamily="18" charset="0"/>
                <a:cs typeface="Arial" pitchFamily="34" charset="0"/>
              </a:rPr>
              <a:t> </a:t>
            </a:r>
            <a:r>
              <a:rPr lang="ru-RU" b="1" dirty="0">
                <a:latin typeface="Arial" pitchFamily="34" charset="0"/>
                <a:ea typeface="Times New Roman" pitchFamily="18" charset="0"/>
                <a:cs typeface="Arial" pitchFamily="34" charset="0"/>
              </a:rPr>
              <a:t>495</a:t>
            </a:r>
            <a:r>
              <a:rPr lang="en-GB" b="1" dirty="0">
                <a:latin typeface="Arial" pitchFamily="34" charset="0"/>
                <a:ea typeface="Times New Roman" pitchFamily="18" charset="0"/>
                <a:cs typeface="Arial" pitchFamily="34" charset="0"/>
              </a:rPr>
              <a:t> </a:t>
            </a:r>
            <a:r>
              <a:rPr lang="ru-RU" b="1" dirty="0">
                <a:latin typeface="Arial" pitchFamily="34" charset="0"/>
                <a:ea typeface="Times New Roman" pitchFamily="18" charset="0"/>
                <a:cs typeface="Arial" pitchFamily="34" charset="0"/>
              </a:rPr>
              <a:t>780 72 84</a:t>
            </a:r>
            <a:endParaRPr lang="ru-RU" sz="900" dirty="0">
              <a:latin typeface="Arial" pitchFamily="34" charset="0"/>
            </a:endParaRPr>
          </a:p>
          <a:p>
            <a:pPr lvl="0" algn="r" eaLnBrk="0" fontAlgn="base" hangingPunct="0">
              <a:spcBef>
                <a:spcPct val="0"/>
              </a:spcBef>
              <a:spcAft>
                <a:spcPct val="0"/>
              </a:spcAft>
            </a:pPr>
            <a:r>
              <a:rPr lang="en-US" b="1" dirty="0" err="1" smtClean="0">
                <a:latin typeface="Arial" pitchFamily="34" charset="0"/>
                <a:ea typeface="Times New Roman" pitchFamily="18" charset="0"/>
                <a:cs typeface="Arial" pitchFamily="34" charset="0"/>
                <a:hlinkClick r:id="rId2"/>
              </a:rPr>
              <a:t>korolenko</a:t>
            </a:r>
            <a:r>
              <a:rPr lang="ru-RU" b="1" dirty="0" smtClean="0">
                <a:latin typeface="Arial" pitchFamily="34" charset="0"/>
                <a:ea typeface="Times New Roman" pitchFamily="18" charset="0"/>
                <a:cs typeface="Arial" pitchFamily="34" charset="0"/>
                <a:hlinkClick r:id="rId2"/>
              </a:rPr>
              <a:t>@</a:t>
            </a:r>
            <a:r>
              <a:rPr lang="en-US" b="1" dirty="0" err="1">
                <a:latin typeface="Arial" pitchFamily="34" charset="0"/>
                <a:ea typeface="Times New Roman" pitchFamily="18" charset="0"/>
                <a:cs typeface="Arial" pitchFamily="34" charset="0"/>
                <a:hlinkClick r:id="rId2"/>
              </a:rPr>
              <a:t>evracons</a:t>
            </a:r>
            <a:r>
              <a:rPr lang="ru-RU" b="1" dirty="0">
                <a:latin typeface="Arial" pitchFamily="34" charset="0"/>
                <a:ea typeface="Times New Roman" pitchFamily="18" charset="0"/>
                <a:cs typeface="Arial" pitchFamily="34" charset="0"/>
                <a:hlinkClick r:id="rId2"/>
              </a:rPr>
              <a:t>.</a:t>
            </a:r>
            <a:r>
              <a:rPr lang="en-US" b="1" dirty="0">
                <a:latin typeface="Arial" pitchFamily="34" charset="0"/>
                <a:ea typeface="Times New Roman" pitchFamily="18" charset="0"/>
                <a:cs typeface="Arial" pitchFamily="34" charset="0"/>
                <a:hlinkClick r:id="rId2"/>
              </a:rPr>
              <a:t>com</a:t>
            </a:r>
            <a:r>
              <a:rPr lang="de-DE" b="1" dirty="0">
                <a:latin typeface="Arial" pitchFamily="34" charset="0"/>
                <a:ea typeface="Times New Roman" pitchFamily="18" charset="0"/>
                <a:cs typeface="Arial" pitchFamily="34" charset="0"/>
              </a:rPr>
              <a:t> </a:t>
            </a:r>
            <a:endParaRPr lang="ru-RU" sz="900" dirty="0">
              <a:latin typeface="Arial" pitchFamily="34" charset="0"/>
            </a:endParaRPr>
          </a:p>
          <a:p>
            <a:pPr lvl="0" algn="r" eaLnBrk="0" fontAlgn="base" hangingPunct="0">
              <a:spcBef>
                <a:spcPct val="0"/>
              </a:spcBef>
              <a:spcAft>
                <a:spcPct val="0"/>
              </a:spcAft>
            </a:pPr>
            <a:r>
              <a:rPr lang="de-DE" b="1" dirty="0" smtClean="0">
                <a:latin typeface="Arial" pitchFamily="34" charset="0"/>
                <a:ea typeface="Times New Roman" pitchFamily="18" charset="0"/>
                <a:cs typeface="Arial" pitchFamily="34" charset="0"/>
                <a:hlinkClick r:id="rId3"/>
              </a:rPr>
              <a:t>www.evracons.com</a:t>
            </a:r>
            <a:r>
              <a:rPr lang="de-DE" b="1" dirty="0" smtClean="0">
                <a:latin typeface="Arial" pitchFamily="34" charset="0"/>
                <a:ea typeface="Times New Roman" pitchFamily="18" charset="0"/>
                <a:cs typeface="Arial" pitchFamily="34" charset="0"/>
              </a:rPr>
              <a:t> </a:t>
            </a:r>
            <a:endParaRPr lang="de-DE" b="1" dirty="0">
              <a:latin typeface="Arial" pitchFamily="34" charset="0"/>
              <a:ea typeface="Times New Roman" pitchFamily="18" charset="0"/>
            </a:endParaRPr>
          </a:p>
        </p:txBody>
      </p:sp>
    </p:spTree>
    <p:extLst>
      <p:ext uri="{BB962C8B-B14F-4D97-AF65-F5344CB8AC3E}">
        <p14:creationId xmlns:p14="http://schemas.microsoft.com/office/powerpoint/2010/main" xmlns="" val="2022713988"/>
      </p:ext>
    </p:extLst>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B7">
            <a:alpha val="43000"/>
          </a:srgbClr>
        </a:solidFill>
        <a:effectLst/>
      </p:bgPr>
    </p:bg>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59359"/>
            <a:ext cx="9251504" cy="769441"/>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ГЧП в России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(по данным Центра развития ГЧП и Института ГЧП)</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2" name="Прямоугольник 1"/>
          <p:cNvSpPr/>
          <p:nvPr/>
        </p:nvSpPr>
        <p:spPr>
          <a:xfrm>
            <a:off x="0" y="1556792"/>
            <a:ext cx="9144000" cy="5355312"/>
          </a:xfrm>
          <a:prstGeom prst="rect">
            <a:avLst/>
          </a:prstGeom>
        </p:spPr>
        <p:txBody>
          <a:bodyPr wrap="square">
            <a:spAutoFit/>
          </a:bodyPr>
          <a:lstStyle/>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 </a:t>
            </a:r>
            <a:r>
              <a:rPr lang="ru-RU" dirty="0">
                <a:latin typeface="Arial" panose="020B0604020202020204" pitchFamily="34" charset="0"/>
                <a:cs typeface="Arial" panose="020B0604020202020204" pitchFamily="34" charset="0"/>
              </a:rPr>
              <a:t>разных стадиях реализации находится 595 проектов ГЧП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Количество </a:t>
            </a:r>
            <a:r>
              <a:rPr lang="ru-RU" dirty="0">
                <a:latin typeface="Arial" panose="020B0604020202020204" pitchFamily="34" charset="0"/>
                <a:cs typeface="Arial" panose="020B0604020202020204" pitchFamily="34" charset="0"/>
              </a:rPr>
              <a:t>проектов по сравнению с </a:t>
            </a:r>
            <a:r>
              <a:rPr lang="ru-RU" dirty="0" smtClean="0">
                <a:latin typeface="Arial" panose="020B0604020202020204" pitchFamily="34" charset="0"/>
                <a:cs typeface="Arial" panose="020B0604020202020204" pitchFamily="34" charset="0"/>
              </a:rPr>
              <a:t>2014 г. </a:t>
            </a:r>
            <a:r>
              <a:rPr lang="ru-RU" dirty="0">
                <a:latin typeface="Arial" panose="020B0604020202020204" pitchFamily="34" charset="0"/>
                <a:cs typeface="Arial" panose="020B0604020202020204" pitchFamily="34" charset="0"/>
              </a:rPr>
              <a:t>увеличилось в 4,4 раза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ГЧП-проекты </a:t>
            </a:r>
            <a:r>
              <a:rPr lang="ru-RU" dirty="0">
                <a:latin typeface="Arial" panose="020B0604020202020204" pitchFamily="34" charset="0"/>
                <a:cs typeface="Arial" panose="020B0604020202020204" pitchFamily="34" charset="0"/>
              </a:rPr>
              <a:t>по отраслям: </a:t>
            </a:r>
            <a:endParaRPr lang="ru-RU"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ru-RU" dirty="0" smtClean="0">
                <a:latin typeface="Arial" panose="020B0604020202020204" pitchFamily="34" charset="0"/>
                <a:cs typeface="Arial" panose="020B0604020202020204" pitchFamily="34" charset="0"/>
              </a:rPr>
              <a:t>коммунальная </a:t>
            </a:r>
            <a:r>
              <a:rPr lang="ru-RU" dirty="0">
                <a:latin typeface="Arial" panose="020B0604020202020204" pitchFamily="34" charset="0"/>
                <a:cs typeface="Arial" panose="020B0604020202020204" pitchFamily="34" charset="0"/>
              </a:rPr>
              <a:t>сфера - 33,1% ; </a:t>
            </a:r>
            <a:endParaRPr lang="ru-RU"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ru-RU" dirty="0" smtClean="0">
                <a:latin typeface="Arial" panose="020B0604020202020204" pitchFamily="34" charset="0"/>
                <a:cs typeface="Arial" panose="020B0604020202020204" pitchFamily="34" charset="0"/>
              </a:rPr>
              <a:t>социальная </a:t>
            </a:r>
            <a:r>
              <a:rPr lang="ru-RU" dirty="0">
                <a:latin typeface="Arial" panose="020B0604020202020204" pitchFamily="34" charset="0"/>
                <a:cs typeface="Arial" panose="020B0604020202020204" pitchFamily="34" charset="0"/>
              </a:rPr>
              <a:t>сфера - 28,2% ; </a:t>
            </a:r>
            <a:endParaRPr lang="ru-RU"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ru-RU" dirty="0" smtClean="0">
                <a:latin typeface="Arial" panose="020B0604020202020204" pitchFamily="34" charset="0"/>
                <a:cs typeface="Arial" panose="020B0604020202020204" pitchFamily="34" charset="0"/>
              </a:rPr>
              <a:t>энергетическая </a:t>
            </a:r>
            <a:r>
              <a:rPr lang="ru-RU" dirty="0">
                <a:latin typeface="Arial" panose="020B0604020202020204" pitchFamily="34" charset="0"/>
                <a:cs typeface="Arial" panose="020B0604020202020204" pitchFamily="34" charset="0"/>
              </a:rPr>
              <a:t>сфера – 27,8% ; </a:t>
            </a:r>
            <a:endParaRPr lang="ru-RU"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ru-RU" dirty="0" smtClean="0">
                <a:latin typeface="Arial" panose="020B0604020202020204" pitchFamily="34" charset="0"/>
                <a:cs typeface="Arial" panose="020B0604020202020204" pitchFamily="34" charset="0"/>
              </a:rPr>
              <a:t>транспортная </a:t>
            </a:r>
            <a:r>
              <a:rPr lang="ru-RU" dirty="0">
                <a:latin typeface="Arial" panose="020B0604020202020204" pitchFamily="34" charset="0"/>
                <a:cs typeface="Arial" panose="020B0604020202020204" pitchFamily="34" charset="0"/>
              </a:rPr>
              <a:t>сфера – 10,9%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357 проектов – коммунальная и энергетическая инфраструктура</a:t>
            </a:r>
          </a:p>
          <a:p>
            <a:pPr marL="285750"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Б</a:t>
            </a:r>
            <a:r>
              <a:rPr lang="ru-RU" dirty="0" smtClean="0">
                <a:latin typeface="Arial" panose="020B0604020202020204" pitchFamily="34" charset="0"/>
                <a:cs typeface="Arial" panose="020B0604020202020204" pitchFamily="34" charset="0"/>
              </a:rPr>
              <a:t>ольшинство </a:t>
            </a:r>
            <a:r>
              <a:rPr lang="ru-RU" dirty="0">
                <a:latin typeface="Arial" panose="020B0604020202020204" pitchFamily="34" charset="0"/>
                <a:cs typeface="Arial" panose="020B0604020202020204" pitchFamily="34" charset="0"/>
              </a:rPr>
              <a:t>проектов реализуются в рамках </a:t>
            </a:r>
            <a:r>
              <a:rPr lang="ru-RU" b="1" dirty="0">
                <a:solidFill>
                  <a:schemeClr val="tx2">
                    <a:lumMod val="75000"/>
                  </a:schemeClr>
                </a:solidFill>
                <a:latin typeface="Arial" panose="020B0604020202020204" pitchFamily="34" charset="0"/>
                <a:cs typeface="Arial" panose="020B0604020202020204" pitchFamily="34" charset="0"/>
              </a:rPr>
              <a:t>концессионных соглашений </a:t>
            </a:r>
            <a:r>
              <a:rPr lang="ru-RU" dirty="0">
                <a:latin typeface="Arial" panose="020B0604020202020204" pitchFamily="34" charset="0"/>
                <a:cs typeface="Arial" panose="020B0604020202020204" pitchFamily="34" charset="0"/>
              </a:rPr>
              <a:t>(всего – 427 проектов, на эксплуатационной стадии - 372 проекта)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Стремительный </a:t>
            </a:r>
            <a:r>
              <a:rPr lang="ru-RU" dirty="0">
                <a:latin typeface="Arial" panose="020B0604020202020204" pitchFamily="34" charset="0"/>
                <a:cs typeface="Arial" panose="020B0604020202020204" pitchFamily="34" charset="0"/>
              </a:rPr>
              <a:t>рост числа муниципальных концессий – </a:t>
            </a:r>
            <a:r>
              <a:rPr lang="ru-RU" dirty="0" smtClean="0">
                <a:latin typeface="Arial" panose="020B0604020202020204" pitchFamily="34" charset="0"/>
                <a:cs typeface="Arial" panose="020B0604020202020204" pitchFamily="34" charset="0"/>
              </a:rPr>
              <a:t>359 </a:t>
            </a:r>
            <a:r>
              <a:rPr lang="ru-RU" dirty="0">
                <a:latin typeface="Arial" panose="020B0604020202020204" pitchFamily="34" charset="0"/>
                <a:cs typeface="Arial" panose="020B0604020202020204" pitchFamily="34" charset="0"/>
              </a:rPr>
              <a:t>проектов</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Появление большего числа </a:t>
            </a:r>
            <a:r>
              <a:rPr lang="ru-RU" dirty="0" err="1" smtClean="0">
                <a:latin typeface="Arial" panose="020B0604020202020204" pitchFamily="34" charset="0"/>
                <a:cs typeface="Arial" panose="020B0604020202020204" pitchFamily="34" charset="0"/>
              </a:rPr>
              <a:t>некапиталоёмких</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проектов (до </a:t>
            </a:r>
            <a:r>
              <a:rPr lang="ru-RU" dirty="0" smtClean="0">
                <a:latin typeface="Arial" panose="020B0604020202020204" pitchFamily="34" charset="0"/>
                <a:cs typeface="Arial" panose="020B0604020202020204" pitchFamily="34" charset="0"/>
              </a:rPr>
              <a:t>100 </a:t>
            </a:r>
            <a:r>
              <a:rPr lang="ru-RU" dirty="0" err="1">
                <a:latin typeface="Arial" panose="020B0604020202020204" pitchFamily="34" charset="0"/>
                <a:cs typeface="Arial" panose="020B0604020202020204" pitchFamily="34" charset="0"/>
              </a:rPr>
              <a:t>млн.руб</a:t>
            </a:r>
            <a:r>
              <a:rPr lang="ru-RU"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Появление проектов в новых отраслях инфраструктуры: благоустройство, </a:t>
            </a:r>
            <a:r>
              <a:rPr lang="ru-RU" dirty="0" smtClean="0">
                <a:latin typeface="Arial" panose="020B0604020202020204" pitchFamily="34" charset="0"/>
                <a:cs typeface="Arial" panose="020B0604020202020204" pitchFamily="34" charset="0"/>
              </a:rPr>
              <a:t>социально-бытовое </a:t>
            </a:r>
            <a:r>
              <a:rPr lang="ru-RU" dirty="0">
                <a:latin typeface="Arial" panose="020B0604020202020204" pitchFamily="34" charset="0"/>
                <a:cs typeface="Arial" panose="020B0604020202020204" pitchFamily="34" charset="0"/>
              </a:rPr>
              <a:t>обслуживание, фото-видео фиксация правонарушений, парковки, парки и т.д</a:t>
            </a:r>
            <a:r>
              <a:rPr lang="ru-RU"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78425424"/>
      </p:ext>
    </p:extLst>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69441"/>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a:t>
            </a:r>
            <a:r>
              <a:rPr lang="ru-RU" sz="2200" b="1" u="sng" dirty="0" smtClean="0">
                <a:solidFill>
                  <a:schemeClr val="tx2">
                    <a:lumMod val="75000"/>
                  </a:schemeClr>
                </a:solidFill>
                <a:latin typeface="Arial" panose="020B0604020202020204" pitchFamily="34" charset="0"/>
                <a:cs typeface="Arial" panose="020B0604020202020204" pitchFamily="34" charset="0"/>
              </a:rPr>
              <a:t>115-ФЗ </a:t>
            </a:r>
            <a:r>
              <a:rPr lang="ru-RU" sz="2200" b="1" u="sng" dirty="0" smtClean="0">
                <a:solidFill>
                  <a:schemeClr val="tx2">
                    <a:lumMod val="75000"/>
                  </a:schemeClr>
                </a:solidFill>
                <a:latin typeface="Arial" panose="020B0604020202020204" pitchFamily="34" charset="0"/>
                <a:cs typeface="Arial" panose="020B0604020202020204" pitchFamily="34" charset="0"/>
              </a:rPr>
              <a:t>от </a:t>
            </a:r>
            <a:r>
              <a:rPr lang="ru-RU" sz="2200" b="1" u="sng" dirty="0" smtClean="0">
                <a:solidFill>
                  <a:schemeClr val="tx2">
                    <a:lumMod val="75000"/>
                  </a:schemeClr>
                </a:solidFill>
                <a:latin typeface="Arial" panose="020B0604020202020204" pitchFamily="34" charset="0"/>
                <a:cs typeface="Arial" panose="020B0604020202020204" pitchFamily="34" charset="0"/>
              </a:rPr>
              <a:t>21 </a:t>
            </a:r>
            <a:r>
              <a:rPr lang="ru-RU" sz="2200" b="1" u="sng" dirty="0" smtClean="0">
                <a:solidFill>
                  <a:schemeClr val="tx2">
                    <a:lumMod val="75000"/>
                  </a:schemeClr>
                </a:solidFill>
                <a:latin typeface="Arial" panose="020B0604020202020204" pitchFamily="34" charset="0"/>
                <a:cs typeface="Arial" panose="020B0604020202020204" pitchFamily="34" charset="0"/>
              </a:rPr>
              <a:t>июля </a:t>
            </a:r>
            <a:r>
              <a:rPr lang="ru-RU" sz="2200" b="1" u="sng" dirty="0" smtClean="0">
                <a:solidFill>
                  <a:schemeClr val="tx2">
                    <a:lumMod val="75000"/>
                  </a:schemeClr>
                </a:solidFill>
                <a:latin typeface="Arial" panose="020B0604020202020204" pitchFamily="34" charset="0"/>
                <a:cs typeface="Arial" panose="020B0604020202020204" pitchFamily="34" charset="0"/>
              </a:rPr>
              <a:t>2005 </a:t>
            </a:r>
            <a:r>
              <a:rPr lang="ru-RU" sz="2200" b="1" u="sng" dirty="0" smtClean="0">
                <a:solidFill>
                  <a:schemeClr val="tx2">
                    <a:lumMod val="75000"/>
                  </a:schemeClr>
                </a:solidFill>
                <a:latin typeface="Arial" panose="020B0604020202020204" pitchFamily="34" charset="0"/>
                <a:cs typeface="Arial" panose="020B0604020202020204" pitchFamily="34" charset="0"/>
              </a:rPr>
              <a:t>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a:t>
            </a:r>
            <a:r>
              <a:rPr lang="ru-RU" sz="2200" b="1" u="sng" dirty="0" smtClean="0">
                <a:solidFill>
                  <a:schemeClr val="tx2">
                    <a:lumMod val="75000"/>
                  </a:schemeClr>
                </a:solidFill>
                <a:latin typeface="Arial" panose="020B0604020202020204" pitchFamily="34" charset="0"/>
                <a:cs typeface="Arial" panose="020B0604020202020204" pitchFamily="34" charset="0"/>
              </a:rPr>
              <a:t>концессионных соглашениях» - изменения 2014</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2" name="Прямоугольник 1"/>
          <p:cNvSpPr/>
          <p:nvPr/>
        </p:nvSpPr>
        <p:spPr>
          <a:xfrm>
            <a:off x="35496" y="1556792"/>
            <a:ext cx="8927976" cy="5262979"/>
          </a:xfrm>
          <a:prstGeom prst="rect">
            <a:avLst/>
          </a:prstGeom>
        </p:spPr>
        <p:txBody>
          <a:bodyPr wrap="square">
            <a:spAutoFit/>
          </a:bodyPr>
          <a:lstStyle/>
          <a:p>
            <a:pPr marL="285750" indent="-285750">
              <a:buFont typeface="Arial" panose="020B0604020202020204" pitchFamily="34" charset="0"/>
              <a:buChar char="•"/>
            </a:pPr>
            <a:r>
              <a:rPr lang="ru-RU" sz="1600" dirty="0" smtClean="0">
                <a:latin typeface="Arial" pitchFamily="34" charset="0"/>
                <a:cs typeface="Arial" pitchFamily="34" charset="0"/>
              </a:rPr>
              <a:t>Концессионное соглашение является в России флагманской формой ГЧП. </a:t>
            </a:r>
            <a:endParaRPr lang="ru-RU" sz="1600" dirty="0" smtClean="0">
              <a:latin typeface="Arial" pitchFamily="34" charset="0"/>
              <a:cs typeface="Arial" pitchFamily="34" charset="0"/>
            </a:endParaRPr>
          </a:p>
          <a:p>
            <a:pPr marL="285750" indent="-285750">
              <a:buFont typeface="Arial" panose="020B0604020202020204" pitchFamily="34" charset="0"/>
              <a:buChar char="•"/>
            </a:pPr>
            <a:r>
              <a:rPr lang="ru-RU" sz="1600" dirty="0" smtClean="0">
                <a:latin typeface="Arial" pitchFamily="34" charset="0"/>
                <a:cs typeface="Arial" pitchFamily="34" charset="0"/>
              </a:rPr>
              <a:t>В настоящее время выделяются две основные тенденции развития концессионного законодательства: усиление отраслевой специализации и синхронизация концессионного законодательства с иными отраслями</a:t>
            </a:r>
            <a:r>
              <a:rPr lang="ru-RU" sz="1600" dirty="0" smtClean="0">
                <a:latin typeface="Arial" pitchFamily="34" charset="0"/>
                <a:cs typeface="Arial" pitchFamily="34" charset="0"/>
              </a:rPr>
              <a:t>.</a:t>
            </a:r>
            <a:endParaRPr lang="ru-RU" sz="1600" dirty="0" smtClean="0">
              <a:latin typeface="Arial" pitchFamily="34" charset="0"/>
              <a:cs typeface="Arial" pitchFamily="34" charset="0"/>
            </a:endParaRPr>
          </a:p>
          <a:p>
            <a:pPr marL="285750" indent="-285750">
              <a:buFont typeface="Arial" panose="020B0604020202020204" pitchFamily="34" charset="0"/>
              <a:buChar char="•"/>
            </a:pPr>
            <a:endParaRPr lang="ru-RU" sz="1600" b="1" dirty="0" smtClean="0">
              <a:solidFill>
                <a:schemeClr val="tx2">
                  <a:lumMod val="75000"/>
                </a:schemeClr>
              </a:solidFill>
              <a:latin typeface="Arial" pitchFamily="34" charset="0"/>
              <a:cs typeface="Arial" pitchFamily="34" charset="0"/>
            </a:endParaRPr>
          </a:p>
          <a:p>
            <a:pPr marL="285750" indent="-285750"/>
            <a:r>
              <a:rPr lang="ru-RU" b="1" dirty="0" smtClean="0">
                <a:solidFill>
                  <a:schemeClr val="tx2">
                    <a:lumMod val="75000"/>
                  </a:schemeClr>
                </a:solidFill>
                <a:latin typeface="Arial" pitchFamily="34" charset="0"/>
                <a:cs typeface="Arial" pitchFamily="34" charset="0"/>
              </a:rPr>
              <a:t>Основные новеллы 2014 г.</a:t>
            </a:r>
          </a:p>
          <a:p>
            <a:pPr marL="285750" indent="-285750"/>
            <a:endParaRPr lang="ru-RU" sz="800" dirty="0" smtClean="0">
              <a:latin typeface="Arial" pitchFamily="34" charset="0"/>
              <a:cs typeface="Arial" pitchFamily="34" charset="0"/>
            </a:endParaRPr>
          </a:p>
          <a:p>
            <a:pPr marL="285750" indent="-285750">
              <a:buFont typeface="Arial" pitchFamily="34" charset="0"/>
              <a:buChar char="•"/>
            </a:pPr>
            <a:r>
              <a:rPr lang="ru-RU" sz="1600" dirty="0" smtClean="0">
                <a:latin typeface="Arial" pitchFamily="34" charset="0"/>
                <a:cs typeface="Arial" pitchFamily="34" charset="0"/>
              </a:rPr>
              <a:t>Концессионер обладает преимущественным правом выкупа объекта соглашения по его рыночной стоимости, в случае если он был включен в документы планирования приватизации имущества соответствующего публично-правового образования</a:t>
            </a:r>
            <a:r>
              <a:rPr lang="ru-RU" sz="1600" dirty="0" smtClean="0">
                <a:latin typeface="Arial" pitchFamily="34" charset="0"/>
                <a:cs typeface="Arial" pitchFamily="34" charset="0"/>
              </a:rPr>
              <a:t>.</a:t>
            </a:r>
          </a:p>
          <a:p>
            <a:pPr marL="285750" indent="-285750">
              <a:buFont typeface="Arial" pitchFamily="34" charset="0"/>
              <a:buChar char="•"/>
            </a:pPr>
            <a:r>
              <a:rPr lang="ru-RU" sz="1600" dirty="0" smtClean="0">
                <a:latin typeface="Arial" pitchFamily="34" charset="0"/>
                <a:cs typeface="Arial" pitchFamily="34" charset="0"/>
              </a:rPr>
              <a:t>Органы исполнительной власти всех уровней обязаны ежегодно до 1 февраля текущего года утверждать перечень потенциальных объектов, в отношении которых планируется заключение концессионных соглашений. Данный перечень должен быть размещен в сети Интернет</a:t>
            </a:r>
            <a:r>
              <a:rPr lang="ru-RU" sz="1600" dirty="0" smtClean="0">
                <a:latin typeface="Arial" pitchFamily="34" charset="0"/>
                <a:cs typeface="Arial" pitchFamily="34" charset="0"/>
              </a:rPr>
              <a:t>.</a:t>
            </a:r>
          </a:p>
          <a:p>
            <a:pPr marL="285750" indent="-285750">
              <a:buFont typeface="Arial" pitchFamily="34" charset="0"/>
              <a:buChar char="•"/>
            </a:pPr>
            <a:r>
              <a:rPr lang="ru-RU" sz="1600" dirty="0" smtClean="0">
                <a:latin typeface="Arial" pitchFamily="34" charset="0"/>
                <a:cs typeface="Arial" pitchFamily="34" charset="0"/>
              </a:rPr>
              <a:t>Концессионная плата по концессионному соглашению в отношении объектов ЖКХ не может быть выше расходов </a:t>
            </a:r>
            <a:r>
              <a:rPr lang="ru-RU" sz="1600" dirty="0" err="1" smtClean="0">
                <a:latin typeface="Arial" pitchFamily="34" charset="0"/>
                <a:cs typeface="Arial" pitchFamily="34" charset="0"/>
              </a:rPr>
              <a:t>концедента</a:t>
            </a:r>
            <a:r>
              <a:rPr lang="ru-RU" sz="1600" dirty="0" smtClean="0">
                <a:latin typeface="Arial" pitchFamily="34" charset="0"/>
                <a:cs typeface="Arial" pitchFamily="34" charset="0"/>
              </a:rPr>
              <a:t> на уплату обязательных платежей, связанных с правом владения объектом соглашения</a:t>
            </a:r>
            <a:r>
              <a:rPr lang="ru-RU" sz="1600" dirty="0" smtClean="0">
                <a:latin typeface="Arial" pitchFamily="34" charset="0"/>
                <a:cs typeface="Arial" pitchFamily="34" charset="0"/>
              </a:rPr>
              <a:t>.</a:t>
            </a:r>
          </a:p>
          <a:p>
            <a:pPr marL="285750" indent="-285750">
              <a:buFont typeface="Arial" pitchFamily="34" charset="0"/>
              <a:buChar char="•"/>
            </a:pPr>
            <a:r>
              <a:rPr lang="ru-RU" sz="1600" dirty="0" smtClean="0">
                <a:latin typeface="Arial" pitchFamily="34" charset="0"/>
                <a:cs typeface="Arial" pitchFamily="34" charset="0"/>
              </a:rPr>
              <a:t>Нормативно закреплена структура платы </a:t>
            </a:r>
            <a:r>
              <a:rPr lang="ru-RU" sz="1600" dirty="0" err="1" smtClean="0">
                <a:latin typeface="Arial" pitchFamily="34" charset="0"/>
                <a:cs typeface="Arial" pitchFamily="34" charset="0"/>
              </a:rPr>
              <a:t>концедента</a:t>
            </a:r>
            <a:r>
              <a:rPr lang="ru-RU" sz="1600" dirty="0" smtClean="0">
                <a:latin typeface="Arial" pitchFamily="34" charset="0"/>
                <a:cs typeface="Arial" pitchFamily="34" charset="0"/>
              </a:rPr>
              <a:t> для объектов ЖКХ, а также в случае осуществления концессионером деятельности по регулируемым тарифам. Такая плата включает в себя расходы </a:t>
            </a:r>
            <a:r>
              <a:rPr lang="ru-RU" sz="1600" dirty="0" err="1" smtClean="0">
                <a:latin typeface="Arial" pitchFamily="34" charset="0"/>
                <a:cs typeface="Arial" pitchFamily="34" charset="0"/>
              </a:rPr>
              <a:t>концедента</a:t>
            </a:r>
            <a:r>
              <a:rPr lang="ru-RU" sz="1600" dirty="0" smtClean="0">
                <a:latin typeface="Arial" pitchFamily="34" charset="0"/>
                <a:cs typeface="Arial" pitchFamily="34" charset="0"/>
              </a:rPr>
              <a:t> на создание и (или) реконструкцию объекта соглашения и на его использование (эксплуатацию</a:t>
            </a:r>
            <a:r>
              <a:rPr lang="ru-RU" sz="1600" dirty="0" smtClean="0">
                <a:latin typeface="Arial" pitchFamily="34" charset="0"/>
                <a:cs typeface="Arial" pitchFamily="34" charset="0"/>
              </a:rPr>
              <a:t>).</a:t>
            </a:r>
          </a:p>
        </p:txBody>
      </p:sp>
    </p:spTree>
    <p:extLst>
      <p:ext uri="{BB962C8B-B14F-4D97-AF65-F5344CB8AC3E}">
        <p14:creationId xmlns:p14="http://schemas.microsoft.com/office/powerpoint/2010/main" xmlns="" val="3879324414"/>
      </p:ext>
    </p:extLst>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69441"/>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a:t>
            </a:r>
            <a:r>
              <a:rPr lang="ru-RU" sz="2200" b="1" u="sng" dirty="0" smtClean="0">
                <a:solidFill>
                  <a:schemeClr val="tx2">
                    <a:lumMod val="75000"/>
                  </a:schemeClr>
                </a:solidFill>
                <a:latin typeface="Arial" panose="020B0604020202020204" pitchFamily="34" charset="0"/>
                <a:cs typeface="Arial" panose="020B0604020202020204" pitchFamily="34" charset="0"/>
              </a:rPr>
              <a:t>115-ФЗ </a:t>
            </a:r>
            <a:r>
              <a:rPr lang="ru-RU" sz="2200" b="1" u="sng" dirty="0" smtClean="0">
                <a:solidFill>
                  <a:schemeClr val="tx2">
                    <a:lumMod val="75000"/>
                  </a:schemeClr>
                </a:solidFill>
                <a:latin typeface="Arial" panose="020B0604020202020204" pitchFamily="34" charset="0"/>
                <a:cs typeface="Arial" panose="020B0604020202020204" pitchFamily="34" charset="0"/>
              </a:rPr>
              <a:t>от </a:t>
            </a:r>
            <a:r>
              <a:rPr lang="ru-RU" sz="2200" b="1" u="sng" dirty="0" smtClean="0">
                <a:solidFill>
                  <a:schemeClr val="tx2">
                    <a:lumMod val="75000"/>
                  </a:schemeClr>
                </a:solidFill>
                <a:latin typeface="Arial" panose="020B0604020202020204" pitchFamily="34" charset="0"/>
                <a:cs typeface="Arial" panose="020B0604020202020204" pitchFamily="34" charset="0"/>
              </a:rPr>
              <a:t>21 </a:t>
            </a:r>
            <a:r>
              <a:rPr lang="ru-RU" sz="2200" b="1" u="sng" dirty="0" smtClean="0">
                <a:solidFill>
                  <a:schemeClr val="tx2">
                    <a:lumMod val="75000"/>
                  </a:schemeClr>
                </a:solidFill>
                <a:latin typeface="Arial" panose="020B0604020202020204" pitchFamily="34" charset="0"/>
                <a:cs typeface="Arial" panose="020B0604020202020204" pitchFamily="34" charset="0"/>
              </a:rPr>
              <a:t>июля </a:t>
            </a:r>
            <a:r>
              <a:rPr lang="ru-RU" sz="2200" b="1" u="sng" dirty="0" smtClean="0">
                <a:solidFill>
                  <a:schemeClr val="tx2">
                    <a:lumMod val="75000"/>
                  </a:schemeClr>
                </a:solidFill>
                <a:latin typeface="Arial" panose="020B0604020202020204" pitchFamily="34" charset="0"/>
                <a:cs typeface="Arial" panose="020B0604020202020204" pitchFamily="34" charset="0"/>
              </a:rPr>
              <a:t>2005 </a:t>
            </a:r>
            <a:r>
              <a:rPr lang="ru-RU" sz="2200" b="1" u="sng" dirty="0" smtClean="0">
                <a:solidFill>
                  <a:schemeClr val="tx2">
                    <a:lumMod val="75000"/>
                  </a:schemeClr>
                </a:solidFill>
                <a:latin typeface="Arial" panose="020B0604020202020204" pitchFamily="34" charset="0"/>
                <a:cs typeface="Arial" panose="020B0604020202020204" pitchFamily="34" charset="0"/>
              </a:rPr>
              <a:t>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a:t>
            </a:r>
            <a:r>
              <a:rPr lang="ru-RU" sz="2200" b="1" u="sng" dirty="0" smtClean="0">
                <a:solidFill>
                  <a:schemeClr val="tx2">
                    <a:lumMod val="75000"/>
                  </a:schemeClr>
                </a:solidFill>
                <a:latin typeface="Arial" panose="020B0604020202020204" pitchFamily="34" charset="0"/>
                <a:cs typeface="Arial" panose="020B0604020202020204" pitchFamily="34" charset="0"/>
              </a:rPr>
              <a:t>концессионных соглашениях» - изменения 2014</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2" name="Прямоугольник 1"/>
          <p:cNvSpPr/>
          <p:nvPr/>
        </p:nvSpPr>
        <p:spPr>
          <a:xfrm>
            <a:off x="35496" y="1628800"/>
            <a:ext cx="9108504" cy="5232202"/>
          </a:xfrm>
          <a:prstGeom prst="rect">
            <a:avLst/>
          </a:prstGeom>
        </p:spPr>
        <p:txBody>
          <a:bodyPr wrap="square">
            <a:spAutoFit/>
          </a:bodyPr>
          <a:lstStyle/>
          <a:p>
            <a:pPr marL="285750" indent="-285750"/>
            <a:endParaRPr lang="ru-RU" sz="800" b="1" dirty="0" smtClean="0">
              <a:solidFill>
                <a:schemeClr val="tx2">
                  <a:lumMod val="75000"/>
                </a:schemeClr>
              </a:solidFill>
              <a:latin typeface="Arial" pitchFamily="34" charset="0"/>
              <a:cs typeface="Arial" pitchFamily="34" charset="0"/>
            </a:endParaRPr>
          </a:p>
          <a:p>
            <a:pPr marL="285750" indent="-285750"/>
            <a:r>
              <a:rPr lang="ru-RU" b="1" dirty="0" smtClean="0">
                <a:solidFill>
                  <a:schemeClr val="tx2">
                    <a:lumMod val="75000"/>
                  </a:schemeClr>
                </a:solidFill>
                <a:latin typeface="Arial" pitchFamily="34" charset="0"/>
                <a:cs typeface="Arial" pitchFamily="34" charset="0"/>
              </a:rPr>
              <a:t>Основные новеллы 2014 г.</a:t>
            </a:r>
          </a:p>
          <a:p>
            <a:pPr marL="285750" indent="-285750"/>
            <a:endParaRPr lang="ru-RU" sz="800" dirty="0" smtClean="0">
              <a:latin typeface="Arial" pitchFamily="34" charset="0"/>
              <a:cs typeface="Arial" pitchFamily="34" charset="0"/>
            </a:endParaRPr>
          </a:p>
          <a:p>
            <a:pPr marL="285750" indent="-285750">
              <a:spcBef>
                <a:spcPts val="600"/>
              </a:spcBef>
              <a:buFont typeface="Arial" pitchFamily="34" charset="0"/>
              <a:buChar char="•"/>
            </a:pPr>
            <a:r>
              <a:rPr lang="ru-RU" sz="1600" dirty="0" smtClean="0">
                <a:latin typeface="Arial" pitchFamily="34" charset="0"/>
                <a:cs typeface="Arial" pitchFamily="34" charset="0"/>
              </a:rPr>
              <a:t>Срок действия концессионного соглашения может быть продлен по решению высшего органа исполнительной власти соответствующего публично-правового образования, но не более чем на пять лет. Продление срока действия концессионного соглашения, </a:t>
            </a:r>
            <a:r>
              <a:rPr lang="ru-RU" sz="1600" dirty="0" err="1" smtClean="0">
                <a:latin typeface="Arial" pitchFamily="34" charset="0"/>
                <a:cs typeface="Arial" pitchFamily="34" charset="0"/>
              </a:rPr>
              <a:t>концедентом</a:t>
            </a:r>
            <a:r>
              <a:rPr lang="ru-RU" sz="1600" dirty="0" smtClean="0">
                <a:latin typeface="Arial" pitchFamily="34" charset="0"/>
                <a:cs typeface="Arial" pitchFamily="34" charset="0"/>
              </a:rPr>
              <a:t> по которому является субъект РФ или муниципальное образование, осуществляется по согласованию с антимонопольным органом</a:t>
            </a:r>
            <a:r>
              <a:rPr lang="ru-RU" sz="1600" dirty="0" smtClean="0">
                <a:latin typeface="Arial" pitchFamily="34" charset="0"/>
                <a:cs typeface="Arial" pitchFamily="34" charset="0"/>
              </a:rPr>
              <a:t>.</a:t>
            </a:r>
          </a:p>
          <a:p>
            <a:pPr marL="285750" indent="-285750">
              <a:spcBef>
                <a:spcPts val="600"/>
              </a:spcBef>
              <a:buFont typeface="Arial" pitchFamily="34" charset="0"/>
              <a:buChar char="•"/>
            </a:pPr>
            <a:r>
              <a:rPr lang="ru-RU" sz="1600" dirty="0" smtClean="0">
                <a:latin typeface="Arial" pitchFamily="34" charset="0"/>
                <a:cs typeface="Arial" pitchFamily="34" charset="0"/>
              </a:rPr>
              <a:t>Срок получения концессионером объема валовой выручки включен в перечень оснований для определения срока действия концессионного соглашения</a:t>
            </a:r>
            <a:r>
              <a:rPr lang="ru-RU" sz="1600" dirty="0" smtClean="0">
                <a:latin typeface="Arial" pitchFamily="34" charset="0"/>
                <a:cs typeface="Arial" pitchFamily="34" charset="0"/>
              </a:rPr>
              <a:t>.</a:t>
            </a:r>
          </a:p>
          <a:p>
            <a:pPr marL="285750" indent="-285750">
              <a:spcBef>
                <a:spcPts val="600"/>
              </a:spcBef>
              <a:buFont typeface="Arial" pitchFamily="34" charset="0"/>
              <a:buChar char="•"/>
            </a:pPr>
            <a:r>
              <a:rPr lang="ru-RU" sz="1600" dirty="0" smtClean="0">
                <a:latin typeface="Arial" pitchFamily="34" charset="0"/>
                <a:cs typeface="Arial" pitchFamily="34" charset="0"/>
              </a:rPr>
              <a:t>Прямое соглашение может заключаться в отношении всех объектов, перечисленных в </a:t>
            </a:r>
            <a:r>
              <a:rPr lang="ru-RU" sz="1600" dirty="0" smtClean="0">
                <a:latin typeface="Arial" pitchFamily="34" charset="0"/>
                <a:cs typeface="Arial" pitchFamily="34" charset="0"/>
              </a:rPr>
              <a:t>Законе </a:t>
            </a:r>
            <a:r>
              <a:rPr lang="ru-RU" sz="1600" dirty="0" smtClean="0">
                <a:latin typeface="Arial" pitchFamily="34" charset="0"/>
                <a:cs typeface="Arial" pitchFamily="34" charset="0"/>
              </a:rPr>
              <a:t>о концессионных соглашениях</a:t>
            </a:r>
            <a:r>
              <a:rPr lang="ru-RU" sz="1600" dirty="0" smtClean="0">
                <a:latin typeface="Arial" pitchFamily="34" charset="0"/>
                <a:cs typeface="Arial" pitchFamily="34" charset="0"/>
              </a:rPr>
              <a:t>.</a:t>
            </a:r>
          </a:p>
          <a:p>
            <a:pPr marL="285750" indent="-285750">
              <a:spcBef>
                <a:spcPts val="600"/>
              </a:spcBef>
              <a:buFont typeface="Arial" pitchFamily="34" charset="0"/>
              <a:buChar char="•"/>
            </a:pPr>
            <a:r>
              <a:rPr lang="ru-RU" sz="1600" dirty="0" smtClean="0">
                <a:latin typeface="Arial" pitchFamily="34" charset="0"/>
                <a:cs typeface="Arial" pitchFamily="34" charset="0"/>
              </a:rPr>
              <a:t>Концессионное соглашение может быть заключено по инициативе концессионера</a:t>
            </a:r>
            <a:r>
              <a:rPr lang="ru-RU" sz="1600" dirty="0" smtClean="0">
                <a:latin typeface="Arial" pitchFamily="34" charset="0"/>
                <a:cs typeface="Arial" pitchFamily="34" charset="0"/>
              </a:rPr>
              <a:t>.</a:t>
            </a:r>
          </a:p>
          <a:p>
            <a:pPr marL="285750" indent="-285750">
              <a:spcBef>
                <a:spcPts val="600"/>
              </a:spcBef>
              <a:buFont typeface="Arial" pitchFamily="34" charset="0"/>
              <a:buChar char="•"/>
            </a:pPr>
            <a:r>
              <a:rPr lang="ru-RU" sz="1600" dirty="0" smtClean="0">
                <a:latin typeface="Arial" pitchFamily="34" charset="0"/>
                <a:cs typeface="Arial" pitchFamily="34" charset="0"/>
              </a:rPr>
              <a:t>В случае, если объект находится или будет находиться в собственности сразу нескольких публично-правовых образований, между ними возможно заключение соглашения о совместном проведении конкурса. Установлены требования к содержанию такого соглашения</a:t>
            </a:r>
            <a:r>
              <a:rPr lang="ru-RU" sz="1600" dirty="0" smtClean="0">
                <a:latin typeface="Arial" pitchFamily="34" charset="0"/>
                <a:cs typeface="Arial" pitchFamily="34" charset="0"/>
              </a:rPr>
              <a:t>.</a:t>
            </a:r>
          </a:p>
          <a:p>
            <a:pPr marL="285750" indent="-285750">
              <a:spcBef>
                <a:spcPts val="600"/>
              </a:spcBef>
              <a:buFont typeface="Arial" pitchFamily="34" charset="0"/>
              <a:buChar char="•"/>
            </a:pPr>
            <a:r>
              <a:rPr lang="ru-RU" sz="1600" dirty="0" smtClean="0">
                <a:latin typeface="Arial" pitchFamily="34" charset="0"/>
                <a:cs typeface="Arial" pitchFamily="34" charset="0"/>
              </a:rPr>
              <a:t>Введены требования к новому концессионеру при замене прежнего концессионера без конкурса – он должен соответствовать требованиям к участникам конкурса, установленным Законом о концессионных соглашениях и конкурсной документацией</a:t>
            </a:r>
            <a:r>
              <a:rPr lang="ru-RU" sz="1600" dirty="0" smtClean="0">
                <a:latin typeface="Arial" pitchFamily="34" charset="0"/>
                <a:cs typeface="Arial" pitchFamily="34" charset="0"/>
              </a:rPr>
              <a:t>.</a:t>
            </a:r>
          </a:p>
        </p:txBody>
      </p:sp>
    </p:spTree>
    <p:extLst>
      <p:ext uri="{BB962C8B-B14F-4D97-AF65-F5344CB8AC3E}">
        <p14:creationId xmlns:p14="http://schemas.microsoft.com/office/powerpoint/2010/main" xmlns="" val="3879324414"/>
      </p:ext>
    </p:extLst>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69441"/>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a:t>
            </a:r>
            <a:r>
              <a:rPr lang="ru-RU" sz="2200" b="1" u="sng" dirty="0" smtClean="0">
                <a:solidFill>
                  <a:schemeClr val="tx2">
                    <a:lumMod val="75000"/>
                  </a:schemeClr>
                </a:solidFill>
                <a:latin typeface="Arial" panose="020B0604020202020204" pitchFamily="34" charset="0"/>
                <a:cs typeface="Arial" panose="020B0604020202020204" pitchFamily="34" charset="0"/>
              </a:rPr>
              <a:t>115-ФЗ </a:t>
            </a:r>
            <a:r>
              <a:rPr lang="ru-RU" sz="2200" b="1" u="sng" dirty="0" smtClean="0">
                <a:solidFill>
                  <a:schemeClr val="tx2">
                    <a:lumMod val="75000"/>
                  </a:schemeClr>
                </a:solidFill>
                <a:latin typeface="Arial" panose="020B0604020202020204" pitchFamily="34" charset="0"/>
                <a:cs typeface="Arial" panose="020B0604020202020204" pitchFamily="34" charset="0"/>
              </a:rPr>
              <a:t>от </a:t>
            </a:r>
            <a:r>
              <a:rPr lang="ru-RU" sz="2200" b="1" u="sng" dirty="0" smtClean="0">
                <a:solidFill>
                  <a:schemeClr val="tx2">
                    <a:lumMod val="75000"/>
                  </a:schemeClr>
                </a:solidFill>
                <a:latin typeface="Arial" panose="020B0604020202020204" pitchFamily="34" charset="0"/>
                <a:cs typeface="Arial" panose="020B0604020202020204" pitchFamily="34" charset="0"/>
              </a:rPr>
              <a:t>21 </a:t>
            </a:r>
            <a:r>
              <a:rPr lang="ru-RU" sz="2200" b="1" u="sng" dirty="0" smtClean="0">
                <a:solidFill>
                  <a:schemeClr val="tx2">
                    <a:lumMod val="75000"/>
                  </a:schemeClr>
                </a:solidFill>
                <a:latin typeface="Arial" panose="020B0604020202020204" pitchFamily="34" charset="0"/>
                <a:cs typeface="Arial" panose="020B0604020202020204" pitchFamily="34" charset="0"/>
              </a:rPr>
              <a:t>июля </a:t>
            </a:r>
            <a:r>
              <a:rPr lang="ru-RU" sz="2200" b="1" u="sng" dirty="0" smtClean="0">
                <a:solidFill>
                  <a:schemeClr val="tx2">
                    <a:lumMod val="75000"/>
                  </a:schemeClr>
                </a:solidFill>
                <a:latin typeface="Arial" panose="020B0604020202020204" pitchFamily="34" charset="0"/>
                <a:cs typeface="Arial" panose="020B0604020202020204" pitchFamily="34" charset="0"/>
              </a:rPr>
              <a:t>2005 </a:t>
            </a:r>
            <a:r>
              <a:rPr lang="ru-RU" sz="2200" b="1" u="sng" dirty="0" smtClean="0">
                <a:solidFill>
                  <a:schemeClr val="tx2">
                    <a:lumMod val="75000"/>
                  </a:schemeClr>
                </a:solidFill>
                <a:latin typeface="Arial" panose="020B0604020202020204" pitchFamily="34" charset="0"/>
                <a:cs typeface="Arial" panose="020B0604020202020204" pitchFamily="34" charset="0"/>
              </a:rPr>
              <a:t>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a:t>
            </a:r>
            <a:r>
              <a:rPr lang="ru-RU" sz="2200" b="1" u="sng" dirty="0" smtClean="0">
                <a:solidFill>
                  <a:schemeClr val="tx2">
                    <a:lumMod val="75000"/>
                  </a:schemeClr>
                </a:solidFill>
                <a:latin typeface="Arial" panose="020B0604020202020204" pitchFamily="34" charset="0"/>
                <a:cs typeface="Arial" panose="020B0604020202020204" pitchFamily="34" charset="0"/>
              </a:rPr>
              <a:t>концессионных соглашениях» - изменения 2014</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2" name="Прямоугольник 1"/>
          <p:cNvSpPr/>
          <p:nvPr/>
        </p:nvSpPr>
        <p:spPr>
          <a:xfrm>
            <a:off x="35496" y="1628800"/>
            <a:ext cx="9108504" cy="5078313"/>
          </a:xfrm>
          <a:prstGeom prst="rect">
            <a:avLst/>
          </a:prstGeom>
        </p:spPr>
        <p:txBody>
          <a:bodyPr wrap="square">
            <a:spAutoFit/>
          </a:bodyPr>
          <a:lstStyle/>
          <a:p>
            <a:pPr marL="285750" indent="-285750"/>
            <a:endParaRPr lang="ru-RU" sz="800" b="1" dirty="0" smtClean="0">
              <a:solidFill>
                <a:schemeClr val="tx2">
                  <a:lumMod val="75000"/>
                </a:schemeClr>
              </a:solidFill>
              <a:latin typeface="Arial" pitchFamily="34" charset="0"/>
              <a:cs typeface="Arial" pitchFamily="34" charset="0"/>
            </a:endParaRPr>
          </a:p>
          <a:p>
            <a:pPr marL="285750" indent="-285750"/>
            <a:r>
              <a:rPr lang="ru-RU" b="1" dirty="0" smtClean="0">
                <a:solidFill>
                  <a:schemeClr val="tx2">
                    <a:lumMod val="75000"/>
                  </a:schemeClr>
                </a:solidFill>
                <a:latin typeface="Arial" pitchFamily="34" charset="0"/>
                <a:cs typeface="Arial" pitchFamily="34" charset="0"/>
              </a:rPr>
              <a:t>Основные новеллы 2014 г.</a:t>
            </a:r>
          </a:p>
          <a:p>
            <a:pPr marL="285750" indent="-285750"/>
            <a:endParaRPr lang="ru-RU" sz="800" dirty="0" smtClean="0">
              <a:latin typeface="Arial" pitchFamily="34" charset="0"/>
              <a:cs typeface="Arial" pitchFamily="34" charset="0"/>
            </a:endParaRPr>
          </a:p>
          <a:p>
            <a:r>
              <a:rPr lang="ru-RU" sz="1600" dirty="0" smtClean="0">
                <a:latin typeface="Arial" pitchFamily="34" charset="0"/>
                <a:cs typeface="Arial" pitchFamily="34" charset="0"/>
              </a:rPr>
              <a:t>Дополнены случаи заключения концессионного соглашения без конкурса:</a:t>
            </a:r>
          </a:p>
          <a:p>
            <a:pPr marL="285750" indent="-285750">
              <a:spcBef>
                <a:spcPts val="600"/>
              </a:spcBef>
              <a:buFont typeface="Arial" pitchFamily="34" charset="0"/>
              <a:buChar char="•"/>
            </a:pPr>
            <a:r>
              <a:rPr lang="ru-RU" sz="1600" dirty="0" smtClean="0">
                <a:latin typeface="Arial" pitchFamily="34" charset="0"/>
                <a:cs typeface="Arial" pitchFamily="34" charset="0"/>
              </a:rPr>
              <a:t>концессионное соглашение может быть заключено без конкурса в отношении объектов ЖКХ с лицом, являющимся арендатором государственного (муниципального) имущества на основании нескольких договоров аренды. Такое допущение действует только в отношении объектов ЖКХ и только в случае, если имущество, в отношении которого заключены договоры аренды, может быть объектом концессионного соглашения и иным передаваемым </a:t>
            </a:r>
            <a:r>
              <a:rPr lang="ru-RU" sz="1600" dirty="0" err="1" smtClean="0">
                <a:latin typeface="Arial" pitchFamily="34" charset="0"/>
                <a:cs typeface="Arial" pitchFamily="34" charset="0"/>
              </a:rPr>
              <a:t>концедентом</a:t>
            </a:r>
            <a:r>
              <a:rPr lang="ru-RU" sz="1600" dirty="0" smtClean="0">
                <a:latin typeface="Arial" pitchFamily="34" charset="0"/>
                <a:cs typeface="Arial" pitchFamily="34" charset="0"/>
              </a:rPr>
              <a:t> имуществом; имущество было создано и (или) реконструировано арендатором; арендные отношения были оформлены до 1 января 2010 года; все договоры заключены в установленном законом порядке;</a:t>
            </a:r>
          </a:p>
          <a:p>
            <a:pPr marL="285750" indent="-285750">
              <a:spcBef>
                <a:spcPts val="600"/>
              </a:spcBef>
              <a:buFont typeface="Arial" pitchFamily="34" charset="0"/>
              <a:buChar char="•"/>
            </a:pPr>
            <a:r>
              <a:rPr lang="ru-RU" sz="1600" dirty="0" smtClean="0">
                <a:latin typeface="Arial" pitchFamily="34" charset="0"/>
                <a:cs typeface="Arial" pitchFamily="34" charset="0"/>
              </a:rPr>
              <a:t>концессионное соглашение может быть заключено без конкурса с лицом, выступившим с инициативой в заключении концессионного соглашения, при отсутствии в установленный законом срок заявок от иных лиц</a:t>
            </a:r>
            <a:r>
              <a:rPr lang="ru-RU" sz="1600" dirty="0" smtClean="0">
                <a:latin typeface="Arial" pitchFamily="34" charset="0"/>
                <a:cs typeface="Arial" pitchFamily="34" charset="0"/>
              </a:rPr>
              <a:t>.</a:t>
            </a:r>
          </a:p>
          <a:p>
            <a:endParaRPr lang="ru-RU" sz="1600" dirty="0" smtClean="0">
              <a:latin typeface="Arial" pitchFamily="34" charset="0"/>
              <a:cs typeface="Arial" pitchFamily="34" charset="0"/>
            </a:endParaRPr>
          </a:p>
          <a:p>
            <a:r>
              <a:rPr lang="ru-RU" sz="1600" dirty="0" smtClean="0">
                <a:latin typeface="Arial" pitchFamily="34" charset="0"/>
                <a:cs typeface="Arial" pitchFamily="34" charset="0"/>
              </a:rPr>
              <a:t>К </a:t>
            </a:r>
            <a:r>
              <a:rPr lang="ru-RU" sz="1600" dirty="0" smtClean="0">
                <a:latin typeface="Arial" pitchFamily="34" charset="0"/>
                <a:cs typeface="Arial" pitchFamily="34" charset="0"/>
              </a:rPr>
              <a:t>списку существенных условий концессионного соглашения добавлены условия:</a:t>
            </a:r>
          </a:p>
          <a:p>
            <a:pPr marL="285750" indent="-285750">
              <a:spcBef>
                <a:spcPts val="600"/>
              </a:spcBef>
              <a:buFont typeface="Arial" pitchFamily="34" charset="0"/>
              <a:buChar char="•"/>
            </a:pPr>
            <a:r>
              <a:rPr lang="ru-RU" sz="1600" dirty="0" smtClean="0">
                <a:latin typeface="Arial" pitchFamily="34" charset="0"/>
                <a:cs typeface="Arial" pitchFamily="34" charset="0"/>
              </a:rPr>
              <a:t>об обязанностях </a:t>
            </a:r>
            <a:r>
              <a:rPr lang="ru-RU" sz="1600" dirty="0" err="1" smtClean="0">
                <a:latin typeface="Arial" pitchFamily="34" charset="0"/>
                <a:cs typeface="Arial" pitchFamily="34" charset="0"/>
              </a:rPr>
              <a:t>концедента</a:t>
            </a:r>
            <a:r>
              <a:rPr lang="ru-RU" sz="1600" dirty="0" smtClean="0">
                <a:latin typeface="Arial" pitchFamily="34" charset="0"/>
                <a:cs typeface="Arial" pitchFamily="34" charset="0"/>
              </a:rPr>
              <a:t> или концессионера по подготовке территории;</a:t>
            </a:r>
          </a:p>
          <a:p>
            <a:pPr marL="285750" indent="-285750">
              <a:spcBef>
                <a:spcPts val="600"/>
              </a:spcBef>
              <a:buFont typeface="Arial" pitchFamily="34" charset="0"/>
              <a:buChar char="•"/>
            </a:pPr>
            <a:r>
              <a:rPr lang="ru-RU" sz="1600" dirty="0" smtClean="0">
                <a:latin typeface="Arial" pitchFamily="34" charset="0"/>
                <a:cs typeface="Arial" pitchFamily="34" charset="0"/>
              </a:rPr>
              <a:t>объем валовой выручки, получаемой концессионером в рамках реализации концессионного соглашения (в отношении объектов ЖКХ).</a:t>
            </a:r>
          </a:p>
        </p:txBody>
      </p:sp>
    </p:spTree>
    <p:extLst>
      <p:ext uri="{BB962C8B-B14F-4D97-AF65-F5344CB8AC3E}">
        <p14:creationId xmlns:p14="http://schemas.microsoft.com/office/powerpoint/2010/main" xmlns="" val="3879324414"/>
      </p:ext>
    </p:extLst>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go_EvrACons-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48" y="0"/>
            <a:ext cx="1285852" cy="1243693"/>
          </a:xfrm>
          <a:prstGeom prst="rect">
            <a:avLst/>
          </a:prstGeom>
          <a:noFill/>
          <a:ln w="9525">
            <a:noFill/>
            <a:miter lim="800000"/>
            <a:headEnd/>
            <a:tailEnd/>
          </a:ln>
          <a:effectLst>
            <a:innerShdw blurRad="38100">
              <a:srgbClr val="0C067C">
                <a:alpha val="60000"/>
              </a:srgbClr>
            </a:innerShdw>
          </a:effectLst>
        </p:spPr>
      </p:pic>
      <p:sp>
        <p:nvSpPr>
          <p:cNvPr id="11" name="Прямоугольник 10"/>
          <p:cNvSpPr/>
          <p:nvPr/>
        </p:nvSpPr>
        <p:spPr>
          <a:xfrm>
            <a:off x="-6201" y="836712"/>
            <a:ext cx="9251504" cy="769441"/>
          </a:xfrm>
          <a:prstGeom prst="rect">
            <a:avLst/>
          </a:prstGeom>
        </p:spPr>
        <p:txBody>
          <a:bodyPr wrap="square">
            <a:spAutoFit/>
          </a:bodyPr>
          <a:lstStyle/>
          <a:p>
            <a:pPr lvl="0"/>
            <a:r>
              <a:rPr lang="ru-RU" sz="2200" b="1" u="sng" dirty="0" smtClean="0">
                <a:solidFill>
                  <a:schemeClr val="tx2">
                    <a:lumMod val="75000"/>
                  </a:schemeClr>
                </a:solidFill>
                <a:latin typeface="Arial" panose="020B0604020202020204" pitchFamily="34" charset="0"/>
                <a:cs typeface="Arial" panose="020B0604020202020204" pitchFamily="34" charset="0"/>
              </a:rPr>
              <a:t>Федеральный закон № </a:t>
            </a:r>
            <a:r>
              <a:rPr lang="ru-RU" sz="2200" b="1" u="sng" dirty="0" smtClean="0">
                <a:solidFill>
                  <a:schemeClr val="tx2">
                    <a:lumMod val="75000"/>
                  </a:schemeClr>
                </a:solidFill>
                <a:latin typeface="Arial" panose="020B0604020202020204" pitchFamily="34" charset="0"/>
                <a:cs typeface="Arial" panose="020B0604020202020204" pitchFamily="34" charset="0"/>
              </a:rPr>
              <a:t>115-ФЗ </a:t>
            </a:r>
            <a:r>
              <a:rPr lang="ru-RU" sz="2200" b="1" u="sng" dirty="0" smtClean="0">
                <a:solidFill>
                  <a:schemeClr val="tx2">
                    <a:lumMod val="75000"/>
                  </a:schemeClr>
                </a:solidFill>
                <a:latin typeface="Arial" panose="020B0604020202020204" pitchFamily="34" charset="0"/>
                <a:cs typeface="Arial" panose="020B0604020202020204" pitchFamily="34" charset="0"/>
              </a:rPr>
              <a:t>от </a:t>
            </a:r>
            <a:r>
              <a:rPr lang="ru-RU" sz="2200" b="1" u="sng" dirty="0" smtClean="0">
                <a:solidFill>
                  <a:schemeClr val="tx2">
                    <a:lumMod val="75000"/>
                  </a:schemeClr>
                </a:solidFill>
                <a:latin typeface="Arial" panose="020B0604020202020204" pitchFamily="34" charset="0"/>
                <a:cs typeface="Arial" panose="020B0604020202020204" pitchFamily="34" charset="0"/>
              </a:rPr>
              <a:t>21 </a:t>
            </a:r>
            <a:r>
              <a:rPr lang="ru-RU" sz="2200" b="1" u="sng" dirty="0" smtClean="0">
                <a:solidFill>
                  <a:schemeClr val="tx2">
                    <a:lumMod val="75000"/>
                  </a:schemeClr>
                </a:solidFill>
                <a:latin typeface="Arial" panose="020B0604020202020204" pitchFamily="34" charset="0"/>
                <a:cs typeface="Arial" panose="020B0604020202020204" pitchFamily="34" charset="0"/>
              </a:rPr>
              <a:t>июля </a:t>
            </a:r>
            <a:r>
              <a:rPr lang="ru-RU" sz="2200" b="1" u="sng" dirty="0" smtClean="0">
                <a:solidFill>
                  <a:schemeClr val="tx2">
                    <a:lumMod val="75000"/>
                  </a:schemeClr>
                </a:solidFill>
                <a:latin typeface="Arial" panose="020B0604020202020204" pitchFamily="34" charset="0"/>
                <a:cs typeface="Arial" panose="020B0604020202020204" pitchFamily="34" charset="0"/>
              </a:rPr>
              <a:t>2005 </a:t>
            </a:r>
            <a:r>
              <a:rPr lang="ru-RU" sz="2200" b="1" u="sng" dirty="0" smtClean="0">
                <a:solidFill>
                  <a:schemeClr val="tx2">
                    <a:lumMod val="75000"/>
                  </a:schemeClr>
                </a:solidFill>
                <a:latin typeface="Arial" panose="020B0604020202020204" pitchFamily="34" charset="0"/>
                <a:cs typeface="Arial" panose="020B0604020202020204" pitchFamily="34" charset="0"/>
              </a:rPr>
              <a:t>г. </a:t>
            </a:r>
          </a:p>
          <a:p>
            <a:pPr lvl="0"/>
            <a:r>
              <a:rPr lang="ru-RU" sz="2200" b="1" u="sng" dirty="0" smtClean="0">
                <a:solidFill>
                  <a:schemeClr val="tx2">
                    <a:lumMod val="75000"/>
                  </a:schemeClr>
                </a:solidFill>
                <a:latin typeface="Arial" panose="020B0604020202020204" pitchFamily="34" charset="0"/>
                <a:cs typeface="Arial" panose="020B0604020202020204" pitchFamily="34" charset="0"/>
              </a:rPr>
              <a:t>«О </a:t>
            </a:r>
            <a:r>
              <a:rPr lang="ru-RU" sz="2200" b="1" u="sng" dirty="0" smtClean="0">
                <a:solidFill>
                  <a:schemeClr val="tx2">
                    <a:lumMod val="75000"/>
                  </a:schemeClr>
                </a:solidFill>
                <a:latin typeface="Arial" panose="020B0604020202020204" pitchFamily="34" charset="0"/>
                <a:cs typeface="Arial" panose="020B0604020202020204" pitchFamily="34" charset="0"/>
              </a:rPr>
              <a:t>концессионных соглашениях» - изменения 2014</a:t>
            </a:r>
            <a:endParaRPr lang="ru-RU" sz="2200" b="1" u="sng" dirty="0">
              <a:solidFill>
                <a:schemeClr val="tx2">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475656" y="116632"/>
            <a:ext cx="5867290" cy="648072"/>
          </a:xfrm>
          <a:prstGeom prst="rect">
            <a:avLst/>
          </a:prstGeom>
          <a:solidFill>
            <a:srgbClr val="0C0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1400" b="1" dirty="0" smtClean="0">
                <a:effectLst>
                  <a:outerShdw blurRad="38100" dist="38100" dir="2700000" algn="tl">
                    <a:srgbClr val="000000">
                      <a:alpha val="43137"/>
                    </a:srgbClr>
                  </a:outerShdw>
                </a:effectLst>
              </a:rPr>
              <a:t>Практические </a:t>
            </a:r>
            <a:r>
              <a:rPr lang="ru-RU" sz="1400" b="1" dirty="0">
                <a:effectLst>
                  <a:outerShdw blurRad="38100" dist="38100" dir="2700000" algn="tl">
                    <a:srgbClr val="000000">
                      <a:alpha val="43137"/>
                    </a:srgbClr>
                  </a:outerShdw>
                </a:effectLst>
              </a:rPr>
              <a:t>подходы к реализации инфраструктурных проектов на территории муниципальных </a:t>
            </a:r>
            <a:r>
              <a:rPr lang="ru-RU" sz="1400" b="1" dirty="0" smtClean="0">
                <a:effectLst>
                  <a:outerShdw blurRad="38100" dist="38100" dir="2700000" algn="tl">
                    <a:srgbClr val="000000">
                      <a:alpha val="43137"/>
                    </a:srgbClr>
                  </a:outerShdw>
                </a:effectLst>
              </a:rPr>
              <a:t>образований</a:t>
            </a:r>
            <a:endParaRPr lang="ru-RU" dirty="0"/>
          </a:p>
          <a:p>
            <a:pPr algn="ctr"/>
            <a:r>
              <a:rPr lang="ru-RU" dirty="0" smtClean="0"/>
              <a:t>  </a:t>
            </a:r>
            <a:endParaRPr lang="ru-RU" dirty="0"/>
          </a:p>
        </p:txBody>
      </p:sp>
      <p:sp>
        <p:nvSpPr>
          <p:cNvPr id="2" name="Прямоугольник 1"/>
          <p:cNvSpPr/>
          <p:nvPr/>
        </p:nvSpPr>
        <p:spPr>
          <a:xfrm>
            <a:off x="35496" y="1628800"/>
            <a:ext cx="9108504" cy="5216813"/>
          </a:xfrm>
          <a:prstGeom prst="rect">
            <a:avLst/>
          </a:prstGeom>
        </p:spPr>
        <p:txBody>
          <a:bodyPr wrap="square">
            <a:spAutoFit/>
          </a:bodyPr>
          <a:lstStyle/>
          <a:p>
            <a:pPr marL="285750" indent="-285750"/>
            <a:r>
              <a:rPr lang="ru-RU" b="1" dirty="0" smtClean="0">
                <a:solidFill>
                  <a:schemeClr val="tx2">
                    <a:lumMod val="75000"/>
                  </a:schemeClr>
                </a:solidFill>
                <a:latin typeface="Arial" pitchFamily="34" charset="0"/>
                <a:cs typeface="Arial" pitchFamily="34" charset="0"/>
              </a:rPr>
              <a:t>Основные новеллы 2014 г.</a:t>
            </a:r>
          </a:p>
          <a:p>
            <a:pPr marL="285750" indent="-285750"/>
            <a:endParaRPr lang="ru-RU" sz="500" dirty="0" smtClean="0">
              <a:latin typeface="Arial" pitchFamily="34" charset="0"/>
              <a:cs typeface="Arial" pitchFamily="34" charset="0"/>
            </a:endParaRPr>
          </a:p>
          <a:p>
            <a:r>
              <a:rPr lang="ru-RU" sz="1600" dirty="0" smtClean="0">
                <a:latin typeface="Arial" pitchFamily="34" charset="0"/>
                <a:cs typeface="Arial" pitchFamily="34" charset="0"/>
              </a:rPr>
              <a:t>Не будет существенным нарушением прекращение или приостановление концессионером деятельности, предусмотренной концессионным соглашением, без согласия </a:t>
            </a:r>
            <a:r>
              <a:rPr lang="ru-RU" sz="1600" dirty="0" err="1" smtClean="0">
                <a:latin typeface="Arial" pitchFamily="34" charset="0"/>
                <a:cs typeface="Arial" pitchFamily="34" charset="0"/>
              </a:rPr>
              <a:t>концедента</a:t>
            </a:r>
            <a:r>
              <a:rPr lang="ru-RU" sz="1600" dirty="0" smtClean="0">
                <a:latin typeface="Arial" pitchFamily="34" charset="0"/>
                <a:cs typeface="Arial" pitchFamily="34" charset="0"/>
              </a:rPr>
              <a:t>, если реализация концессионного соглашения стала невозможной в результате:</a:t>
            </a:r>
          </a:p>
          <a:p>
            <a:pPr marL="285750" indent="-285750">
              <a:spcBef>
                <a:spcPts val="600"/>
              </a:spcBef>
              <a:buFont typeface="Arial" pitchFamily="34" charset="0"/>
              <a:buChar char="•"/>
            </a:pPr>
            <a:r>
              <a:rPr lang="ru-RU" sz="1600" dirty="0" smtClean="0">
                <a:latin typeface="Arial" pitchFamily="34" charset="0"/>
                <a:cs typeface="Arial" pitchFamily="34" charset="0"/>
              </a:rPr>
              <a:t>непреодолимой силы;</a:t>
            </a:r>
          </a:p>
          <a:p>
            <a:pPr marL="285750" indent="-285750">
              <a:spcBef>
                <a:spcPts val="600"/>
              </a:spcBef>
              <a:buFont typeface="Arial" pitchFamily="34" charset="0"/>
              <a:buChar char="•"/>
            </a:pPr>
            <a:r>
              <a:rPr lang="ru-RU" sz="1600" dirty="0" smtClean="0">
                <a:latin typeface="Arial" pitchFamily="34" charset="0"/>
                <a:cs typeface="Arial" pitchFamily="34" charset="0"/>
              </a:rPr>
              <a:t>решений суда или федерального антимонопольного органа, которыми установлена невозможность исполнения закрепленных обязательств вследствие действий органов власти.</a:t>
            </a:r>
          </a:p>
          <a:p>
            <a:endParaRPr lang="ru-RU" sz="800" dirty="0" smtClean="0">
              <a:latin typeface="Arial" pitchFamily="34" charset="0"/>
              <a:cs typeface="Arial" pitchFamily="34" charset="0"/>
            </a:endParaRPr>
          </a:p>
          <a:p>
            <a:r>
              <a:rPr lang="ru-RU" sz="1600" dirty="0" smtClean="0">
                <a:latin typeface="Arial" pitchFamily="34" charset="0"/>
                <a:cs typeface="Arial" pitchFamily="34" charset="0"/>
              </a:rPr>
              <a:t>Введена обязанность </a:t>
            </a:r>
            <a:r>
              <a:rPr lang="ru-RU" sz="1600" dirty="0" err="1" smtClean="0">
                <a:latin typeface="Arial" pitchFamily="34" charset="0"/>
                <a:cs typeface="Arial" pitchFamily="34" charset="0"/>
              </a:rPr>
              <a:t>концедента</a:t>
            </a:r>
            <a:r>
              <a:rPr lang="ru-RU" sz="1600" dirty="0" smtClean="0">
                <a:latin typeface="Arial" pitchFamily="34" charset="0"/>
                <a:cs typeface="Arial" pitchFamily="34" charset="0"/>
              </a:rPr>
              <a:t> рассматривать требования концессионера по изменению существенных условий концессионного соглашения в случае, если реализация соглашения стала невозможной в результате:</a:t>
            </a:r>
          </a:p>
          <a:p>
            <a:pPr marL="285750" indent="-285750">
              <a:spcBef>
                <a:spcPts val="600"/>
              </a:spcBef>
              <a:buFont typeface="Arial" pitchFamily="34" charset="0"/>
              <a:buChar char="•"/>
            </a:pPr>
            <a:r>
              <a:rPr lang="ru-RU" sz="1600" dirty="0" smtClean="0">
                <a:latin typeface="Arial" pitchFamily="34" charset="0"/>
                <a:cs typeface="Arial" pitchFamily="34" charset="0"/>
              </a:rPr>
              <a:t>непреодолимой силы;</a:t>
            </a:r>
          </a:p>
          <a:p>
            <a:pPr marL="285750" indent="-285750">
              <a:spcBef>
                <a:spcPts val="600"/>
              </a:spcBef>
              <a:buFont typeface="Arial" pitchFamily="34" charset="0"/>
              <a:buChar char="•"/>
            </a:pPr>
            <a:r>
              <a:rPr lang="ru-RU" sz="1600" dirty="0" smtClean="0">
                <a:latin typeface="Arial" pitchFamily="34" charset="0"/>
                <a:cs typeface="Arial" pitchFamily="34" charset="0"/>
              </a:rPr>
              <a:t>существенного изменения обстоятельств, из которых стороны исходили при заключении концессионного соглашения;</a:t>
            </a:r>
          </a:p>
          <a:p>
            <a:pPr marL="285750" indent="-285750">
              <a:spcBef>
                <a:spcPts val="600"/>
              </a:spcBef>
              <a:buFont typeface="Arial" pitchFamily="34" charset="0"/>
              <a:buChar char="•"/>
            </a:pPr>
            <a:r>
              <a:rPr lang="ru-RU" sz="1600" dirty="0" smtClean="0">
                <a:latin typeface="Arial" pitchFamily="34" charset="0"/>
                <a:cs typeface="Arial" pitchFamily="34" charset="0"/>
              </a:rPr>
              <a:t>решений суда или федерального антимонопольного органа, установивших невозможность исполнения обязательств концессионера по концессионному соглашению;</a:t>
            </a:r>
          </a:p>
          <a:p>
            <a:pPr marL="285750" indent="-285750">
              <a:spcBef>
                <a:spcPts val="600"/>
              </a:spcBef>
              <a:buFont typeface="Arial" pitchFamily="34" charset="0"/>
              <a:buChar char="•"/>
            </a:pPr>
            <a:r>
              <a:rPr lang="ru-RU" sz="1600" dirty="0" smtClean="0">
                <a:latin typeface="Arial" pitchFamily="34" charset="0"/>
                <a:cs typeface="Arial" pitchFamily="34" charset="0"/>
              </a:rPr>
              <a:t>решений, действий (бездействия) государственных органов, органов местного самоуправления и (или) их должностных лиц</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xmlns="" val="3879324414"/>
      </p:ext>
    </p:extLst>
  </p:cSld>
  <p:clrMapOvr>
    <a:masterClrMapping/>
  </p:clrMapOvr>
  <p:transition>
    <p:pull dir="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4314</TotalTime>
  <Words>5523</Words>
  <Application>Microsoft Office PowerPoint</Application>
  <PresentationFormat>Экран (4:3)</PresentationFormat>
  <Paragraphs>654</Paragraphs>
  <Slides>47</Slides>
  <Notes>30</Notes>
  <HiddenSlides>0</HiddenSlides>
  <MMClips>0</MMClips>
  <ScaleCrop>false</ScaleCrop>
  <HeadingPairs>
    <vt:vector size="4" baseType="variant">
      <vt:variant>
        <vt:lpstr>Тема</vt:lpstr>
      </vt:variant>
      <vt:variant>
        <vt:i4>2</vt:i4>
      </vt:variant>
      <vt:variant>
        <vt:lpstr>Заголовки слайдов</vt:lpstr>
      </vt:variant>
      <vt:variant>
        <vt:i4>47</vt:i4>
      </vt:variant>
    </vt:vector>
  </HeadingPairs>
  <TitlesOfParts>
    <vt:vector size="49" baseType="lpstr">
      <vt:lpstr>Тема Office</vt:lpstr>
      <vt:lpstr>1_Тема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Специальный инвестиционный контракт – новый инструмент промышленной политики</vt:lpstr>
      <vt:lpstr>Эффект для государства и для инвестора от заключения специального инвестиционного контракта</vt:lpstr>
      <vt:lpstr> Отличия специального инвестиционного контракта от соглашения о государственно-частном партнерстве или обычного инвестиционного контракта </vt:lpstr>
      <vt:lpstr>Участие  Российской Федерации, субъектов Российской Федерации и муниципалитетов в специальном инвестиционном контракте</vt:lpstr>
      <vt:lpstr>Обязательные условия специального инвестиционного контракта</vt:lpstr>
      <vt:lpstr>Порядок заключения СИК (ПП РФ № 708 от 16.07.2015 г. )</vt:lpstr>
      <vt:lpstr>Документы, необходимые для  заключения СИК  (ПП РФ № 708 от 16.07.2015 г. )</vt:lpstr>
      <vt:lpstr>Документы, необходимые для  заключения СИК  (ПП РФ № 708 от 16.07.2015 г. ) - продолжение</vt:lpstr>
      <vt:lpstr>Документы, необходимые для  заключения СИК  (ПП РФ № 708 от 16.07.2015 г. ) - продолжение</vt:lpstr>
      <vt:lpstr>Документы, необходимые для  заключения СИК  (ПП РФ № 708 от 16.07.2015 г. ) - продолжение</vt:lpstr>
      <vt:lpstr>Документы, необходимые для  заключения СИК  (ПП РФ № 708 от 16.07.2015 г. ) - продолжение</vt:lpstr>
      <vt:lpstr>Документы, необходимые для  заключения СИК  (ПП РФ № 708 от 16.07.2015 г. ) - окончание</vt:lpstr>
      <vt:lpstr>Типовая форма СИК для отдельных отраслей промышленности (ПП РФ № 708 от 16.07.2015 г. )</vt:lpstr>
      <vt:lpstr>Слайд 41</vt:lpstr>
      <vt:lpstr>Слайд 42</vt:lpstr>
      <vt:lpstr>Слайд 43</vt:lpstr>
      <vt:lpstr>Слайд 44</vt:lpstr>
      <vt:lpstr>Слайд 45</vt:lpstr>
      <vt:lpstr>Слайд 46</vt:lpstr>
      <vt:lpstr>Благодарю Вас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АнШи</dc:creator>
  <cp:lastModifiedBy>stalk</cp:lastModifiedBy>
  <cp:revision>262</cp:revision>
  <dcterms:created xsi:type="dcterms:W3CDTF">2013-05-30T09:09:02Z</dcterms:created>
  <dcterms:modified xsi:type="dcterms:W3CDTF">2015-08-18T21:53:53Z</dcterms:modified>
</cp:coreProperties>
</file>