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4" r:id="rId2"/>
    <p:sldId id="266" r:id="rId3"/>
    <p:sldId id="271" r:id="rId4"/>
    <p:sldId id="268" r:id="rId5"/>
    <p:sldId id="263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00"/>
    <a:srgbClr val="4A206A"/>
    <a:srgbClr val="5D2884"/>
    <a:srgbClr val="FFFF66"/>
    <a:srgbClr val="CCFF33"/>
    <a:srgbClr val="A3FFCD"/>
    <a:srgbClr val="71FFB1"/>
    <a:srgbClr val="BDFFDB"/>
    <a:srgbClr val="33FF8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showOutlineIcons="0" horzBarState="maximized">
    <p:restoredLeft sz="15620"/>
    <p:restoredTop sz="95086" autoAdjust="0"/>
  </p:normalViewPr>
  <p:slideViewPr>
    <p:cSldViewPr>
      <p:cViewPr varScale="1">
        <p:scale>
          <a:sx n="106" d="100"/>
          <a:sy n="106" d="100"/>
        </p:scale>
        <p:origin x="-1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10" d="100"/>
          <a:sy n="110" d="100"/>
        </p:scale>
        <p:origin x="-1410" y="151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0F7D8-A576-465F-8ADB-291749B5BC1B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9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88563-6F2E-4664-8460-911D12D22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AB983-F9F5-4761-B528-363C38CDF662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9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2DD5F-3024-4211-BB2D-89CFBCE25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85938" y="1214438"/>
            <a:ext cx="3714750" cy="2786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42918" y="4071934"/>
            <a:ext cx="5486400" cy="4786346"/>
          </a:xfrm>
        </p:spPr>
        <p:txBody>
          <a:bodyPr>
            <a:normAutofit/>
          </a:bodyPr>
          <a:lstStyle/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сути Щелковского опыта здесь уже говорилось.</a:t>
            </a:r>
          </a:p>
          <a:p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Поэтому не буду занимать ваше время и кратко отмечу лишь наиболее важные моменты.</a:t>
            </a:r>
          </a:p>
          <a:p>
            <a:endParaRPr lang="ru-RU" sz="6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На наш взгляд,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ключевая проблема ЖКХ – это  отсутствие эффективных механизмов партнерского взаимодействия! </a:t>
            </a:r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2DD5F-3024-4211-BB2D-89CFBCE2525B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480" y="207167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1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66" y="357158"/>
            <a:ext cx="6500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Краткие тезисы выступления  </a:t>
            </a: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Главы городского поселения Щелково Ершовой Т.Б. </a:t>
            </a:r>
          </a:p>
          <a:p>
            <a:pPr algn="ctr"/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на совещании по модернизации ЖКХ в</a:t>
            </a:r>
            <a:r>
              <a:rPr lang="ru-RU" sz="1000" i="1" dirty="0" smtClean="0"/>
              <a:t> г. Люберцы  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06.12.2013</a:t>
            </a:r>
            <a:endParaRPr lang="ru-RU" sz="1000" i="1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643063" y="500063"/>
            <a:ext cx="4405312" cy="33035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42918" y="3786182"/>
            <a:ext cx="5486400" cy="5143536"/>
          </a:xfrm>
        </p:spPr>
        <p:txBody>
          <a:bodyPr>
            <a:normAutofit lnSpcReduction="10000"/>
          </a:bodyPr>
          <a:lstStyle/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По  вопросам качества работы ЖКХ  люди обращаются прежде всего к нам, т.е. в органы МСУ. И зачастую от нас требуют решений, которые находятся исключительно в их компетенции. Т.е. в компетенции собственников.</a:t>
            </a: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Почему так происходит? Да потому, что собственник сегодня фактически «выключен» из системы управления ЖКХ, не подготовлен и не организован. </a:t>
            </a: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Но раз в схеме управления 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отсутствует главное звено –  заказчик и конечный потребитель коммунальных услуг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то система становится неработоспособной.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Очевидно, что без вовлечения собственников в процесс управления, реального улучшения в сфере ЖКХ не произойдет. </a:t>
            </a:r>
          </a:p>
          <a:p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Мы считаем, чтобы модернизация отрасли шла не на словах а на деле, надо, как минимум,  решить две задачи:</a:t>
            </a:r>
          </a:p>
          <a:p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u="sng" dirty="0" smtClean="0">
                <a:latin typeface="Arial" pitchFamily="34" charset="0"/>
                <a:cs typeface="Arial" pitchFamily="34" charset="0"/>
              </a:rPr>
              <a:t>Первое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- вовлечь собственников</a:t>
            </a: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sz="1400" u="sng" dirty="0" smtClean="0">
                <a:latin typeface="Arial" pitchFamily="34" charset="0"/>
                <a:cs typeface="Arial" pitchFamily="34" charset="0"/>
              </a:rPr>
              <a:t> второе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- создать эффективные механизмы взаимодействия всех сторон, участвующих в предоставлении и потреблении коммунальных услуг.</a:t>
            </a: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2DD5F-3024-4211-BB2D-89CFBCE2525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0042" y="221454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2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28813" y="214313"/>
            <a:ext cx="3333750" cy="25003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85794" y="2714612"/>
            <a:ext cx="5486400" cy="6215074"/>
          </a:xfrm>
        </p:spPr>
        <p:txBody>
          <a:bodyPr>
            <a:noAutofit/>
          </a:bodyPr>
          <a:lstStyle/>
          <a:p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endParaRPr lang="ru-RU" sz="1300" dirty="0" smtClean="0">
              <a:latin typeface="Arial" pitchFamily="34" charset="0"/>
              <a:cs typeface="Arial" pitchFamily="34" charset="0"/>
            </a:endParaRPr>
          </a:p>
          <a:p>
            <a:endParaRPr lang="ru-RU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Чтобы партнерские отношения стали реальностью, все участники управления многоквартирным домом должны:</a:t>
            </a:r>
          </a:p>
          <a:p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Говорить на одном языке;</a:t>
            </a:r>
          </a:p>
          <a:p>
            <a:pPr marL="742950" indent="-742950">
              <a:buFont typeface="Arial" pitchFamily="34" charset="0"/>
              <a:buChar char="•"/>
            </a:pPr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Слышать и понимать друг друга;</a:t>
            </a:r>
          </a:p>
          <a:p>
            <a:pPr marL="742950" indent="-742950">
              <a:buFont typeface="Arial" pitchFamily="34" charset="0"/>
              <a:buChar char="•"/>
            </a:pPr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Учитывать интересы каждого;</a:t>
            </a:r>
          </a:p>
          <a:p>
            <a:pPr marL="742950" indent="-742950">
              <a:buFont typeface="Arial" pitchFamily="34" charset="0"/>
              <a:buChar char="•"/>
            </a:pPr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Стремиться к выработке приемлемых  решений (т.е. к компромиссу)</a:t>
            </a:r>
          </a:p>
          <a:p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Однако сегодняшний уровень компетенций собственников в вопросах ЖКХ чрезвычайно низок, тогда как их ожидания чрезмерно завышены. </a:t>
            </a:r>
          </a:p>
          <a:p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Являясь самой мощной, массовой и социально значимой стороной партнерских отношений, они вместе с тем и наименее организованы. </a:t>
            </a:r>
          </a:p>
          <a:p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Если сумеем решить задачу подготовки собственников к компетентному разговору  с остальными  партнерами, то, без сомнения, решится и задача обеспечения цивилизованного партнерского взаимодействия сторон в рамках системы некоммерческого саморегулирования.</a:t>
            </a: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2DD5F-3024-4211-BB2D-89CFBCE2525B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80" y="157160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3</a:t>
            </a:r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14438" y="571500"/>
            <a:ext cx="4071937" cy="3054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14356" y="4000496"/>
            <a:ext cx="5486400" cy="4572032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Ключевая идея нашего проекта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создание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устойчивой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системы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обратной связи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формирование механизмов взаимодействия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сторон с помощью информационно-обучающих семинаров.</a:t>
            </a:r>
          </a:p>
          <a:p>
            <a:endParaRPr lang="ru-RU" sz="6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Суть 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проблемы в том, что традиционные системы обратной связи, основанные на анализе писем и обращений граждан, личных встречах и т.д. не срабатывают. </a:t>
            </a: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Информация  запаздывает. Она фрагментарная, нечеткая, часто искаженная. </a:t>
            </a: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Нарождающиеся запросы активных социальных групп своевременно не диагностируются.</a:t>
            </a: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В результате нет возможности работать на упреждение.</a:t>
            </a: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 Можно привести немало примеров запаздывания и неадекватной реакции органов власти. Последствия этого порой очень болезненны. </a:t>
            </a:r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2DD5F-3024-4211-BB2D-89CFBCE2525B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0042" y="364330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4</a:t>
            </a:r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71625" y="428625"/>
            <a:ext cx="4762500" cy="3571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42918" y="4143372"/>
            <a:ext cx="5486400" cy="4786346"/>
          </a:xfrm>
        </p:spPr>
        <p:txBody>
          <a:bodyPr>
            <a:normAutofit/>
          </a:bodyPr>
          <a:lstStyle/>
          <a:p>
            <a:endParaRPr lang="ru-RU" sz="13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А вот что мы предлагаем. Благодаря  нашему проекту создается  дополнительный контур устойчивой обратной связи и условия для формирования эффективных механизмов взаимодействия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Семинары – это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не учебные курсы повышения квалификации в традиционном понимании, а прежде всего –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площадка для конструктивного диалога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органов МСУ, собственников и  управляющих компаний.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Площадка для выработки механизмов партнерского взаимодействия.</a:t>
            </a:r>
          </a:p>
          <a:p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И вот что интересно. Мнение людей, еще совсем недавно  с большой подозрительностью и недоверием относившихся к любой инициативе властей, после семинаров изменилось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6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смену конфронтации пришла готовность к сотрудничеству! Для нас это очень важно!</a:t>
            </a:r>
          </a:p>
          <a:p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Без всякого пафоса скажу, что по большому счету  в нашем проекте мы видим начало возрождения  общественного доверия к современным институтам власти.</a:t>
            </a:r>
          </a:p>
          <a:p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2DD5F-3024-4211-BB2D-89CFBCE2525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8604" y="185735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 </a:t>
            </a:r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71625" y="357188"/>
            <a:ext cx="3716338" cy="2786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28670" y="3286116"/>
            <a:ext cx="5486400" cy="5715040"/>
          </a:xfrm>
        </p:spPr>
        <p:txBody>
          <a:bodyPr>
            <a:noAutofit/>
          </a:bodyPr>
          <a:lstStyle/>
          <a:p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Реализуя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данный проект, мы убедились, что без создания прочной обратной связи с людьми любое реформирование  в сфере ЖКХ обречено на неудачу.</a:t>
            </a:r>
          </a:p>
          <a:p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Мы нашли формы и способы создания такой обратной связи. Найденные подходы теперь надо развивать и укреплять. </a:t>
            </a:r>
          </a:p>
          <a:p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baseline="0" dirty="0" smtClean="0">
                <a:latin typeface="Arial" pitchFamily="34" charset="0"/>
                <a:cs typeface="Arial" pitchFamily="34" charset="0"/>
              </a:rPr>
              <a:t>Вместе с тем,  мы увидели, что без активной поддержки сверху проект не реализовать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Очень велико сопротивление </a:t>
            </a:r>
            <a:r>
              <a:rPr lang="ru-RU" sz="1400" baseline="0" dirty="0" smtClean="0">
                <a:latin typeface="Arial" pitchFamily="34" charset="0"/>
                <a:cs typeface="Arial" pitchFamily="34" charset="0"/>
              </a:rPr>
              <a:t>среды подобным инновациям в сфере управления ЖКХ. Далеко не всех сегодня устраивает курс на обеспечение прозрачности финансовых потоков, развитие системы подлинно народного контроля.  </a:t>
            </a:r>
            <a:endParaRPr lang="ru-RU" sz="1400" baseline="0" dirty="0" smtClean="0">
              <a:latin typeface="Arial" pitchFamily="34" charset="0"/>
              <a:cs typeface="Arial" pitchFamily="34" charset="0"/>
            </a:endParaRPr>
          </a:p>
          <a:p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Завершая выступление хочу подчеркнуть, что поддержка снизу, то есть поддержка жителей – это наш главный ресурс сегодня.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Но, сопротивление проекту, к сожалению, велико. Нам приходится преодолевать много препятствий. И поэтому для нас крайне важна поддержка Правительства Московской области. </a:t>
            </a:r>
          </a:p>
          <a:p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Например, статус пилотного проекта позволил бы нам успешно реализовать намеченные планы и предложить проверенные практикой решения для распространения на другие муниципальные образования области. 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6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                     </a:t>
            </a:r>
          </a:p>
          <a:p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                       Благодарю 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за внимание!</a:t>
            </a:r>
          </a:p>
          <a:p>
            <a:endParaRPr lang="ru-RU" sz="1400" baseline="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6200" y="8686800"/>
            <a:ext cx="2971800" cy="457200"/>
          </a:xfrm>
        </p:spPr>
        <p:txBody>
          <a:bodyPr/>
          <a:lstStyle/>
          <a:p>
            <a:fld id="{E902DD5F-3024-4211-BB2D-89CFBCE2525B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42" y="164304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</a:t>
            </a:r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8A7B-FB13-4E16-92EE-3F3269D38005}" type="datetime1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C8B3-7471-4707-95C3-6B1B27609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D8E2-3615-47E1-A5B2-781A87DD1046}" type="datetime1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C8B3-7471-4707-95C3-6B1B27609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CA0-4CAC-4FBD-984F-14350F507A77}" type="datetime1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C8B3-7471-4707-95C3-6B1B27609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39A0-F727-43E4-9093-6D712DE5BF6D}" type="datetime1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C8B3-7471-4707-95C3-6B1B27609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F53D-CE69-45E1-B686-E1C0A630F953}" type="datetime1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C8B3-7471-4707-95C3-6B1B27609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CEB6-95AF-402C-B641-8982BF81039C}" type="datetime1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C8B3-7471-4707-95C3-6B1B27609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4992-07E0-4DDE-8F4A-3AE33F09A15A}" type="datetime1">
              <a:rPr lang="ru-RU" smtClean="0"/>
              <a:pPr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C8B3-7471-4707-95C3-6B1B27609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CF98-2A12-487B-BAEA-7ECCE8EE24E3}" type="datetime1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C8B3-7471-4707-95C3-6B1B27609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2BC0-87EF-44F5-AC00-5B39D038333C}" type="datetime1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C8B3-7471-4707-95C3-6B1B27609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CCE0-87B5-4B05-87E9-5D587F2B70C2}" type="datetime1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C8B3-7471-4707-95C3-6B1B27609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9CF5-6604-4DA8-86A1-3BE141966053}" type="datetime1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C8B3-7471-4707-95C3-6B1B27609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47355-E2DD-4C3A-8D9D-97D375CC1218}" type="datetime1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1C8B3-7471-4707-95C3-6B1B27609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Microsoft_Office_PowerPoint1.sld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______Microsoft_Office_PowerPoint2.sld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______Microsoft_Office_PowerPoint3.sld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______Microsoft_Office_PowerPoint4.sld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______Microsoft_Office_PowerPoint5.sl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gradFill>
            <a:gsLst>
              <a:gs pos="0">
                <a:srgbClr val="71FFB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600" dirty="0" smtClean="0"/>
              <a:t>Щелковский опыт: анализ и перспективы инициативного проекта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i="1" dirty="0" smtClean="0"/>
              <a:t>Глава городского поселения Щелково </a:t>
            </a:r>
          </a:p>
          <a:p>
            <a:pPr algn="ctr">
              <a:buNone/>
            </a:pPr>
            <a:r>
              <a:rPr lang="ru-RU" i="1" dirty="0" smtClean="0"/>
              <a:t>Ершова Татьяна Борисовна  </a:t>
            </a:r>
            <a:endParaRPr lang="ru-RU" sz="800" i="1" dirty="0" smtClean="0"/>
          </a:p>
          <a:p>
            <a:pPr algn="ctr">
              <a:buNone/>
            </a:pPr>
            <a:r>
              <a:rPr lang="ru-RU" sz="4000" b="1" i="1" dirty="0" smtClean="0">
                <a:solidFill>
                  <a:srgbClr val="4A206A"/>
                </a:solidFill>
                <a:latin typeface="Arial" pitchFamily="34" charset="0"/>
                <a:cs typeface="Arial" pitchFamily="34" charset="0"/>
              </a:rPr>
              <a:t>«Стать хозяином: от управления домом к управлению территорией»</a:t>
            </a:r>
          </a:p>
          <a:p>
            <a:pPr algn="ctr">
              <a:buNone/>
            </a:pPr>
            <a:endParaRPr lang="ru-RU" sz="1300" b="1" i="1" dirty="0" smtClean="0">
              <a:solidFill>
                <a:srgbClr val="86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3000" b="1" dirty="0" smtClean="0">
                <a:solidFill>
                  <a:srgbClr val="86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3000" b="1" i="1" dirty="0" smtClean="0">
                <a:solidFill>
                  <a:srgbClr val="860000"/>
                </a:solidFill>
                <a:latin typeface="Arial" pitchFamily="34" charset="0"/>
                <a:cs typeface="Arial" pitchFamily="34" charset="0"/>
              </a:rPr>
              <a:t>модернизация  отношений в сфере ЖКХ: опыт создания механизмов партнерского взаимодействия</a:t>
            </a:r>
            <a:r>
              <a:rPr lang="ru-RU" sz="3000" b="1" dirty="0" smtClean="0">
                <a:solidFill>
                  <a:srgbClr val="86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3000" b="1" i="1" dirty="0" smtClean="0">
              <a:solidFill>
                <a:srgbClr val="86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400" b="1" i="1" dirty="0" smtClean="0"/>
              <a:t>   Люберцы – Щелково                                                  6 декабря 2013 г.</a:t>
            </a:r>
            <a:endParaRPr lang="ru-RU" sz="24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C8B3-7471-4707-95C3-6B1B27609A0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5297" name="Object 1"/>
          <p:cNvGraphicFramePr>
            <a:graphicFrameLocks noChangeAspect="1"/>
          </p:cNvGraphicFramePr>
          <p:nvPr/>
        </p:nvGraphicFramePr>
        <p:xfrm>
          <a:off x="0" y="0"/>
          <a:ext cx="9188574" cy="6858000"/>
        </p:xfrm>
        <a:graphic>
          <a:graphicData uri="http://schemas.openxmlformats.org/presentationml/2006/ole">
            <p:oleObj spid="_x0000_s55297" name="Слайд" r:id="rId4" imgW="3995937" imgH="2996011" progId="PowerPoint.Slide.12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C8B3-7471-4707-95C3-6B1B27609A0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0" y="0"/>
          <a:ext cx="9188574" cy="6858000"/>
        </p:xfrm>
        <a:graphic>
          <a:graphicData uri="http://schemas.openxmlformats.org/presentationml/2006/ole">
            <p:oleObj spid="_x0000_s75779" name="Слайд" r:id="rId4" imgW="4113370" imgH="3084712" progId="PowerPoint.Slide.12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C8B3-7471-4707-95C3-6B1B27609A0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-96065"/>
          <a:ext cx="9167314" cy="6954065"/>
        </p:xfrm>
        <a:graphic>
          <a:graphicData uri="http://schemas.openxmlformats.org/presentationml/2006/ole">
            <p:oleObj spid="_x0000_s52226" name="Слайд" r:id="rId4" imgW="4570530" imgH="3427618" progId="PowerPoint.Slide.12">
              <p:embed/>
            </p:oleObj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C8B3-7471-4707-95C3-6B1B27609A0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0" y="0"/>
          <a:ext cx="9207677" cy="6858000"/>
        </p:xfrm>
        <a:graphic>
          <a:graphicData uri="http://schemas.openxmlformats.org/presentationml/2006/ole">
            <p:oleObj spid="_x0000_s33793" name="Слайд" r:id="rId4" imgW="3991268" imgH="2993126" progId="PowerPoint.Slide.12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C8B3-7471-4707-95C3-6B1B27609A0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0" y="0"/>
          <a:ext cx="9188574" cy="6858000"/>
        </p:xfrm>
        <a:graphic>
          <a:graphicData uri="http://schemas.openxmlformats.org/presentationml/2006/ole">
            <p:oleObj spid="_x0000_s47105" name="Слайд" r:id="rId4" imgW="4244449" imgH="3183509" progId="PowerPoint.Slide.12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C8B3-7471-4707-95C3-6B1B27609A0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766</Words>
  <Application>Microsoft Office PowerPoint</Application>
  <PresentationFormat>Экран (4:3)</PresentationFormat>
  <Paragraphs>109</Paragraphs>
  <Slides>6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Слайд</vt:lpstr>
      <vt:lpstr>Щелковский опыт: анализ и перспективы инициативного проекта</vt:lpstr>
      <vt:lpstr>Слайд 2</vt:lpstr>
      <vt:lpstr>Слайд 3</vt:lpstr>
      <vt:lpstr>Слайд 4</vt:lpstr>
      <vt:lpstr>Слайд 5</vt:lpstr>
      <vt:lpstr>Слайд 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86</cp:revision>
  <dcterms:created xsi:type="dcterms:W3CDTF">2013-11-19T08:57:41Z</dcterms:created>
  <dcterms:modified xsi:type="dcterms:W3CDTF">2013-12-05T14:11:13Z</dcterms:modified>
</cp:coreProperties>
</file>