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theme/theme5.xml" ContentType="application/vnd.openxmlformats-officedocument.them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diagrams/layout4.xml" ContentType="application/vnd.openxmlformats-officedocument.drawingml.diagramLayout+xml"/>
  <Override PartName="/docProps/custom.xml" ContentType="application/vnd.openxmlformats-officedocument.custom-properties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Default Extension="png" ContentType="image/png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embedTrueTypeFonts="1" saveSubsetFonts="1">
  <p:sldMasterIdLst>
    <p:sldMasterId id="2147483671" r:id="rId1"/>
    <p:sldMasterId id="2147484166" r:id="rId2"/>
    <p:sldMasterId id="2147483673" r:id="rId3"/>
  </p:sldMasterIdLst>
  <p:notesMasterIdLst>
    <p:notesMasterId r:id="rId14"/>
  </p:notesMasterIdLst>
  <p:handoutMasterIdLst>
    <p:handoutMasterId r:id="rId15"/>
  </p:handoutMasterIdLst>
  <p:sldIdLst>
    <p:sldId id="256" r:id="rId4"/>
    <p:sldId id="424" r:id="rId5"/>
    <p:sldId id="421" r:id="rId6"/>
    <p:sldId id="422" r:id="rId7"/>
    <p:sldId id="431" r:id="rId8"/>
    <p:sldId id="430" r:id="rId9"/>
    <p:sldId id="429" r:id="rId10"/>
    <p:sldId id="426" r:id="rId11"/>
    <p:sldId id="391" r:id="rId12"/>
    <p:sldId id="409" r:id="rId13"/>
  </p:sldIdLst>
  <p:sldSz cx="9906000" cy="6858000" type="A4"/>
  <p:notesSz cx="9829800" cy="17830800"/>
  <p:embeddedFontLst>
    <p:embeddedFont>
      <p:font typeface="Calibri" pitchFamily="34" charset="0"/>
      <p:regular r:id="rId16"/>
      <p:bold r:id="rId17"/>
      <p:italic r:id="rId18"/>
      <p:boldItalic r:id="rId19"/>
    </p:embeddedFont>
  </p:embeddedFont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34" userDrawn="1">
          <p15:clr>
            <a:srgbClr val="A4A3A4"/>
          </p15:clr>
        </p15:guide>
        <p15:guide id="2" pos="216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E9EFF"/>
    <a:srgbClr val="00A1DE"/>
    <a:srgbClr val="009B48"/>
    <a:srgbClr val="FED100"/>
    <a:srgbClr val="0065BD"/>
    <a:srgbClr val="D8D8D8"/>
    <a:srgbClr val="D52B1E"/>
    <a:srgbClr val="E9EDF4"/>
    <a:srgbClr val="D0D8E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B301B821-A1FF-4177-AEE7-76D212191A09}">
  <a:tblStyle styleId="{B301B821-A1FF-4177-AEE7-76D212191A09}" styleName="Medium Style 9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9DCAF9ED-07DC-4A11-8D7F-57B35C25682E}" styleName="Medium Style 10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793D81CF-94F2-401A-BA57-92F5A7B2D0C5}" styleName="Medium Style 8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5FD0F851-EC5A-4D38-B0AD-8093EC10F338}" styleName="Light Style 6">
    <a:wholeTbl>
      <a:tcTxStyle>
        <a:fontRef idx="minor">
          <a:scrgbClr r="0" g="0" b="0"/>
        </a:fontRef>
        <a:schemeClr val="accent5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1FECB4D8-DB02-4DC6-A0A2-4F2EBAE1DC90}" styleName="Medium Style 1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  <a:neCell>
      <a:tcStyle>
        <a:tcBdr/>
      </a:tcStyle>
    </a:neCell>
    <a:nwCell>
      <a:tcStyle>
        <a:tcBdr/>
      </a:tcStyle>
    </a:nwCell>
  </a:tblStyle>
  <a:tblStyle styleId="{3B4B98B0-60AC-42C2-AFA5-B58CD77FA1E5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0E3FDE45-AF77-4B5C-9715-49D594BDF05E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band2V>
      <a:tcStyle>
        <a:tcBdr/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seCell>
      <a:tcStyle>
        <a:tcBdr/>
      </a:tcStyle>
    </a:seCell>
    <a:swCell>
      <a:tcStyle>
        <a:tcBdr/>
      </a:tcStyle>
    </a:swCell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  <a:neCell>
      <a:tcStyle>
        <a:tcBdr/>
      </a:tcStyle>
    </a:neCell>
    <a:nwCell>
      <a:tcStyle>
        <a:tcBdr/>
      </a:tcStyle>
    </a:nwCell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Темный стиль 2 - акцент 1/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461" autoAdjust="0"/>
    <p:restoredTop sz="97273" autoAdjust="0"/>
  </p:normalViewPr>
  <p:slideViewPr>
    <p:cSldViewPr snapToGrid="0">
      <p:cViewPr>
        <p:scale>
          <a:sx n="80" d="100"/>
          <a:sy n="80" d="100"/>
        </p:scale>
        <p:origin x="-2472" y="-834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30726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Grid="0">
      <p:cViewPr varScale="1">
        <p:scale>
          <a:sx n="80" d="100"/>
          <a:sy n="80" d="100"/>
        </p:scale>
        <p:origin x="-3996" y="-108"/>
      </p:cViewPr>
      <p:guideLst>
        <p:guide orient="horz" pos="5617"/>
        <p:guide pos="309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font" Target="fonts/font3.fntdata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font" Target="fonts/font2.fntdata"/><Relationship Id="rId2" Type="http://schemas.openxmlformats.org/officeDocument/2006/relationships/slideMaster" Target="slideMasters/slideMaster2.xml"/><Relationship Id="rId16" Type="http://schemas.openxmlformats.org/officeDocument/2006/relationships/font" Target="fonts/font1.fntdata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handoutMaster" Target="handoutMasters/handoutMaster1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font" Target="fonts/font4.fntdata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notesMaster" Target="notesMasters/notesMaster1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B69D1C4-EFFA-45FF-86BB-5F801D6DC0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6BA247-A549-4198-B196-99D440E03583}">
      <dgm:prSet phldrT="[Текст]" custT="1"/>
      <dgm:spPr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ru-RU" sz="1400" dirty="0" smtClean="0"/>
            <a:t>на федеральном уровне:</a:t>
          </a:r>
          <a:endParaRPr lang="ru-RU" sz="1400" dirty="0"/>
        </a:p>
      </dgm:t>
    </dgm:pt>
    <dgm:pt modelId="{24ADB118-8329-4F21-AF0C-E9321EA9FDB6}" type="parTrans" cxnId="{A2484A8D-2259-412D-8BC5-4D99A5D43E3C}">
      <dgm:prSet/>
      <dgm:spPr/>
      <dgm:t>
        <a:bodyPr/>
        <a:lstStyle/>
        <a:p>
          <a:endParaRPr lang="ru-RU"/>
        </a:p>
      </dgm:t>
    </dgm:pt>
    <dgm:pt modelId="{B2C9141D-6F69-4273-A9DD-94156614634A}" type="sibTrans" cxnId="{A2484A8D-2259-412D-8BC5-4D99A5D43E3C}">
      <dgm:prSet/>
      <dgm:spPr/>
      <dgm:t>
        <a:bodyPr/>
        <a:lstStyle/>
        <a:p>
          <a:endParaRPr lang="ru-RU"/>
        </a:p>
      </dgm:t>
    </dgm:pt>
    <dgm:pt modelId="{06C0FAAA-5233-47BF-8A23-3F2251B2A767}">
      <dgm:prSet phldrT="[Текст]" custT="1"/>
      <dgm:spPr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ru-RU" sz="1400" dirty="0" smtClean="0"/>
            <a:t>на региональном уровне:</a:t>
          </a:r>
          <a:endParaRPr lang="ru-RU" sz="1400" dirty="0"/>
        </a:p>
      </dgm:t>
    </dgm:pt>
    <dgm:pt modelId="{DBC2FB3E-223B-4AA5-B4FB-615FBA6B2481}" type="parTrans" cxnId="{9DE53E5C-A15D-4380-BEB8-AC77BEB1E156}">
      <dgm:prSet/>
      <dgm:spPr/>
      <dgm:t>
        <a:bodyPr/>
        <a:lstStyle/>
        <a:p>
          <a:endParaRPr lang="ru-RU"/>
        </a:p>
      </dgm:t>
    </dgm:pt>
    <dgm:pt modelId="{EA558DFA-E5C2-4592-AB00-9BF589F27D85}" type="sibTrans" cxnId="{9DE53E5C-A15D-4380-BEB8-AC77BEB1E156}">
      <dgm:prSet/>
      <dgm:spPr/>
      <dgm:t>
        <a:bodyPr/>
        <a:lstStyle/>
        <a:p>
          <a:endParaRPr lang="ru-RU"/>
        </a:p>
      </dgm:t>
    </dgm:pt>
    <dgm:pt modelId="{4D6AB6AB-F3AB-4D70-B3C7-9658CCE568C9}">
      <dgm:prSet phldrT="[Текст]" custT="1"/>
      <dgm:spPr/>
      <dgm:t>
        <a:bodyPr/>
        <a:lstStyle/>
        <a:p>
          <a:r>
            <a:rPr lang="ru-RU" sz="1300" b="0" dirty="0" smtClean="0"/>
            <a:t>Стратегия социально-экономического развития субъекта Российской Федерации;</a:t>
          </a:r>
        </a:p>
      </dgm:t>
    </dgm:pt>
    <dgm:pt modelId="{30EC78D1-F00F-4C15-A32F-A9A35B376ED4}" type="parTrans" cxnId="{E303BDA8-692A-4C40-86C4-75F5B15F5C5E}">
      <dgm:prSet/>
      <dgm:spPr/>
      <dgm:t>
        <a:bodyPr/>
        <a:lstStyle/>
        <a:p>
          <a:endParaRPr lang="ru-RU"/>
        </a:p>
      </dgm:t>
    </dgm:pt>
    <dgm:pt modelId="{DCF99CB6-D0A7-4EDC-A74E-1012AC56D659}" type="sibTrans" cxnId="{E303BDA8-692A-4C40-86C4-75F5B15F5C5E}">
      <dgm:prSet/>
      <dgm:spPr/>
      <dgm:t>
        <a:bodyPr/>
        <a:lstStyle/>
        <a:p>
          <a:endParaRPr lang="ru-RU"/>
        </a:p>
      </dgm:t>
    </dgm:pt>
    <dgm:pt modelId="{0F999355-53BC-4B0B-9562-1930C3307688}">
      <dgm:prSet phldrT="[Текст]" custT="1"/>
      <dgm:spPr/>
      <dgm:t>
        <a:bodyPr/>
        <a:lstStyle/>
        <a:p>
          <a:r>
            <a:rPr lang="ru-RU" sz="1300" b="0" dirty="0" smtClean="0"/>
            <a:t>Стратегия национальной безопасности Российской Федерации и другие документы в сфере обеспечения национальной безопасности Российской Федерации;</a:t>
          </a:r>
          <a:endParaRPr lang="ru-RU" sz="1300" b="0" dirty="0"/>
        </a:p>
      </dgm:t>
    </dgm:pt>
    <dgm:pt modelId="{BD03987E-B88C-4340-B3DB-2B134BAA968E}" type="parTrans" cxnId="{8584A5C3-B15F-4C44-95AD-4BDF790558CE}">
      <dgm:prSet/>
      <dgm:spPr/>
      <dgm:t>
        <a:bodyPr/>
        <a:lstStyle/>
        <a:p>
          <a:endParaRPr lang="ru-RU"/>
        </a:p>
      </dgm:t>
    </dgm:pt>
    <dgm:pt modelId="{FC840BB8-9A60-4348-A268-5F502B673FD7}" type="sibTrans" cxnId="{8584A5C3-B15F-4C44-95AD-4BDF790558CE}">
      <dgm:prSet/>
      <dgm:spPr/>
      <dgm:t>
        <a:bodyPr/>
        <a:lstStyle/>
        <a:p>
          <a:endParaRPr lang="ru-RU"/>
        </a:p>
      </dgm:t>
    </dgm:pt>
    <dgm:pt modelId="{D14E1157-2CD6-435A-B235-4292B3F2BFA4}">
      <dgm:prSet phldrT="[Текст]" custT="1"/>
      <dgm:spPr/>
      <dgm:t>
        <a:bodyPr/>
        <a:lstStyle/>
        <a:p>
          <a:r>
            <a:rPr lang="ru-RU" sz="1300" b="0" dirty="0" smtClean="0"/>
            <a:t>Стратегия социально-экономического развития Российской Федерации</a:t>
          </a:r>
          <a:r>
            <a:rPr lang="ru-RU" sz="1300" b="0" i="0" dirty="0" smtClean="0"/>
            <a:t>;</a:t>
          </a:r>
          <a:endParaRPr lang="ru-RU" sz="1300" b="0" i="0" dirty="0"/>
        </a:p>
      </dgm:t>
    </dgm:pt>
    <dgm:pt modelId="{C3C5C141-F0A8-4C5F-BDCD-31E57E79F601}" type="parTrans" cxnId="{281D8EE5-7605-47CF-B69D-338127271FB3}">
      <dgm:prSet/>
      <dgm:spPr/>
      <dgm:t>
        <a:bodyPr/>
        <a:lstStyle/>
        <a:p>
          <a:endParaRPr lang="ru-RU"/>
        </a:p>
      </dgm:t>
    </dgm:pt>
    <dgm:pt modelId="{1EF95757-DE04-4ABB-8377-395ECE91954C}" type="sibTrans" cxnId="{281D8EE5-7605-47CF-B69D-338127271FB3}">
      <dgm:prSet/>
      <dgm:spPr/>
      <dgm:t>
        <a:bodyPr/>
        <a:lstStyle/>
        <a:p>
          <a:endParaRPr lang="ru-RU"/>
        </a:p>
      </dgm:t>
    </dgm:pt>
    <dgm:pt modelId="{E6789E48-38D1-4765-870C-1FC1F9A99BCD}">
      <dgm:prSet phldrT="[Текст]" custT="1"/>
      <dgm:spPr/>
      <dgm:t>
        <a:bodyPr/>
        <a:lstStyle/>
        <a:p>
          <a:r>
            <a:rPr lang="ru-RU" sz="1300" b="0" dirty="0" smtClean="0"/>
            <a:t>Послание Президента Российской Федерации Федеральному Собранию Российской Федерации;</a:t>
          </a:r>
          <a:endParaRPr lang="ru-RU" sz="1300" b="0" i="0" dirty="0"/>
        </a:p>
      </dgm:t>
    </dgm:pt>
    <dgm:pt modelId="{9635CE30-28D3-404E-B919-DBAD60C23F60}" type="parTrans" cxnId="{392668B0-2E9F-42B3-AFD0-07D96C0DE9A5}">
      <dgm:prSet/>
      <dgm:spPr/>
      <dgm:t>
        <a:bodyPr/>
        <a:lstStyle/>
        <a:p>
          <a:endParaRPr lang="ru-RU"/>
        </a:p>
      </dgm:t>
    </dgm:pt>
    <dgm:pt modelId="{62CF84A8-938D-4438-8E63-21210AC0E109}" type="sibTrans" cxnId="{392668B0-2E9F-42B3-AFD0-07D96C0DE9A5}">
      <dgm:prSet/>
      <dgm:spPr/>
      <dgm:t>
        <a:bodyPr/>
        <a:lstStyle/>
        <a:p>
          <a:endParaRPr lang="ru-RU"/>
        </a:p>
      </dgm:t>
    </dgm:pt>
    <dgm:pt modelId="{0F242D5B-017F-4DC6-8646-D4EDF24CBF9C}">
      <dgm:prSet phldrT="[Текст]" custT="1"/>
      <dgm:spPr/>
      <dgm:t>
        <a:bodyPr/>
        <a:lstStyle/>
        <a:p>
          <a:r>
            <a:rPr lang="ru-RU" sz="1300" b="0" dirty="0" smtClean="0"/>
            <a:t>Стратегический прогноз Российской Федерации;</a:t>
          </a:r>
          <a:endParaRPr lang="ru-RU" sz="1300" b="0" dirty="0"/>
        </a:p>
      </dgm:t>
    </dgm:pt>
    <dgm:pt modelId="{A73B9396-E025-4019-AD53-15B280ACA574}" type="parTrans" cxnId="{2BBAE848-F504-42C5-9374-FFCB52636189}">
      <dgm:prSet/>
      <dgm:spPr/>
      <dgm:t>
        <a:bodyPr/>
        <a:lstStyle/>
        <a:p>
          <a:endParaRPr lang="ru-RU"/>
        </a:p>
      </dgm:t>
    </dgm:pt>
    <dgm:pt modelId="{2D7101B5-E7F6-40EE-B1D8-035F4DB3543D}" type="sibTrans" cxnId="{2BBAE848-F504-42C5-9374-FFCB52636189}">
      <dgm:prSet/>
      <dgm:spPr/>
      <dgm:t>
        <a:bodyPr/>
        <a:lstStyle/>
        <a:p>
          <a:endParaRPr lang="ru-RU"/>
        </a:p>
      </dgm:t>
    </dgm:pt>
    <dgm:pt modelId="{F02B6873-D1A6-4BC3-9F06-B3BADF89A661}">
      <dgm:prSet phldrT="[Текст]" custT="1"/>
      <dgm:spPr/>
      <dgm:t>
        <a:bodyPr/>
        <a:lstStyle/>
        <a:p>
          <a:r>
            <a:rPr lang="ru-RU" sz="1300" b="0" dirty="0" smtClean="0"/>
            <a:t>Прогнозы социально-экономического развития Российской Федерации на среднесрочный и долгосрочный периоды;</a:t>
          </a:r>
          <a:endParaRPr lang="ru-RU" sz="1300" b="0" dirty="0"/>
        </a:p>
      </dgm:t>
    </dgm:pt>
    <dgm:pt modelId="{101E0C33-ACF8-45BF-8861-D3DF38FBF54B}" type="parTrans" cxnId="{458A3A8A-F096-4CD0-8EA9-ED0555FFFF74}">
      <dgm:prSet/>
      <dgm:spPr/>
      <dgm:t>
        <a:bodyPr/>
        <a:lstStyle/>
        <a:p>
          <a:endParaRPr lang="ru-RU"/>
        </a:p>
      </dgm:t>
    </dgm:pt>
    <dgm:pt modelId="{7A07EF6D-53A2-4F26-896A-182F666C7CAE}" type="sibTrans" cxnId="{458A3A8A-F096-4CD0-8EA9-ED0555FFFF74}">
      <dgm:prSet/>
      <dgm:spPr/>
      <dgm:t>
        <a:bodyPr/>
        <a:lstStyle/>
        <a:p>
          <a:endParaRPr lang="ru-RU"/>
        </a:p>
      </dgm:t>
    </dgm:pt>
    <dgm:pt modelId="{C83BF0DA-0D5D-4BEE-9BA5-CB6761BDE5F2}">
      <dgm:prSet phldrT="[Текст]" custT="1"/>
      <dgm:spPr/>
      <dgm:t>
        <a:bodyPr/>
        <a:lstStyle/>
        <a:p>
          <a:r>
            <a:rPr lang="ru-RU" sz="1300" b="0" dirty="0" smtClean="0"/>
            <a:t>Основные направления деятельности Правительства Российской Федерации;</a:t>
          </a:r>
          <a:endParaRPr lang="ru-RU" sz="1300" b="0" dirty="0"/>
        </a:p>
      </dgm:t>
    </dgm:pt>
    <dgm:pt modelId="{7B05260A-1170-4798-810D-FD0845C3C67D}" type="parTrans" cxnId="{E029727C-7D16-43D3-8EA9-411A19D98D2E}">
      <dgm:prSet/>
      <dgm:spPr/>
      <dgm:t>
        <a:bodyPr/>
        <a:lstStyle/>
        <a:p>
          <a:endParaRPr lang="ru-RU"/>
        </a:p>
      </dgm:t>
    </dgm:pt>
    <dgm:pt modelId="{3D4EC240-765D-461A-B596-7760C44A3CEA}" type="sibTrans" cxnId="{E029727C-7D16-43D3-8EA9-411A19D98D2E}">
      <dgm:prSet/>
      <dgm:spPr/>
      <dgm:t>
        <a:bodyPr/>
        <a:lstStyle/>
        <a:p>
          <a:endParaRPr lang="ru-RU"/>
        </a:p>
      </dgm:t>
    </dgm:pt>
    <dgm:pt modelId="{DA980A5C-4451-4466-86F5-EE224E24704F}">
      <dgm:prSet phldrT="[Текст]" custT="1"/>
      <dgm:spPr/>
      <dgm:t>
        <a:bodyPr/>
        <a:lstStyle/>
        <a:p>
          <a:r>
            <a:rPr lang="ru-RU" sz="1300" b="0" dirty="0" smtClean="0"/>
            <a:t>Государственные программы Российской Федерации и федеральные целевые программы;</a:t>
          </a:r>
          <a:endParaRPr lang="ru-RU" sz="1300" b="0" dirty="0"/>
        </a:p>
      </dgm:t>
    </dgm:pt>
    <dgm:pt modelId="{A38295BA-BAAF-445B-BF43-585E9B29A909}" type="parTrans" cxnId="{7D11FA2A-1A93-444E-85E5-79E3C8FD1E18}">
      <dgm:prSet/>
      <dgm:spPr/>
      <dgm:t>
        <a:bodyPr/>
        <a:lstStyle/>
        <a:p>
          <a:endParaRPr lang="ru-RU"/>
        </a:p>
      </dgm:t>
    </dgm:pt>
    <dgm:pt modelId="{8B29E517-2C0C-4973-BCB1-3B4C54F6E8BD}" type="sibTrans" cxnId="{7D11FA2A-1A93-444E-85E5-79E3C8FD1E18}">
      <dgm:prSet/>
      <dgm:spPr/>
      <dgm:t>
        <a:bodyPr/>
        <a:lstStyle/>
        <a:p>
          <a:endParaRPr lang="ru-RU"/>
        </a:p>
      </dgm:t>
    </dgm:pt>
    <dgm:pt modelId="{D6EE1069-9BE9-4908-BE11-250398E49FE8}">
      <dgm:prSet phldrT="[Текст]" custT="1"/>
      <dgm:spPr/>
      <dgm:t>
        <a:bodyPr/>
        <a:lstStyle/>
        <a:p>
          <a:r>
            <a:rPr lang="ru-RU" sz="1300" b="0" dirty="0" smtClean="0"/>
            <a:t>Долгосрочная бюджетная стратегия Российской Федерации;</a:t>
          </a:r>
          <a:endParaRPr lang="ru-RU" sz="1300" b="0" dirty="0"/>
        </a:p>
      </dgm:t>
    </dgm:pt>
    <dgm:pt modelId="{A41BA4FA-47F9-4BDF-B491-E1A993F7DBC5}" type="parTrans" cxnId="{F7071AEA-0CA5-4F64-BC98-019421D7885A}">
      <dgm:prSet/>
      <dgm:spPr/>
      <dgm:t>
        <a:bodyPr/>
        <a:lstStyle/>
        <a:p>
          <a:endParaRPr lang="ru-RU"/>
        </a:p>
      </dgm:t>
    </dgm:pt>
    <dgm:pt modelId="{F12FD0A0-ECF5-4D2E-821A-7938F7B91A9D}" type="sibTrans" cxnId="{F7071AEA-0CA5-4F64-BC98-019421D7885A}">
      <dgm:prSet/>
      <dgm:spPr/>
      <dgm:t>
        <a:bodyPr/>
        <a:lstStyle/>
        <a:p>
          <a:endParaRPr lang="ru-RU"/>
        </a:p>
      </dgm:t>
    </dgm:pt>
    <dgm:pt modelId="{78F7D303-EEE2-4333-A90D-D521D3EC6E59}">
      <dgm:prSet phldrT="[Текст]" custT="1"/>
      <dgm:spPr/>
      <dgm:t>
        <a:bodyPr/>
        <a:lstStyle/>
        <a:p>
          <a:r>
            <a:rPr lang="ru-RU" sz="1300" b="0" dirty="0" smtClean="0"/>
            <a:t>Отраслевые документы стратегического планирования;</a:t>
          </a:r>
          <a:endParaRPr lang="ru-RU" sz="1300" b="0" dirty="0"/>
        </a:p>
      </dgm:t>
    </dgm:pt>
    <dgm:pt modelId="{8F5B2155-B8BB-4B4E-9E1E-4AFB1CF2239F}" type="parTrans" cxnId="{BAD91AC5-88A7-4A8B-95A8-C51F9C965499}">
      <dgm:prSet/>
      <dgm:spPr/>
      <dgm:t>
        <a:bodyPr/>
        <a:lstStyle/>
        <a:p>
          <a:endParaRPr lang="ru-RU"/>
        </a:p>
      </dgm:t>
    </dgm:pt>
    <dgm:pt modelId="{ED67AF62-4142-4D35-8543-18AA87E3A600}" type="sibTrans" cxnId="{BAD91AC5-88A7-4A8B-95A8-C51F9C965499}">
      <dgm:prSet/>
      <dgm:spPr/>
      <dgm:t>
        <a:bodyPr/>
        <a:lstStyle/>
        <a:p>
          <a:endParaRPr lang="ru-RU"/>
        </a:p>
      </dgm:t>
    </dgm:pt>
    <dgm:pt modelId="{B6A82AC7-F9D1-4F3D-A4A2-E88CE1630852}">
      <dgm:prSet phldrT="[Текст]" custT="1"/>
      <dgm:spPr/>
      <dgm:t>
        <a:bodyPr/>
        <a:lstStyle/>
        <a:p>
          <a:r>
            <a:rPr lang="ru-RU" sz="1300" b="0" dirty="0" smtClean="0"/>
            <a:t>Стратегия пространственного развития Российской Федерации;</a:t>
          </a:r>
          <a:endParaRPr lang="ru-RU" sz="1300" b="0" dirty="0"/>
        </a:p>
      </dgm:t>
    </dgm:pt>
    <dgm:pt modelId="{18CF961C-9554-4280-A3F2-19D898779C1B}" type="parTrans" cxnId="{45B597D0-8739-4073-9B6C-D75E07871CE3}">
      <dgm:prSet/>
      <dgm:spPr/>
      <dgm:t>
        <a:bodyPr/>
        <a:lstStyle/>
        <a:p>
          <a:endParaRPr lang="ru-RU"/>
        </a:p>
      </dgm:t>
    </dgm:pt>
    <dgm:pt modelId="{FDD47522-48EC-43A6-B5FD-9751D5A061A3}" type="sibTrans" cxnId="{45B597D0-8739-4073-9B6C-D75E07871CE3}">
      <dgm:prSet/>
      <dgm:spPr/>
      <dgm:t>
        <a:bodyPr/>
        <a:lstStyle/>
        <a:p>
          <a:endParaRPr lang="ru-RU"/>
        </a:p>
      </dgm:t>
    </dgm:pt>
    <dgm:pt modelId="{FF68FCAA-9586-4D9B-89C7-AEEFCC8252E3}">
      <dgm:prSet phldrT="[Текст]" custT="1"/>
      <dgm:spPr/>
      <dgm:t>
        <a:bodyPr/>
        <a:lstStyle/>
        <a:p>
          <a:r>
            <a:rPr lang="ru-RU" sz="1300" b="0" dirty="0" smtClean="0"/>
            <a:t>Стратегия социально-экономического развития </a:t>
          </a:r>
          <a:r>
            <a:rPr lang="ru-RU" sz="1300" b="0" dirty="0" err="1" smtClean="0"/>
            <a:t>макрорегиона</a:t>
          </a:r>
          <a:r>
            <a:rPr lang="ru-RU" sz="1300" b="0" dirty="0" smtClean="0"/>
            <a:t>;</a:t>
          </a:r>
          <a:endParaRPr lang="ru-RU" sz="1300" b="0" dirty="0"/>
        </a:p>
      </dgm:t>
    </dgm:pt>
    <dgm:pt modelId="{95E74E91-2237-487A-8A2C-0D85B5637753}" type="parTrans" cxnId="{04322C53-2080-45F3-9387-E736A6A927D4}">
      <dgm:prSet/>
      <dgm:spPr/>
      <dgm:t>
        <a:bodyPr/>
        <a:lstStyle/>
        <a:p>
          <a:endParaRPr lang="ru-RU"/>
        </a:p>
      </dgm:t>
    </dgm:pt>
    <dgm:pt modelId="{336CA1EE-A937-4623-BAB7-3FEB1D9BCFFB}" type="sibTrans" cxnId="{04322C53-2080-45F3-9387-E736A6A927D4}">
      <dgm:prSet/>
      <dgm:spPr/>
      <dgm:t>
        <a:bodyPr/>
        <a:lstStyle/>
        <a:p>
          <a:endParaRPr lang="ru-RU"/>
        </a:p>
      </dgm:t>
    </dgm:pt>
    <dgm:pt modelId="{0C8A61FD-9021-4605-AD78-61B42793D345}">
      <dgm:prSet phldrT="[Текст]" custT="1"/>
      <dgm:spPr/>
      <dgm:t>
        <a:bodyPr/>
        <a:lstStyle/>
        <a:p>
          <a:r>
            <a:rPr lang="ru-RU" sz="1300" b="0" dirty="0" smtClean="0"/>
            <a:t>Схема территориального планирования Российской Федерации</a:t>
          </a:r>
          <a:r>
            <a:rPr lang="ru-RU" sz="1300" dirty="0" smtClean="0"/>
            <a:t>.</a:t>
          </a:r>
          <a:endParaRPr lang="ru-RU" sz="1300" b="0" dirty="0"/>
        </a:p>
      </dgm:t>
    </dgm:pt>
    <dgm:pt modelId="{84E4C11C-ECFF-4E5D-94B8-96D87BF94925}" type="parTrans" cxnId="{4D96B68C-AFEA-48F4-9E7F-944D5D1C4BF8}">
      <dgm:prSet/>
      <dgm:spPr/>
      <dgm:t>
        <a:bodyPr/>
        <a:lstStyle/>
        <a:p>
          <a:endParaRPr lang="ru-RU"/>
        </a:p>
      </dgm:t>
    </dgm:pt>
    <dgm:pt modelId="{B7FDC574-241B-42E8-ADCE-18D4D85E5113}" type="sibTrans" cxnId="{4D96B68C-AFEA-48F4-9E7F-944D5D1C4BF8}">
      <dgm:prSet/>
      <dgm:spPr/>
      <dgm:t>
        <a:bodyPr/>
        <a:lstStyle/>
        <a:p>
          <a:endParaRPr lang="ru-RU"/>
        </a:p>
      </dgm:t>
    </dgm:pt>
    <dgm:pt modelId="{EA1E5F88-89FF-481D-BD36-1069DF5F3B7C}">
      <dgm:prSet phldrT="[Текст]" custT="1"/>
      <dgm:spPr/>
      <dgm:t>
        <a:bodyPr/>
        <a:lstStyle/>
        <a:p>
          <a:r>
            <a:rPr lang="ru-RU" sz="1300" b="0" dirty="0" smtClean="0"/>
            <a:t>Прогнозы социально-экономического развития субъекта Российской Федерации на  среднесрочный и долгосрочный периоды;</a:t>
          </a:r>
        </a:p>
      </dgm:t>
    </dgm:pt>
    <dgm:pt modelId="{4C921995-2DD2-403C-8AF2-77E7A3E912EF}" type="parTrans" cxnId="{7971231E-90C0-408C-98E2-D30F3E925DAA}">
      <dgm:prSet/>
      <dgm:spPr/>
      <dgm:t>
        <a:bodyPr/>
        <a:lstStyle/>
        <a:p>
          <a:endParaRPr lang="ru-RU"/>
        </a:p>
      </dgm:t>
    </dgm:pt>
    <dgm:pt modelId="{72A0E7EF-6967-49CE-89D6-FCBC2E1B511D}" type="sibTrans" cxnId="{7971231E-90C0-408C-98E2-D30F3E925DAA}">
      <dgm:prSet/>
      <dgm:spPr/>
      <dgm:t>
        <a:bodyPr/>
        <a:lstStyle/>
        <a:p>
          <a:endParaRPr lang="ru-RU"/>
        </a:p>
      </dgm:t>
    </dgm:pt>
    <dgm:pt modelId="{23DAEAFF-4F24-44AE-9F01-FDC99AD99AAD}">
      <dgm:prSet phldrT="[Текст]" custT="1"/>
      <dgm:spPr/>
      <dgm:t>
        <a:bodyPr/>
        <a:lstStyle/>
        <a:p>
          <a:r>
            <a:rPr lang="ru-RU" sz="1300" b="0" dirty="0" smtClean="0"/>
            <a:t>долгосрочная бюджетная стратегия субъекта Российской Федерации;</a:t>
          </a:r>
        </a:p>
      </dgm:t>
    </dgm:pt>
    <dgm:pt modelId="{891A6F59-9259-4F9F-A881-B5FB60836A85}" type="parTrans" cxnId="{9A5B1B1D-2BE1-4CA7-A9D2-4BAEB99DC85E}">
      <dgm:prSet/>
      <dgm:spPr/>
      <dgm:t>
        <a:bodyPr/>
        <a:lstStyle/>
        <a:p>
          <a:endParaRPr lang="ru-RU"/>
        </a:p>
      </dgm:t>
    </dgm:pt>
    <dgm:pt modelId="{FE26A3E5-7F21-4BF8-BB78-E2F4A0403367}" type="sibTrans" cxnId="{9A5B1B1D-2BE1-4CA7-A9D2-4BAEB99DC85E}">
      <dgm:prSet/>
      <dgm:spPr/>
      <dgm:t>
        <a:bodyPr/>
        <a:lstStyle/>
        <a:p>
          <a:endParaRPr lang="ru-RU"/>
        </a:p>
      </dgm:t>
    </dgm:pt>
    <dgm:pt modelId="{9AE54A40-0AEC-4856-AF15-40FDE4660D66}">
      <dgm:prSet phldrT="[Текст]" custT="1"/>
      <dgm:spPr/>
      <dgm:t>
        <a:bodyPr/>
        <a:lstStyle/>
        <a:p>
          <a:r>
            <a:rPr lang="ru-RU" sz="1300" b="0" dirty="0" smtClean="0"/>
            <a:t>план мероприятий по реализации стратегии социально-экономического развития субъекта Российской Федерации;</a:t>
          </a:r>
        </a:p>
      </dgm:t>
    </dgm:pt>
    <dgm:pt modelId="{744CBFD2-D1AF-418D-95FE-4F7B1A93D363}" type="parTrans" cxnId="{F349EA45-85CF-4299-BEA2-68FB18C0BA25}">
      <dgm:prSet/>
      <dgm:spPr/>
      <dgm:t>
        <a:bodyPr/>
        <a:lstStyle/>
        <a:p>
          <a:endParaRPr lang="ru-RU"/>
        </a:p>
      </dgm:t>
    </dgm:pt>
    <dgm:pt modelId="{F203CB74-4CED-4882-BB6D-F73196A60A37}" type="sibTrans" cxnId="{F349EA45-85CF-4299-BEA2-68FB18C0BA25}">
      <dgm:prSet/>
      <dgm:spPr/>
      <dgm:t>
        <a:bodyPr/>
        <a:lstStyle/>
        <a:p>
          <a:endParaRPr lang="ru-RU"/>
        </a:p>
      </dgm:t>
    </dgm:pt>
    <dgm:pt modelId="{2C111F78-0D7C-48F7-966F-D49B60923B92}">
      <dgm:prSet phldrT="[Текст]" custT="1"/>
      <dgm:spPr/>
      <dgm:t>
        <a:bodyPr/>
        <a:lstStyle/>
        <a:p>
          <a:r>
            <a:rPr lang="ru-RU" sz="1300" b="0" dirty="0" smtClean="0"/>
            <a:t>государственные программы субъекта Российской Федерации;</a:t>
          </a:r>
        </a:p>
      </dgm:t>
    </dgm:pt>
    <dgm:pt modelId="{D4E37E80-02E9-4B41-8402-B796EF50AE89}" type="parTrans" cxnId="{E8E85E9A-8167-4A73-9AF9-CD80A9D51461}">
      <dgm:prSet/>
      <dgm:spPr/>
      <dgm:t>
        <a:bodyPr/>
        <a:lstStyle/>
        <a:p>
          <a:endParaRPr lang="ru-RU"/>
        </a:p>
      </dgm:t>
    </dgm:pt>
    <dgm:pt modelId="{F347C9D9-6B60-4A4F-A828-E8610077E1DF}" type="sibTrans" cxnId="{E8E85E9A-8167-4A73-9AF9-CD80A9D51461}">
      <dgm:prSet/>
      <dgm:spPr/>
      <dgm:t>
        <a:bodyPr/>
        <a:lstStyle/>
        <a:p>
          <a:endParaRPr lang="ru-RU"/>
        </a:p>
      </dgm:t>
    </dgm:pt>
    <dgm:pt modelId="{DDCFD33A-071F-4CD2-AA24-04130EEFD661}">
      <dgm:prSet phldrT="[Текст]" custT="1"/>
      <dgm:spPr/>
      <dgm:t>
        <a:bodyPr/>
        <a:lstStyle/>
        <a:p>
          <a:r>
            <a:rPr lang="ru-RU" sz="1300" b="0" dirty="0" smtClean="0"/>
            <a:t>схема территориального планирования субъекта Российской Федерации.</a:t>
          </a:r>
        </a:p>
      </dgm:t>
    </dgm:pt>
    <dgm:pt modelId="{75F2580E-3978-407D-94F0-4F157100AD60}" type="parTrans" cxnId="{1D4DA59E-E92D-453D-84F4-84F2015A4193}">
      <dgm:prSet/>
      <dgm:spPr/>
      <dgm:t>
        <a:bodyPr/>
        <a:lstStyle/>
        <a:p>
          <a:endParaRPr lang="ru-RU"/>
        </a:p>
      </dgm:t>
    </dgm:pt>
    <dgm:pt modelId="{90EE39ED-86DF-4B5A-B284-611AC258EDBE}" type="sibTrans" cxnId="{1D4DA59E-E92D-453D-84F4-84F2015A4193}">
      <dgm:prSet/>
      <dgm:spPr/>
      <dgm:t>
        <a:bodyPr/>
        <a:lstStyle/>
        <a:p>
          <a:endParaRPr lang="ru-RU"/>
        </a:p>
      </dgm:t>
    </dgm:pt>
    <dgm:pt modelId="{5F915E89-D0A4-42BB-BB81-50B8BA1D11F0}" type="pres">
      <dgm:prSet presAssocID="{AB69D1C4-EFFA-45FF-86BB-5F801D6DC0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E37659-390F-414D-99E9-79D3CE180506}" type="pres">
      <dgm:prSet presAssocID="{8F6BA247-A549-4198-B196-99D440E03583}" presName="parentText" presStyleLbl="node1" presStyleIdx="0" presStyleCnt="2" custLinFactNeighborY="-1786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CBA8D-F774-434B-8EB8-E1D9024D0BA5}" type="pres">
      <dgm:prSet presAssocID="{8F6BA247-A549-4198-B196-99D440E03583}" presName="childText" presStyleLbl="revTx" presStyleIdx="0" presStyleCnt="2" custScaleX="136048" custLinFactNeighborY="-231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1F5A2-7F5A-4C40-9DFB-ACC56D487E8F}" type="pres">
      <dgm:prSet presAssocID="{06C0FAAA-5233-47BF-8A23-3F2251B2A767}" presName="parentText" presStyleLbl="node1" presStyleIdx="1" presStyleCnt="2" custLinFactNeighborY="-1955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3BBE8-D8B2-491F-87A5-2381BAB32EBC}" type="pres">
      <dgm:prSet presAssocID="{06C0FAAA-5233-47BF-8A23-3F2251B2A767}" presName="childText" presStyleLbl="revTx" presStyleIdx="1" presStyleCnt="2" custScaleY="101527" custLinFactNeighborY="-24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A7A4867-5FE3-4472-BB64-2893A37E6C71}" type="presOf" srcId="{0C8A61FD-9021-4605-AD78-61B42793D345}" destId="{A9CCBA8D-F774-434B-8EB8-E1D9024D0BA5}" srcOrd="0" destOrd="11" presId="urn:microsoft.com/office/officeart/2005/8/layout/vList2"/>
    <dgm:cxn modelId="{D7D2F439-AFCA-4BAD-BC03-691B94AC8450}" type="presOf" srcId="{D6EE1069-9BE9-4908-BE11-250398E49FE8}" destId="{A9CCBA8D-F774-434B-8EB8-E1D9024D0BA5}" srcOrd="0" destOrd="7" presId="urn:microsoft.com/office/officeart/2005/8/layout/vList2"/>
    <dgm:cxn modelId="{BAD91AC5-88A7-4A8B-95A8-C51F9C965499}" srcId="{8F6BA247-A549-4198-B196-99D440E03583}" destId="{78F7D303-EEE2-4333-A90D-D521D3EC6E59}" srcOrd="8" destOrd="0" parTransId="{8F5B2155-B8BB-4B4E-9E1E-4AFB1CF2239F}" sibTransId="{ED67AF62-4142-4D35-8543-18AA87E3A600}"/>
    <dgm:cxn modelId="{0016E2D7-BB4A-4798-B982-02CD4FDF423F}" type="presOf" srcId="{78F7D303-EEE2-4333-A90D-D521D3EC6E59}" destId="{A9CCBA8D-F774-434B-8EB8-E1D9024D0BA5}" srcOrd="0" destOrd="8" presId="urn:microsoft.com/office/officeart/2005/8/layout/vList2"/>
    <dgm:cxn modelId="{458A3A8A-F096-4CD0-8EA9-ED0555FFFF74}" srcId="{8F6BA247-A549-4198-B196-99D440E03583}" destId="{F02B6873-D1A6-4BC3-9F06-B3BADF89A661}" srcOrd="4" destOrd="0" parTransId="{101E0C33-ACF8-45BF-8861-D3DF38FBF54B}" sibTransId="{7A07EF6D-53A2-4F26-896A-182F666C7CAE}"/>
    <dgm:cxn modelId="{E8E85E9A-8167-4A73-9AF9-CD80A9D51461}" srcId="{06C0FAAA-5233-47BF-8A23-3F2251B2A767}" destId="{2C111F78-0D7C-48F7-966F-D49B60923B92}" srcOrd="4" destOrd="0" parTransId="{D4E37E80-02E9-4B41-8402-B796EF50AE89}" sibTransId="{F347C9D9-6B60-4A4F-A828-E8610077E1DF}"/>
    <dgm:cxn modelId="{95D8173D-7774-47AD-A8B0-8043C24523F6}" type="presOf" srcId="{4D6AB6AB-F3AB-4D70-B3C7-9658CCE568C9}" destId="{5BD3BBE8-D8B2-491F-87A5-2381BAB32EBC}" srcOrd="0" destOrd="0" presId="urn:microsoft.com/office/officeart/2005/8/layout/vList2"/>
    <dgm:cxn modelId="{7971231E-90C0-408C-98E2-D30F3E925DAA}" srcId="{06C0FAAA-5233-47BF-8A23-3F2251B2A767}" destId="{EA1E5F88-89FF-481D-BD36-1069DF5F3B7C}" srcOrd="1" destOrd="0" parTransId="{4C921995-2DD2-403C-8AF2-77E7A3E912EF}" sibTransId="{72A0E7EF-6967-49CE-89D6-FCBC2E1B511D}"/>
    <dgm:cxn modelId="{E303BDA8-692A-4C40-86C4-75F5B15F5C5E}" srcId="{06C0FAAA-5233-47BF-8A23-3F2251B2A767}" destId="{4D6AB6AB-F3AB-4D70-B3C7-9658CCE568C9}" srcOrd="0" destOrd="0" parTransId="{30EC78D1-F00F-4C15-A32F-A9A35B376ED4}" sibTransId="{DCF99CB6-D0A7-4EDC-A74E-1012AC56D659}"/>
    <dgm:cxn modelId="{7C6F6CC0-75AF-4AF3-AB2C-5A3F0B3A2AFE}" type="presOf" srcId="{23DAEAFF-4F24-44AE-9F01-FDC99AD99AAD}" destId="{5BD3BBE8-D8B2-491F-87A5-2381BAB32EBC}" srcOrd="0" destOrd="2" presId="urn:microsoft.com/office/officeart/2005/8/layout/vList2"/>
    <dgm:cxn modelId="{9DE53E5C-A15D-4380-BEB8-AC77BEB1E156}" srcId="{AB69D1C4-EFFA-45FF-86BB-5F801D6DC032}" destId="{06C0FAAA-5233-47BF-8A23-3F2251B2A767}" srcOrd="1" destOrd="0" parTransId="{DBC2FB3E-223B-4AA5-B4FB-615FBA6B2481}" sibTransId="{EA558DFA-E5C2-4592-AB00-9BF589F27D85}"/>
    <dgm:cxn modelId="{1D4DA59E-E92D-453D-84F4-84F2015A4193}" srcId="{06C0FAAA-5233-47BF-8A23-3F2251B2A767}" destId="{DDCFD33A-071F-4CD2-AA24-04130EEFD661}" srcOrd="5" destOrd="0" parTransId="{75F2580E-3978-407D-94F0-4F157100AD60}" sibTransId="{90EE39ED-86DF-4B5A-B284-611AC258EDBE}"/>
    <dgm:cxn modelId="{E029727C-7D16-43D3-8EA9-411A19D98D2E}" srcId="{8F6BA247-A549-4198-B196-99D440E03583}" destId="{C83BF0DA-0D5D-4BEE-9BA5-CB6761BDE5F2}" srcOrd="5" destOrd="0" parTransId="{7B05260A-1170-4798-810D-FD0845C3C67D}" sibTransId="{3D4EC240-765D-461A-B596-7760C44A3CEA}"/>
    <dgm:cxn modelId="{7D11FA2A-1A93-444E-85E5-79E3C8FD1E18}" srcId="{8F6BA247-A549-4198-B196-99D440E03583}" destId="{DA980A5C-4451-4466-86F5-EE224E24704F}" srcOrd="6" destOrd="0" parTransId="{A38295BA-BAAF-445B-BF43-585E9B29A909}" sibTransId="{8B29E517-2C0C-4973-BCB1-3B4C54F6E8BD}"/>
    <dgm:cxn modelId="{04322C53-2080-45F3-9387-E736A6A927D4}" srcId="{8F6BA247-A549-4198-B196-99D440E03583}" destId="{FF68FCAA-9586-4D9B-89C7-AEEFCC8252E3}" srcOrd="10" destOrd="0" parTransId="{95E74E91-2237-487A-8A2C-0D85B5637753}" sibTransId="{336CA1EE-A937-4623-BAB7-3FEB1D9BCFFB}"/>
    <dgm:cxn modelId="{5BFEBDAB-BE0C-4480-9387-36FA83A76B4E}" type="presOf" srcId="{FF68FCAA-9586-4D9B-89C7-AEEFCC8252E3}" destId="{A9CCBA8D-F774-434B-8EB8-E1D9024D0BA5}" srcOrd="0" destOrd="10" presId="urn:microsoft.com/office/officeart/2005/8/layout/vList2"/>
    <dgm:cxn modelId="{2943AE12-F420-4C03-97D1-E2687D903866}" type="presOf" srcId="{AB69D1C4-EFFA-45FF-86BB-5F801D6DC032}" destId="{5F915E89-D0A4-42BB-BB81-50B8BA1D11F0}" srcOrd="0" destOrd="0" presId="urn:microsoft.com/office/officeart/2005/8/layout/vList2"/>
    <dgm:cxn modelId="{45B597D0-8739-4073-9B6C-D75E07871CE3}" srcId="{8F6BA247-A549-4198-B196-99D440E03583}" destId="{B6A82AC7-F9D1-4F3D-A4A2-E88CE1630852}" srcOrd="9" destOrd="0" parTransId="{18CF961C-9554-4280-A3F2-19D898779C1B}" sibTransId="{FDD47522-48EC-43A6-B5FD-9751D5A061A3}"/>
    <dgm:cxn modelId="{A2484A8D-2259-412D-8BC5-4D99A5D43E3C}" srcId="{AB69D1C4-EFFA-45FF-86BB-5F801D6DC032}" destId="{8F6BA247-A549-4198-B196-99D440E03583}" srcOrd="0" destOrd="0" parTransId="{24ADB118-8329-4F21-AF0C-E9321EA9FDB6}" sibTransId="{B2C9141D-6F69-4273-A9DD-94156614634A}"/>
    <dgm:cxn modelId="{9A5B1B1D-2BE1-4CA7-A9D2-4BAEB99DC85E}" srcId="{06C0FAAA-5233-47BF-8A23-3F2251B2A767}" destId="{23DAEAFF-4F24-44AE-9F01-FDC99AD99AAD}" srcOrd="2" destOrd="0" parTransId="{891A6F59-9259-4F9F-A881-B5FB60836A85}" sibTransId="{FE26A3E5-7F21-4BF8-BB78-E2F4A0403367}"/>
    <dgm:cxn modelId="{D1008040-4E04-4BD1-9347-86C29CEC4B42}" type="presOf" srcId="{9AE54A40-0AEC-4856-AF15-40FDE4660D66}" destId="{5BD3BBE8-D8B2-491F-87A5-2381BAB32EBC}" srcOrd="0" destOrd="3" presId="urn:microsoft.com/office/officeart/2005/8/layout/vList2"/>
    <dgm:cxn modelId="{F7071AEA-0CA5-4F64-BC98-019421D7885A}" srcId="{8F6BA247-A549-4198-B196-99D440E03583}" destId="{D6EE1069-9BE9-4908-BE11-250398E49FE8}" srcOrd="7" destOrd="0" parTransId="{A41BA4FA-47F9-4BDF-B491-E1A993F7DBC5}" sibTransId="{F12FD0A0-ECF5-4D2E-821A-7938F7B91A9D}"/>
    <dgm:cxn modelId="{AB96781C-C0E7-4890-B956-09F02DB0D9EB}" type="presOf" srcId="{EA1E5F88-89FF-481D-BD36-1069DF5F3B7C}" destId="{5BD3BBE8-D8B2-491F-87A5-2381BAB32EBC}" srcOrd="0" destOrd="1" presId="urn:microsoft.com/office/officeart/2005/8/layout/vList2"/>
    <dgm:cxn modelId="{0E254B68-C7B6-47F4-8209-CA1AF5FF96AA}" type="presOf" srcId="{C83BF0DA-0D5D-4BEE-9BA5-CB6761BDE5F2}" destId="{A9CCBA8D-F774-434B-8EB8-E1D9024D0BA5}" srcOrd="0" destOrd="5" presId="urn:microsoft.com/office/officeart/2005/8/layout/vList2"/>
    <dgm:cxn modelId="{D8925110-216C-4130-AC74-B5F886FCAA91}" type="presOf" srcId="{E6789E48-38D1-4765-870C-1FC1F9A99BCD}" destId="{A9CCBA8D-F774-434B-8EB8-E1D9024D0BA5}" srcOrd="0" destOrd="0" presId="urn:microsoft.com/office/officeart/2005/8/layout/vList2"/>
    <dgm:cxn modelId="{281D8EE5-7605-47CF-B69D-338127271FB3}" srcId="{8F6BA247-A549-4198-B196-99D440E03583}" destId="{D14E1157-2CD6-435A-B235-4292B3F2BFA4}" srcOrd="1" destOrd="0" parTransId="{C3C5C141-F0A8-4C5F-BDCD-31E57E79F601}" sibTransId="{1EF95757-DE04-4ABB-8377-395ECE91954C}"/>
    <dgm:cxn modelId="{392668B0-2E9F-42B3-AFD0-07D96C0DE9A5}" srcId="{8F6BA247-A549-4198-B196-99D440E03583}" destId="{E6789E48-38D1-4765-870C-1FC1F9A99BCD}" srcOrd="0" destOrd="0" parTransId="{9635CE30-28D3-404E-B919-DBAD60C23F60}" sibTransId="{62CF84A8-938D-4438-8E63-21210AC0E109}"/>
    <dgm:cxn modelId="{F349EA45-85CF-4299-BEA2-68FB18C0BA25}" srcId="{06C0FAAA-5233-47BF-8A23-3F2251B2A767}" destId="{9AE54A40-0AEC-4856-AF15-40FDE4660D66}" srcOrd="3" destOrd="0" parTransId="{744CBFD2-D1AF-418D-95FE-4F7B1A93D363}" sibTransId="{F203CB74-4CED-4882-BB6D-F73196A60A37}"/>
    <dgm:cxn modelId="{3CF39EA4-D1C5-4DFF-8651-8CC368D216EC}" type="presOf" srcId="{DDCFD33A-071F-4CD2-AA24-04130EEFD661}" destId="{5BD3BBE8-D8B2-491F-87A5-2381BAB32EBC}" srcOrd="0" destOrd="5" presId="urn:microsoft.com/office/officeart/2005/8/layout/vList2"/>
    <dgm:cxn modelId="{59DA6356-C9E8-46CB-8FF3-E4A4A8466E26}" type="presOf" srcId="{DA980A5C-4451-4466-86F5-EE224E24704F}" destId="{A9CCBA8D-F774-434B-8EB8-E1D9024D0BA5}" srcOrd="0" destOrd="6" presId="urn:microsoft.com/office/officeart/2005/8/layout/vList2"/>
    <dgm:cxn modelId="{305E2DEA-79B7-4873-9E3E-AE6855C6D26F}" type="presOf" srcId="{06C0FAAA-5233-47BF-8A23-3F2251B2A767}" destId="{9DF1F5A2-7F5A-4C40-9DFB-ACC56D487E8F}" srcOrd="0" destOrd="0" presId="urn:microsoft.com/office/officeart/2005/8/layout/vList2"/>
    <dgm:cxn modelId="{4D96B68C-AFEA-48F4-9E7F-944D5D1C4BF8}" srcId="{8F6BA247-A549-4198-B196-99D440E03583}" destId="{0C8A61FD-9021-4605-AD78-61B42793D345}" srcOrd="11" destOrd="0" parTransId="{84E4C11C-ECFF-4E5D-94B8-96D87BF94925}" sibTransId="{B7FDC574-241B-42E8-ADCE-18D4D85E5113}"/>
    <dgm:cxn modelId="{0FBD5F1E-1286-4EAE-A44A-073700EB30D0}" type="presOf" srcId="{B6A82AC7-F9D1-4F3D-A4A2-E88CE1630852}" destId="{A9CCBA8D-F774-434B-8EB8-E1D9024D0BA5}" srcOrd="0" destOrd="9" presId="urn:microsoft.com/office/officeart/2005/8/layout/vList2"/>
    <dgm:cxn modelId="{B5424588-C161-4BB4-B300-B2ED6FEBAC83}" type="presOf" srcId="{8F6BA247-A549-4198-B196-99D440E03583}" destId="{ADE37659-390F-414D-99E9-79D3CE180506}" srcOrd="0" destOrd="0" presId="urn:microsoft.com/office/officeart/2005/8/layout/vList2"/>
    <dgm:cxn modelId="{2BBAE848-F504-42C5-9374-FFCB52636189}" srcId="{8F6BA247-A549-4198-B196-99D440E03583}" destId="{0F242D5B-017F-4DC6-8646-D4EDF24CBF9C}" srcOrd="3" destOrd="0" parTransId="{A73B9396-E025-4019-AD53-15B280ACA574}" sibTransId="{2D7101B5-E7F6-40EE-B1D8-035F4DB3543D}"/>
    <dgm:cxn modelId="{E61C6037-BA1B-4F82-BC52-23FB61C37529}" type="presOf" srcId="{2C111F78-0D7C-48F7-966F-D49B60923B92}" destId="{5BD3BBE8-D8B2-491F-87A5-2381BAB32EBC}" srcOrd="0" destOrd="4" presId="urn:microsoft.com/office/officeart/2005/8/layout/vList2"/>
    <dgm:cxn modelId="{41944B31-A41C-4546-943A-297878A173E4}" type="presOf" srcId="{D14E1157-2CD6-435A-B235-4292B3F2BFA4}" destId="{A9CCBA8D-F774-434B-8EB8-E1D9024D0BA5}" srcOrd="0" destOrd="1" presId="urn:microsoft.com/office/officeart/2005/8/layout/vList2"/>
    <dgm:cxn modelId="{8584A5C3-B15F-4C44-95AD-4BDF790558CE}" srcId="{8F6BA247-A549-4198-B196-99D440E03583}" destId="{0F999355-53BC-4B0B-9562-1930C3307688}" srcOrd="2" destOrd="0" parTransId="{BD03987E-B88C-4340-B3DB-2B134BAA968E}" sibTransId="{FC840BB8-9A60-4348-A268-5F502B673FD7}"/>
    <dgm:cxn modelId="{49A96E0E-18EC-491E-B4BB-DB27A903FBE4}" type="presOf" srcId="{0F242D5B-017F-4DC6-8646-D4EDF24CBF9C}" destId="{A9CCBA8D-F774-434B-8EB8-E1D9024D0BA5}" srcOrd="0" destOrd="3" presId="urn:microsoft.com/office/officeart/2005/8/layout/vList2"/>
    <dgm:cxn modelId="{FC4ADC8D-4506-466F-80CE-BA5E7EF5E91E}" type="presOf" srcId="{0F999355-53BC-4B0B-9562-1930C3307688}" destId="{A9CCBA8D-F774-434B-8EB8-E1D9024D0BA5}" srcOrd="0" destOrd="2" presId="urn:microsoft.com/office/officeart/2005/8/layout/vList2"/>
    <dgm:cxn modelId="{9B084861-0D79-4FDA-A7E2-9A704135F999}" type="presOf" srcId="{F02B6873-D1A6-4BC3-9F06-B3BADF89A661}" destId="{A9CCBA8D-F774-434B-8EB8-E1D9024D0BA5}" srcOrd="0" destOrd="4" presId="urn:microsoft.com/office/officeart/2005/8/layout/vList2"/>
    <dgm:cxn modelId="{07BFDFE9-45AE-4DDE-AD70-377F4B22393A}" type="presParOf" srcId="{5F915E89-D0A4-42BB-BB81-50B8BA1D11F0}" destId="{ADE37659-390F-414D-99E9-79D3CE180506}" srcOrd="0" destOrd="0" presId="urn:microsoft.com/office/officeart/2005/8/layout/vList2"/>
    <dgm:cxn modelId="{54480785-F713-47E6-A4FC-F3A421D72DF3}" type="presParOf" srcId="{5F915E89-D0A4-42BB-BB81-50B8BA1D11F0}" destId="{A9CCBA8D-F774-434B-8EB8-E1D9024D0BA5}" srcOrd="1" destOrd="0" presId="urn:microsoft.com/office/officeart/2005/8/layout/vList2"/>
    <dgm:cxn modelId="{418ED35E-4670-4B05-AA39-4602BD53306B}" type="presParOf" srcId="{5F915E89-D0A4-42BB-BB81-50B8BA1D11F0}" destId="{9DF1F5A2-7F5A-4C40-9DFB-ACC56D487E8F}" srcOrd="2" destOrd="0" presId="urn:microsoft.com/office/officeart/2005/8/layout/vList2"/>
    <dgm:cxn modelId="{69BB5D8E-C6F3-4AF4-B8EA-32FEBBB7263E}" type="presParOf" srcId="{5F915E89-D0A4-42BB-BB81-50B8BA1D11F0}" destId="{5BD3BBE8-D8B2-491F-87A5-2381BAB32E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B69D1C4-EFFA-45FF-86BB-5F801D6DC032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F6BA247-A549-4198-B196-99D440E03583}">
      <dgm:prSet phldrT="[Текст]" custT="1"/>
      <dgm:spPr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ru-RU" sz="1400" dirty="0" smtClean="0"/>
            <a:t>на федеральном уровне:</a:t>
          </a:r>
          <a:endParaRPr lang="ru-RU" sz="1400" dirty="0"/>
        </a:p>
      </dgm:t>
    </dgm:pt>
    <dgm:pt modelId="{24ADB118-8329-4F21-AF0C-E9321EA9FDB6}" type="parTrans" cxnId="{A2484A8D-2259-412D-8BC5-4D99A5D43E3C}">
      <dgm:prSet/>
      <dgm:spPr/>
      <dgm:t>
        <a:bodyPr/>
        <a:lstStyle/>
        <a:p>
          <a:endParaRPr lang="ru-RU"/>
        </a:p>
      </dgm:t>
    </dgm:pt>
    <dgm:pt modelId="{B2C9141D-6F69-4273-A9DD-94156614634A}" type="sibTrans" cxnId="{A2484A8D-2259-412D-8BC5-4D99A5D43E3C}">
      <dgm:prSet/>
      <dgm:spPr/>
      <dgm:t>
        <a:bodyPr/>
        <a:lstStyle/>
        <a:p>
          <a:endParaRPr lang="ru-RU"/>
        </a:p>
      </dgm:t>
    </dgm:pt>
    <dgm:pt modelId="{8EDB52B1-1B89-468D-B899-58A96CF77614}">
      <dgm:prSet phldrT="[Текст]" custT="1"/>
      <dgm:spPr/>
      <dgm:t>
        <a:bodyPr/>
        <a:lstStyle/>
        <a:p>
          <a:r>
            <a:rPr lang="ru-RU" sz="1400" dirty="0" smtClean="0"/>
            <a:t>Отраслевые документы стратегического планирования – порядка 60 документов;</a:t>
          </a:r>
          <a:endParaRPr lang="ru-RU" sz="1400" dirty="0"/>
        </a:p>
      </dgm:t>
    </dgm:pt>
    <dgm:pt modelId="{226B51A3-C1DD-43B5-ABFA-7D5C6DC52383}" type="parTrans" cxnId="{0ED19E17-B2CC-44DE-B49E-70245C11C7F9}">
      <dgm:prSet/>
      <dgm:spPr/>
      <dgm:t>
        <a:bodyPr/>
        <a:lstStyle/>
        <a:p>
          <a:endParaRPr lang="ru-RU"/>
        </a:p>
      </dgm:t>
    </dgm:pt>
    <dgm:pt modelId="{3C9919CC-A8C3-4294-B59A-88ADF76DAE3E}" type="sibTrans" cxnId="{0ED19E17-B2CC-44DE-B49E-70245C11C7F9}">
      <dgm:prSet/>
      <dgm:spPr/>
      <dgm:t>
        <a:bodyPr/>
        <a:lstStyle/>
        <a:p>
          <a:endParaRPr lang="ru-RU"/>
        </a:p>
      </dgm:t>
    </dgm:pt>
    <dgm:pt modelId="{06C0FAAA-5233-47BF-8A23-3F2251B2A767}">
      <dgm:prSet phldrT="[Текст]" custT="1"/>
      <dgm:spPr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</dgm:spPr>
      <dgm:t>
        <a:bodyPr/>
        <a:lstStyle/>
        <a:p>
          <a:r>
            <a:rPr lang="ru-RU" sz="1400" dirty="0" smtClean="0"/>
            <a:t>на региональном уровне:</a:t>
          </a:r>
          <a:endParaRPr lang="ru-RU" sz="1400" dirty="0"/>
        </a:p>
      </dgm:t>
    </dgm:pt>
    <dgm:pt modelId="{DBC2FB3E-223B-4AA5-B4FB-615FBA6B2481}" type="parTrans" cxnId="{9DE53E5C-A15D-4380-BEB8-AC77BEB1E156}">
      <dgm:prSet/>
      <dgm:spPr/>
      <dgm:t>
        <a:bodyPr/>
        <a:lstStyle/>
        <a:p>
          <a:endParaRPr lang="ru-RU"/>
        </a:p>
      </dgm:t>
    </dgm:pt>
    <dgm:pt modelId="{EA558DFA-E5C2-4592-AB00-9BF589F27D85}" type="sibTrans" cxnId="{9DE53E5C-A15D-4380-BEB8-AC77BEB1E156}">
      <dgm:prSet/>
      <dgm:spPr/>
      <dgm:t>
        <a:bodyPr/>
        <a:lstStyle/>
        <a:p>
          <a:endParaRPr lang="ru-RU"/>
        </a:p>
      </dgm:t>
    </dgm:pt>
    <dgm:pt modelId="{4D6AB6AB-F3AB-4D70-B3C7-9658CCE568C9}">
      <dgm:prSet phldrT="[Текст]" custT="1"/>
      <dgm:spPr/>
      <dgm:t>
        <a:bodyPr/>
        <a:lstStyle/>
        <a:p>
          <a:r>
            <a:rPr lang="ru-RU" sz="1400" dirty="0" smtClean="0"/>
            <a:t>Стратегии социально-экономического развития субъектов Российской Федерации </a:t>
          </a:r>
          <a:br>
            <a:rPr lang="ru-RU" sz="1400" dirty="0" smtClean="0"/>
          </a:br>
          <a:r>
            <a:rPr lang="ru-RU" sz="1400" dirty="0" smtClean="0"/>
            <a:t>(85 документа, утверждено 79);</a:t>
          </a:r>
          <a:endParaRPr lang="ru-RU" sz="1400" dirty="0"/>
        </a:p>
      </dgm:t>
    </dgm:pt>
    <dgm:pt modelId="{30EC78D1-F00F-4C15-A32F-A9A35B376ED4}" type="parTrans" cxnId="{E303BDA8-692A-4C40-86C4-75F5B15F5C5E}">
      <dgm:prSet/>
      <dgm:spPr/>
      <dgm:t>
        <a:bodyPr/>
        <a:lstStyle/>
        <a:p>
          <a:endParaRPr lang="ru-RU"/>
        </a:p>
      </dgm:t>
    </dgm:pt>
    <dgm:pt modelId="{DCF99CB6-D0A7-4EDC-A74E-1012AC56D659}" type="sibTrans" cxnId="{E303BDA8-692A-4C40-86C4-75F5B15F5C5E}">
      <dgm:prSet/>
      <dgm:spPr/>
      <dgm:t>
        <a:bodyPr/>
        <a:lstStyle/>
        <a:p>
          <a:endParaRPr lang="ru-RU"/>
        </a:p>
      </dgm:t>
    </dgm:pt>
    <dgm:pt modelId="{0F999355-53BC-4B0B-9562-1930C3307688}">
      <dgm:prSet phldrT="[Текст]" custT="1"/>
      <dgm:spPr/>
      <dgm:t>
        <a:bodyPr/>
        <a:lstStyle/>
        <a:p>
          <a:r>
            <a:rPr lang="ru-RU" sz="1400" dirty="0" smtClean="0"/>
            <a:t>Концепция долгосрочного социально-экономического развития Российской Федерации на период до 2030 года;</a:t>
          </a:r>
          <a:endParaRPr lang="ru-RU" sz="1400" dirty="0"/>
        </a:p>
      </dgm:t>
    </dgm:pt>
    <dgm:pt modelId="{BD03987E-B88C-4340-B3DB-2B134BAA968E}" type="parTrans" cxnId="{8584A5C3-B15F-4C44-95AD-4BDF790558CE}">
      <dgm:prSet/>
      <dgm:spPr/>
      <dgm:t>
        <a:bodyPr/>
        <a:lstStyle/>
        <a:p>
          <a:endParaRPr lang="ru-RU"/>
        </a:p>
      </dgm:t>
    </dgm:pt>
    <dgm:pt modelId="{FC840BB8-9A60-4348-A268-5F502B673FD7}" type="sibTrans" cxnId="{8584A5C3-B15F-4C44-95AD-4BDF790558CE}">
      <dgm:prSet/>
      <dgm:spPr/>
      <dgm:t>
        <a:bodyPr/>
        <a:lstStyle/>
        <a:p>
          <a:endParaRPr lang="ru-RU"/>
        </a:p>
      </dgm:t>
    </dgm:pt>
    <dgm:pt modelId="{D14E1157-2CD6-435A-B235-4292B3F2BFA4}">
      <dgm:prSet phldrT="[Текст]" custT="1"/>
      <dgm:spPr/>
      <dgm:t>
        <a:bodyPr/>
        <a:lstStyle/>
        <a:p>
          <a:r>
            <a:rPr lang="ru-RU" sz="1400" dirty="0" smtClean="0"/>
            <a:t>Стратегия национальной безопасности российской федерации до 2020 года;</a:t>
          </a:r>
          <a:endParaRPr lang="ru-RU" sz="1400" dirty="0"/>
        </a:p>
      </dgm:t>
    </dgm:pt>
    <dgm:pt modelId="{C3C5C141-F0A8-4C5F-BDCD-31E57E79F601}" type="parTrans" cxnId="{281D8EE5-7605-47CF-B69D-338127271FB3}">
      <dgm:prSet/>
      <dgm:spPr/>
      <dgm:t>
        <a:bodyPr/>
        <a:lstStyle/>
        <a:p>
          <a:endParaRPr lang="ru-RU"/>
        </a:p>
      </dgm:t>
    </dgm:pt>
    <dgm:pt modelId="{1EF95757-DE04-4ABB-8377-395ECE91954C}" type="sibTrans" cxnId="{281D8EE5-7605-47CF-B69D-338127271FB3}">
      <dgm:prSet/>
      <dgm:spPr/>
      <dgm:t>
        <a:bodyPr/>
        <a:lstStyle/>
        <a:p>
          <a:endParaRPr lang="ru-RU"/>
        </a:p>
      </dgm:t>
    </dgm:pt>
    <dgm:pt modelId="{186E1ADE-C507-462E-9D76-9F54532C072E}">
      <dgm:prSet phldrT="[Текст]" custT="1"/>
      <dgm:spPr/>
      <dgm:t>
        <a:bodyPr/>
        <a:lstStyle/>
        <a:p>
          <a:r>
            <a:rPr lang="ru-RU" sz="1400" dirty="0" smtClean="0"/>
            <a:t>Стратегии социально-экономического развития  федеральных округов (</a:t>
          </a:r>
          <a:r>
            <a:rPr lang="ru-RU" sz="1400" dirty="0" err="1" smtClean="0"/>
            <a:t>макрорегионов</a:t>
          </a:r>
          <a:r>
            <a:rPr lang="ru-RU" sz="1400" dirty="0" smtClean="0"/>
            <a:t>);</a:t>
          </a:r>
          <a:endParaRPr lang="ru-RU" sz="1400" dirty="0"/>
        </a:p>
      </dgm:t>
    </dgm:pt>
    <dgm:pt modelId="{0BCE8E2D-8AFA-4585-8B67-EC5DB5D6D7A7}" type="parTrans" cxnId="{75560F07-4CF2-4328-A298-5F9171D92DB1}">
      <dgm:prSet/>
      <dgm:spPr/>
      <dgm:t>
        <a:bodyPr/>
        <a:lstStyle/>
        <a:p>
          <a:endParaRPr lang="ru-RU"/>
        </a:p>
      </dgm:t>
    </dgm:pt>
    <dgm:pt modelId="{8D43038D-2D09-4272-8209-DE4F21E7DE5E}" type="sibTrans" cxnId="{75560F07-4CF2-4328-A298-5F9171D92DB1}">
      <dgm:prSet/>
      <dgm:spPr/>
      <dgm:t>
        <a:bodyPr/>
        <a:lstStyle/>
        <a:p>
          <a:endParaRPr lang="ru-RU"/>
        </a:p>
      </dgm:t>
    </dgm:pt>
    <dgm:pt modelId="{6D99F29A-A34B-49C1-98E4-AD70EE1C1EAA}">
      <dgm:prSet phldrT="[Текст]" custT="1"/>
      <dgm:spPr/>
      <dgm:t>
        <a:bodyPr/>
        <a:lstStyle/>
        <a:p>
          <a:r>
            <a:rPr lang="ru-RU" sz="1400" dirty="0" smtClean="0"/>
            <a:t>Стратегия развития Арктической зоны Российской Федерации и обеспечения национальной безопасности на период до 2020 года;</a:t>
          </a:r>
          <a:endParaRPr lang="ru-RU" sz="1400" dirty="0"/>
        </a:p>
      </dgm:t>
    </dgm:pt>
    <dgm:pt modelId="{350A04B9-2594-4128-9DC7-C834E331335F}" type="parTrans" cxnId="{5364066F-7A03-4EFC-8A52-0F79A555D5DF}">
      <dgm:prSet/>
      <dgm:spPr/>
      <dgm:t>
        <a:bodyPr/>
        <a:lstStyle/>
        <a:p>
          <a:endParaRPr lang="ru-RU"/>
        </a:p>
      </dgm:t>
    </dgm:pt>
    <dgm:pt modelId="{234C61B5-9E6F-47BF-B5D2-1DF2ABE8EE31}" type="sibTrans" cxnId="{5364066F-7A03-4EFC-8A52-0F79A555D5DF}">
      <dgm:prSet/>
      <dgm:spPr/>
      <dgm:t>
        <a:bodyPr/>
        <a:lstStyle/>
        <a:p>
          <a:endParaRPr lang="ru-RU"/>
        </a:p>
      </dgm:t>
    </dgm:pt>
    <dgm:pt modelId="{9B755350-CCCE-40C2-B6F2-2A9DF42750C6}">
      <dgm:prSet custT="1"/>
      <dgm:spPr/>
      <dgm:t>
        <a:bodyPr/>
        <a:lstStyle/>
        <a:p>
          <a:r>
            <a:rPr lang="ru-RU" sz="1400" dirty="0" smtClean="0"/>
            <a:t>Основные направления деятельности Правительства Российской Федерации на период до 2018 года;</a:t>
          </a:r>
        </a:p>
      </dgm:t>
    </dgm:pt>
    <dgm:pt modelId="{AEA327AD-BFB1-4AE8-B5AF-6B6C7C0F79F3}" type="parTrans" cxnId="{B5AFC7FF-E1BC-423F-9A4B-087D3072E91F}">
      <dgm:prSet/>
      <dgm:spPr/>
      <dgm:t>
        <a:bodyPr/>
        <a:lstStyle/>
        <a:p>
          <a:endParaRPr lang="ru-RU"/>
        </a:p>
      </dgm:t>
    </dgm:pt>
    <dgm:pt modelId="{990C8920-19DF-4559-8479-7E82EC4243C5}" type="sibTrans" cxnId="{B5AFC7FF-E1BC-423F-9A4B-087D3072E91F}">
      <dgm:prSet/>
      <dgm:spPr/>
      <dgm:t>
        <a:bodyPr/>
        <a:lstStyle/>
        <a:p>
          <a:endParaRPr lang="ru-RU"/>
        </a:p>
      </dgm:t>
    </dgm:pt>
    <dgm:pt modelId="{24678808-FE64-4A57-8660-7A157AF2C34A}">
      <dgm:prSet custT="1"/>
      <dgm:spPr/>
      <dgm:t>
        <a:bodyPr/>
        <a:lstStyle/>
        <a:p>
          <a:r>
            <a:rPr lang="ru-RU" sz="1400" dirty="0" smtClean="0"/>
            <a:t>Государственные программы Российской Федерации и Федеральные целевые программы.</a:t>
          </a:r>
        </a:p>
      </dgm:t>
    </dgm:pt>
    <dgm:pt modelId="{4DD6F8E7-8EEB-4806-AC7D-25509544C675}" type="parTrans" cxnId="{1B457F85-EC92-4C28-A7A3-16E634DFAB2E}">
      <dgm:prSet/>
      <dgm:spPr/>
      <dgm:t>
        <a:bodyPr/>
        <a:lstStyle/>
        <a:p>
          <a:endParaRPr lang="ru-RU"/>
        </a:p>
      </dgm:t>
    </dgm:pt>
    <dgm:pt modelId="{8B56E428-7BA2-46FE-9B54-90D39FECD80C}" type="sibTrans" cxnId="{1B457F85-EC92-4C28-A7A3-16E634DFAB2E}">
      <dgm:prSet/>
      <dgm:spPr/>
      <dgm:t>
        <a:bodyPr/>
        <a:lstStyle/>
        <a:p>
          <a:endParaRPr lang="ru-RU"/>
        </a:p>
      </dgm:t>
    </dgm:pt>
    <dgm:pt modelId="{C6B7FA9C-3134-42CB-8EDE-F64F7B2874F9}">
      <dgm:prSet phldrT="[Текст]" custT="1"/>
      <dgm:spPr/>
      <dgm:t>
        <a:bodyPr/>
        <a:lstStyle/>
        <a:p>
          <a:r>
            <a:rPr lang="ru-RU" sz="1400" dirty="0" smtClean="0"/>
            <a:t>Программы экономического и социального развития на среднесрочный период;</a:t>
          </a:r>
          <a:endParaRPr lang="ru-RU" sz="1400" dirty="0"/>
        </a:p>
      </dgm:t>
    </dgm:pt>
    <dgm:pt modelId="{44EA604C-B691-4986-BD20-6D132E6217F8}" type="parTrans" cxnId="{548AFE02-A62E-4D08-B713-790FDBA7EAE1}">
      <dgm:prSet/>
      <dgm:spPr/>
      <dgm:t>
        <a:bodyPr/>
        <a:lstStyle/>
        <a:p>
          <a:endParaRPr lang="ru-RU"/>
        </a:p>
      </dgm:t>
    </dgm:pt>
    <dgm:pt modelId="{38C28A97-37DD-4CAC-BCB4-06BB347A5977}" type="sibTrans" cxnId="{548AFE02-A62E-4D08-B713-790FDBA7EAE1}">
      <dgm:prSet/>
      <dgm:spPr/>
      <dgm:t>
        <a:bodyPr/>
        <a:lstStyle/>
        <a:p>
          <a:endParaRPr lang="ru-RU"/>
        </a:p>
      </dgm:t>
    </dgm:pt>
    <dgm:pt modelId="{D1E8EBEB-ED40-4050-91D3-FF50F3070B9E}">
      <dgm:prSet phldrT="[Текст]" custT="1"/>
      <dgm:spPr/>
      <dgm:t>
        <a:bodyPr/>
        <a:lstStyle/>
        <a:p>
          <a:r>
            <a:rPr lang="ru-RU" sz="1400" dirty="0" smtClean="0"/>
            <a:t>Целевые программы, реализуемые за счет средств бюджетов субъектов Российской Федерации.</a:t>
          </a:r>
          <a:endParaRPr lang="ru-RU" sz="1400" dirty="0"/>
        </a:p>
      </dgm:t>
    </dgm:pt>
    <dgm:pt modelId="{C5B36468-92BD-422B-B3DF-0A53B65F986D}" type="parTrans" cxnId="{83EA7F61-B11A-400C-A191-D4016218AAE3}">
      <dgm:prSet/>
      <dgm:spPr/>
      <dgm:t>
        <a:bodyPr/>
        <a:lstStyle/>
        <a:p>
          <a:endParaRPr lang="ru-RU"/>
        </a:p>
      </dgm:t>
    </dgm:pt>
    <dgm:pt modelId="{697DB19B-3181-4334-90C7-2C7172B020DC}" type="sibTrans" cxnId="{83EA7F61-B11A-400C-A191-D4016218AAE3}">
      <dgm:prSet/>
      <dgm:spPr/>
      <dgm:t>
        <a:bodyPr/>
        <a:lstStyle/>
        <a:p>
          <a:endParaRPr lang="ru-RU"/>
        </a:p>
      </dgm:t>
    </dgm:pt>
    <dgm:pt modelId="{5F915E89-D0A4-42BB-BB81-50B8BA1D11F0}" type="pres">
      <dgm:prSet presAssocID="{AB69D1C4-EFFA-45FF-86BB-5F801D6DC032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DE37659-390F-414D-99E9-79D3CE180506}" type="pres">
      <dgm:prSet presAssocID="{8F6BA247-A549-4198-B196-99D440E03583}" presName="parentText" presStyleLbl="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9CCBA8D-F774-434B-8EB8-E1D9024D0BA5}" type="pres">
      <dgm:prSet presAssocID="{8F6BA247-A549-4198-B196-99D440E03583}" presName="childText" presStyleLbl="revTx" presStyleIdx="0" presStyleCnt="2" custScaleX="1360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DF1F5A2-7F5A-4C40-9DFB-ACC56D487E8F}" type="pres">
      <dgm:prSet presAssocID="{06C0FAAA-5233-47BF-8A23-3F2251B2A767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D3BBE8-D8B2-491F-87A5-2381BAB32EBC}" type="pres">
      <dgm:prSet presAssocID="{06C0FAAA-5233-47BF-8A23-3F2251B2A767}" presName="childText" presStyleLbl="revTx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B3FFCC8-738D-45F0-B620-032BF11D38D0}" type="presOf" srcId="{AB69D1C4-EFFA-45FF-86BB-5F801D6DC032}" destId="{5F915E89-D0A4-42BB-BB81-50B8BA1D11F0}" srcOrd="0" destOrd="0" presId="urn:microsoft.com/office/officeart/2005/8/layout/vList2"/>
    <dgm:cxn modelId="{AE54B341-F277-424B-BB72-CCC87A9B1453}" type="presOf" srcId="{D14E1157-2CD6-435A-B235-4292B3F2BFA4}" destId="{A9CCBA8D-F774-434B-8EB8-E1D9024D0BA5}" srcOrd="0" destOrd="0" presId="urn:microsoft.com/office/officeart/2005/8/layout/vList2"/>
    <dgm:cxn modelId="{1B457F85-EC92-4C28-A7A3-16E634DFAB2E}" srcId="{8F6BA247-A549-4198-B196-99D440E03583}" destId="{24678808-FE64-4A57-8660-7A157AF2C34A}" srcOrd="6" destOrd="0" parTransId="{4DD6F8E7-8EEB-4806-AC7D-25509544C675}" sibTransId="{8B56E428-7BA2-46FE-9B54-90D39FECD80C}"/>
    <dgm:cxn modelId="{E303BDA8-692A-4C40-86C4-75F5B15F5C5E}" srcId="{06C0FAAA-5233-47BF-8A23-3F2251B2A767}" destId="{4D6AB6AB-F3AB-4D70-B3C7-9658CCE568C9}" srcOrd="0" destOrd="0" parTransId="{30EC78D1-F00F-4C15-A32F-A9A35B376ED4}" sibTransId="{DCF99CB6-D0A7-4EDC-A74E-1012AC56D659}"/>
    <dgm:cxn modelId="{9DE53E5C-A15D-4380-BEB8-AC77BEB1E156}" srcId="{AB69D1C4-EFFA-45FF-86BB-5F801D6DC032}" destId="{06C0FAAA-5233-47BF-8A23-3F2251B2A767}" srcOrd="1" destOrd="0" parTransId="{DBC2FB3E-223B-4AA5-B4FB-615FBA6B2481}" sibTransId="{EA558DFA-E5C2-4592-AB00-9BF589F27D85}"/>
    <dgm:cxn modelId="{83EA7F61-B11A-400C-A191-D4016218AAE3}" srcId="{06C0FAAA-5233-47BF-8A23-3F2251B2A767}" destId="{D1E8EBEB-ED40-4050-91D3-FF50F3070B9E}" srcOrd="2" destOrd="0" parTransId="{C5B36468-92BD-422B-B3DF-0A53B65F986D}" sibTransId="{697DB19B-3181-4334-90C7-2C7172B020DC}"/>
    <dgm:cxn modelId="{B5AFC7FF-E1BC-423F-9A4B-087D3072E91F}" srcId="{8F6BA247-A549-4198-B196-99D440E03583}" destId="{9B755350-CCCE-40C2-B6F2-2A9DF42750C6}" srcOrd="5" destOrd="0" parTransId="{AEA327AD-BFB1-4AE8-B5AF-6B6C7C0F79F3}" sibTransId="{990C8920-19DF-4559-8479-7E82EC4243C5}"/>
    <dgm:cxn modelId="{75560F07-4CF2-4328-A298-5F9171D92DB1}" srcId="{8F6BA247-A549-4198-B196-99D440E03583}" destId="{186E1ADE-C507-462E-9D76-9F54532C072E}" srcOrd="3" destOrd="0" parTransId="{0BCE8E2D-8AFA-4585-8B67-EC5DB5D6D7A7}" sibTransId="{8D43038D-2D09-4272-8209-DE4F21E7DE5E}"/>
    <dgm:cxn modelId="{D9B93D67-CAD2-489E-8C5C-7D3CD27031FF}" type="presOf" srcId="{186E1ADE-C507-462E-9D76-9F54532C072E}" destId="{A9CCBA8D-F774-434B-8EB8-E1D9024D0BA5}" srcOrd="0" destOrd="3" presId="urn:microsoft.com/office/officeart/2005/8/layout/vList2"/>
    <dgm:cxn modelId="{A2484A8D-2259-412D-8BC5-4D99A5D43E3C}" srcId="{AB69D1C4-EFFA-45FF-86BB-5F801D6DC032}" destId="{8F6BA247-A549-4198-B196-99D440E03583}" srcOrd="0" destOrd="0" parTransId="{24ADB118-8329-4F21-AF0C-E9321EA9FDB6}" sibTransId="{B2C9141D-6F69-4273-A9DD-94156614634A}"/>
    <dgm:cxn modelId="{0ED19E17-B2CC-44DE-B49E-70245C11C7F9}" srcId="{8F6BA247-A549-4198-B196-99D440E03583}" destId="{8EDB52B1-1B89-468D-B899-58A96CF77614}" srcOrd="2" destOrd="0" parTransId="{226B51A3-C1DD-43B5-ABFA-7D5C6DC52383}" sibTransId="{3C9919CC-A8C3-4294-B59A-88ADF76DAE3E}"/>
    <dgm:cxn modelId="{52986767-B26E-452C-AABE-B55F3FBB3BF0}" type="presOf" srcId="{06C0FAAA-5233-47BF-8A23-3F2251B2A767}" destId="{9DF1F5A2-7F5A-4C40-9DFB-ACC56D487E8F}" srcOrd="0" destOrd="0" presId="urn:microsoft.com/office/officeart/2005/8/layout/vList2"/>
    <dgm:cxn modelId="{E1617608-5C65-4D93-91BB-43C042E1F0C0}" type="presOf" srcId="{8F6BA247-A549-4198-B196-99D440E03583}" destId="{ADE37659-390F-414D-99E9-79D3CE180506}" srcOrd="0" destOrd="0" presId="urn:microsoft.com/office/officeart/2005/8/layout/vList2"/>
    <dgm:cxn modelId="{548AFE02-A62E-4D08-B713-790FDBA7EAE1}" srcId="{06C0FAAA-5233-47BF-8A23-3F2251B2A767}" destId="{C6B7FA9C-3134-42CB-8EDE-F64F7B2874F9}" srcOrd="1" destOrd="0" parTransId="{44EA604C-B691-4986-BD20-6D132E6217F8}" sibTransId="{38C28A97-37DD-4CAC-BCB4-06BB347A5977}"/>
    <dgm:cxn modelId="{8EB628B0-DF6F-425A-8D32-1A3C90AE4087}" type="presOf" srcId="{4D6AB6AB-F3AB-4D70-B3C7-9658CCE568C9}" destId="{5BD3BBE8-D8B2-491F-87A5-2381BAB32EBC}" srcOrd="0" destOrd="0" presId="urn:microsoft.com/office/officeart/2005/8/layout/vList2"/>
    <dgm:cxn modelId="{5364066F-7A03-4EFC-8A52-0F79A555D5DF}" srcId="{8F6BA247-A549-4198-B196-99D440E03583}" destId="{6D99F29A-A34B-49C1-98E4-AD70EE1C1EAA}" srcOrd="4" destOrd="0" parTransId="{350A04B9-2594-4128-9DC7-C834E331335F}" sibTransId="{234C61B5-9E6F-47BF-B5D2-1DF2ABE8EE31}"/>
    <dgm:cxn modelId="{2C16EFB6-AADE-4AE3-A30E-210B01A29FFC}" type="presOf" srcId="{9B755350-CCCE-40C2-B6F2-2A9DF42750C6}" destId="{A9CCBA8D-F774-434B-8EB8-E1D9024D0BA5}" srcOrd="0" destOrd="5" presId="urn:microsoft.com/office/officeart/2005/8/layout/vList2"/>
    <dgm:cxn modelId="{281D8EE5-7605-47CF-B69D-338127271FB3}" srcId="{8F6BA247-A549-4198-B196-99D440E03583}" destId="{D14E1157-2CD6-435A-B235-4292B3F2BFA4}" srcOrd="0" destOrd="0" parTransId="{C3C5C141-F0A8-4C5F-BDCD-31E57E79F601}" sibTransId="{1EF95757-DE04-4ABB-8377-395ECE91954C}"/>
    <dgm:cxn modelId="{BBBE9710-F6E4-404C-98FB-1713DF96BADA}" type="presOf" srcId="{6D99F29A-A34B-49C1-98E4-AD70EE1C1EAA}" destId="{A9CCBA8D-F774-434B-8EB8-E1D9024D0BA5}" srcOrd="0" destOrd="4" presId="urn:microsoft.com/office/officeart/2005/8/layout/vList2"/>
    <dgm:cxn modelId="{1C57198C-CEDB-4399-8965-0BADE6D9154E}" type="presOf" srcId="{8EDB52B1-1B89-468D-B899-58A96CF77614}" destId="{A9CCBA8D-F774-434B-8EB8-E1D9024D0BA5}" srcOrd="0" destOrd="2" presId="urn:microsoft.com/office/officeart/2005/8/layout/vList2"/>
    <dgm:cxn modelId="{8D317CA5-F88F-483D-B388-085F78866810}" type="presOf" srcId="{24678808-FE64-4A57-8660-7A157AF2C34A}" destId="{A9CCBA8D-F774-434B-8EB8-E1D9024D0BA5}" srcOrd="0" destOrd="6" presId="urn:microsoft.com/office/officeart/2005/8/layout/vList2"/>
    <dgm:cxn modelId="{C892BEDA-9DBD-40C7-AB0F-C97518A470BF}" type="presOf" srcId="{D1E8EBEB-ED40-4050-91D3-FF50F3070B9E}" destId="{5BD3BBE8-D8B2-491F-87A5-2381BAB32EBC}" srcOrd="0" destOrd="2" presId="urn:microsoft.com/office/officeart/2005/8/layout/vList2"/>
    <dgm:cxn modelId="{8584A5C3-B15F-4C44-95AD-4BDF790558CE}" srcId="{8F6BA247-A549-4198-B196-99D440E03583}" destId="{0F999355-53BC-4B0B-9562-1930C3307688}" srcOrd="1" destOrd="0" parTransId="{BD03987E-B88C-4340-B3DB-2B134BAA968E}" sibTransId="{FC840BB8-9A60-4348-A268-5F502B673FD7}"/>
    <dgm:cxn modelId="{2CBC9C83-EA52-4D83-BDCB-B80897908ACC}" type="presOf" srcId="{0F999355-53BC-4B0B-9562-1930C3307688}" destId="{A9CCBA8D-F774-434B-8EB8-E1D9024D0BA5}" srcOrd="0" destOrd="1" presId="urn:microsoft.com/office/officeart/2005/8/layout/vList2"/>
    <dgm:cxn modelId="{F345E009-D2C5-4124-A04E-AFA5167C9723}" type="presOf" srcId="{C6B7FA9C-3134-42CB-8EDE-F64F7B2874F9}" destId="{5BD3BBE8-D8B2-491F-87A5-2381BAB32EBC}" srcOrd="0" destOrd="1" presId="urn:microsoft.com/office/officeart/2005/8/layout/vList2"/>
    <dgm:cxn modelId="{9A6FD978-0742-4184-B517-C330D22CAC4C}" type="presParOf" srcId="{5F915E89-D0A4-42BB-BB81-50B8BA1D11F0}" destId="{ADE37659-390F-414D-99E9-79D3CE180506}" srcOrd="0" destOrd="0" presId="urn:microsoft.com/office/officeart/2005/8/layout/vList2"/>
    <dgm:cxn modelId="{7C0E8C4D-C1BA-4D69-904E-C1CCCBD03BD9}" type="presParOf" srcId="{5F915E89-D0A4-42BB-BB81-50B8BA1D11F0}" destId="{A9CCBA8D-F774-434B-8EB8-E1D9024D0BA5}" srcOrd="1" destOrd="0" presId="urn:microsoft.com/office/officeart/2005/8/layout/vList2"/>
    <dgm:cxn modelId="{94C84BF1-2349-4D15-8F41-38E309BE1A39}" type="presParOf" srcId="{5F915E89-D0A4-42BB-BB81-50B8BA1D11F0}" destId="{9DF1F5A2-7F5A-4C40-9DFB-ACC56D487E8F}" srcOrd="2" destOrd="0" presId="urn:microsoft.com/office/officeart/2005/8/layout/vList2"/>
    <dgm:cxn modelId="{5BD64F57-3943-4A1F-B0C7-72DEDED5C7D4}" type="presParOf" srcId="{5F915E89-D0A4-42BB-BB81-50B8BA1D11F0}" destId="{5BD3BBE8-D8B2-491F-87A5-2381BAB32EBC}" srcOrd="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DF8FEB-7E0A-4A7B-87BB-06639C82A77E}" type="doc">
      <dgm:prSet loTypeId="urn:microsoft.com/office/officeart/2009/3/layout/StepUpProcess" loCatId="process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67DFB5-3031-4B29-8CB5-3122E7FDE98E}">
      <dgm:prSet phldrT="[Текст]" custT="1"/>
      <dgm:spPr/>
      <dgm:t>
        <a:bodyPr/>
        <a:lstStyle/>
        <a:p>
          <a:r>
            <a:rPr lang="ru-RU" sz="1800" b="0" dirty="0" smtClean="0">
              <a:solidFill>
                <a:srgbClr val="002060"/>
              </a:solidFill>
            </a:rPr>
            <a:t>разработка Плана подготовки предусмотренных Законом документов стратегического планирования</a:t>
          </a:r>
          <a:endParaRPr lang="ru-RU" sz="1800" b="0" dirty="0">
            <a:solidFill>
              <a:srgbClr val="002060"/>
            </a:solidFill>
          </a:endParaRPr>
        </a:p>
      </dgm:t>
    </dgm:pt>
    <dgm:pt modelId="{15C944CD-0460-491E-A385-7186985D9E1E}" type="parTrans" cxnId="{776E0527-7EA3-48E3-8E84-62C3841794E3}">
      <dgm:prSet/>
      <dgm:spPr/>
      <dgm:t>
        <a:bodyPr/>
        <a:lstStyle/>
        <a:p>
          <a:endParaRPr lang="ru-RU" sz="2000"/>
        </a:p>
      </dgm:t>
    </dgm:pt>
    <dgm:pt modelId="{74BC930A-563F-4DF7-978A-17A55ECA6360}" type="sibTrans" cxnId="{776E0527-7EA3-48E3-8E84-62C3841794E3}">
      <dgm:prSet/>
      <dgm:spPr/>
      <dgm:t>
        <a:bodyPr/>
        <a:lstStyle/>
        <a:p>
          <a:endParaRPr lang="ru-RU" sz="2000"/>
        </a:p>
      </dgm:t>
    </dgm:pt>
    <dgm:pt modelId="{51DB9919-AF6F-44CB-BF9F-30ACCBC06BF3}">
      <dgm:prSet phldrT="[Текст]" custT="1"/>
      <dgm:spPr/>
      <dgm:t>
        <a:bodyPr/>
        <a:lstStyle/>
        <a:p>
          <a:r>
            <a:rPr lang="ru-RU" sz="1800" b="0" dirty="0" smtClean="0">
              <a:solidFill>
                <a:srgbClr val="002060"/>
              </a:solidFill>
            </a:rPr>
            <a:t>разработка нормативно правовых актов, определяющих порядок разработки, корректировки, мониторинга и контроля реализации документов стратегического планирования</a:t>
          </a:r>
          <a:endParaRPr lang="ru-RU" sz="1800" b="0" dirty="0">
            <a:solidFill>
              <a:srgbClr val="002060"/>
            </a:solidFill>
          </a:endParaRPr>
        </a:p>
      </dgm:t>
    </dgm:pt>
    <dgm:pt modelId="{1114362C-31D0-4F3B-BF3F-68DA3123572B}" type="parTrans" cxnId="{65B8D212-F5C2-4B96-8D20-D98EF49AAAD5}">
      <dgm:prSet/>
      <dgm:spPr/>
      <dgm:t>
        <a:bodyPr/>
        <a:lstStyle/>
        <a:p>
          <a:endParaRPr lang="ru-RU" sz="2000"/>
        </a:p>
      </dgm:t>
    </dgm:pt>
    <dgm:pt modelId="{853DD6F8-D3C4-4F83-87BB-09D377E10810}" type="sibTrans" cxnId="{65B8D212-F5C2-4B96-8D20-D98EF49AAAD5}">
      <dgm:prSet/>
      <dgm:spPr/>
      <dgm:t>
        <a:bodyPr/>
        <a:lstStyle/>
        <a:p>
          <a:endParaRPr lang="ru-RU" sz="2000"/>
        </a:p>
      </dgm:t>
    </dgm:pt>
    <dgm:pt modelId="{C19BFB61-F216-4073-A022-46B98ABA0B19}">
      <dgm:prSet phldrT="[Текст]" custT="1"/>
      <dgm:spPr/>
      <dgm:t>
        <a:bodyPr/>
        <a:lstStyle/>
        <a:p>
          <a:r>
            <a:rPr lang="ru-RU" sz="1800" b="0" dirty="0" smtClean="0">
              <a:solidFill>
                <a:srgbClr val="002060"/>
              </a:solidFill>
            </a:rPr>
            <a:t>разработка документов стратегического планирования в соответствии с Планом подготовки документов</a:t>
          </a:r>
          <a:endParaRPr lang="ru-RU" sz="1800" b="0" dirty="0">
            <a:solidFill>
              <a:srgbClr val="002060"/>
            </a:solidFill>
          </a:endParaRPr>
        </a:p>
      </dgm:t>
    </dgm:pt>
    <dgm:pt modelId="{E0B48F5A-D926-4D55-8949-BD7664FF7DAC}" type="parTrans" cxnId="{EC99E1C0-5AF3-47FB-B76E-1F127E16995F}">
      <dgm:prSet/>
      <dgm:spPr/>
      <dgm:t>
        <a:bodyPr/>
        <a:lstStyle/>
        <a:p>
          <a:endParaRPr lang="ru-RU" sz="2000"/>
        </a:p>
      </dgm:t>
    </dgm:pt>
    <dgm:pt modelId="{B17A8A97-9F44-43C9-9AE7-79BC884EE552}" type="sibTrans" cxnId="{EC99E1C0-5AF3-47FB-B76E-1F127E16995F}">
      <dgm:prSet/>
      <dgm:spPr/>
      <dgm:t>
        <a:bodyPr/>
        <a:lstStyle/>
        <a:p>
          <a:endParaRPr lang="ru-RU" sz="2000"/>
        </a:p>
      </dgm:t>
    </dgm:pt>
    <dgm:pt modelId="{9A4470C6-801D-4D9C-AE43-24A4EDE5A2BE}" type="pres">
      <dgm:prSet presAssocID="{F6DF8FEB-7E0A-4A7B-87BB-06639C82A77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ru-RU"/>
        </a:p>
      </dgm:t>
    </dgm:pt>
    <dgm:pt modelId="{ABEF4D32-A5D3-428A-A4EC-DC1F9360F34F}" type="pres">
      <dgm:prSet presAssocID="{5767DFB5-3031-4B29-8CB5-3122E7FDE98E}" presName="composite" presStyleCnt="0"/>
      <dgm:spPr/>
    </dgm:pt>
    <dgm:pt modelId="{A43F9BD4-5F27-44B5-9114-BC6767130023}" type="pres">
      <dgm:prSet presAssocID="{5767DFB5-3031-4B29-8CB5-3122E7FDE98E}" presName="LShape" presStyleLbl="alignNode1" presStyleIdx="0" presStyleCnt="5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ru-RU"/>
        </a:p>
      </dgm:t>
    </dgm:pt>
    <dgm:pt modelId="{39A5FDAA-C438-4B22-8A5C-F54AD8C664F1}" type="pres">
      <dgm:prSet presAssocID="{5767DFB5-3031-4B29-8CB5-3122E7FDE98E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6162CC3-3437-48F9-947B-564863C81672}" type="pres">
      <dgm:prSet presAssocID="{5767DFB5-3031-4B29-8CB5-3122E7FDE98E}" presName="Triangle" presStyleLbl="alignNode1" presStyleIdx="1" presStyleCnt="5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ru-RU"/>
        </a:p>
      </dgm:t>
    </dgm:pt>
    <dgm:pt modelId="{3CAA8B34-4118-4BD7-A4D2-C2E8D47118B1}" type="pres">
      <dgm:prSet presAssocID="{74BC930A-563F-4DF7-978A-17A55ECA6360}" presName="sibTrans" presStyleCnt="0"/>
      <dgm:spPr/>
    </dgm:pt>
    <dgm:pt modelId="{1DD1F1F2-B240-493D-8F62-F41F8C42E02A}" type="pres">
      <dgm:prSet presAssocID="{74BC930A-563F-4DF7-978A-17A55ECA6360}" presName="space" presStyleCnt="0"/>
      <dgm:spPr/>
    </dgm:pt>
    <dgm:pt modelId="{7C6E6EB4-DE59-4E5A-A97D-2AA4D3B3144D}" type="pres">
      <dgm:prSet presAssocID="{51DB9919-AF6F-44CB-BF9F-30ACCBC06BF3}" presName="composite" presStyleCnt="0"/>
      <dgm:spPr/>
    </dgm:pt>
    <dgm:pt modelId="{86752132-14CC-481A-BC47-104A1066FCEE}" type="pres">
      <dgm:prSet presAssocID="{51DB9919-AF6F-44CB-BF9F-30ACCBC06BF3}" presName="LShape" presStyleLbl="alignNode1" presStyleIdx="2" presStyleCnt="5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ru-RU"/>
        </a:p>
      </dgm:t>
    </dgm:pt>
    <dgm:pt modelId="{4E0259F7-21B7-4B47-9672-BFC0BAFEEA8E}" type="pres">
      <dgm:prSet presAssocID="{51DB9919-AF6F-44CB-BF9F-30ACCBC06BF3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84311F-48A3-4D45-A56C-C9A42358B766}" type="pres">
      <dgm:prSet presAssocID="{51DB9919-AF6F-44CB-BF9F-30ACCBC06BF3}" presName="Triangle" presStyleLbl="alignNode1" presStyleIdx="3" presStyleCnt="5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ru-RU"/>
        </a:p>
      </dgm:t>
    </dgm:pt>
    <dgm:pt modelId="{7489B364-2CD0-4062-B288-D1F4FB17BEE0}" type="pres">
      <dgm:prSet presAssocID="{853DD6F8-D3C4-4F83-87BB-09D377E10810}" presName="sibTrans" presStyleCnt="0"/>
      <dgm:spPr/>
    </dgm:pt>
    <dgm:pt modelId="{E052B388-07EA-4C79-AE8C-D99B9DAD79AA}" type="pres">
      <dgm:prSet presAssocID="{853DD6F8-D3C4-4F83-87BB-09D377E10810}" presName="space" presStyleCnt="0"/>
      <dgm:spPr/>
    </dgm:pt>
    <dgm:pt modelId="{76A60994-1021-4696-8734-A59C9A94BED5}" type="pres">
      <dgm:prSet presAssocID="{C19BFB61-F216-4073-A022-46B98ABA0B19}" presName="composite" presStyleCnt="0"/>
      <dgm:spPr/>
    </dgm:pt>
    <dgm:pt modelId="{504FAB32-5902-4BD0-B465-65D3D87B50A8}" type="pres">
      <dgm:prSet presAssocID="{C19BFB61-F216-4073-A022-46B98ABA0B19}" presName="LShape" presStyleLbl="alignNode1" presStyleIdx="4" presStyleCnt="5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>
          <a:noFill/>
        </a:ln>
      </dgm:spPr>
      <dgm:t>
        <a:bodyPr/>
        <a:lstStyle/>
        <a:p>
          <a:endParaRPr lang="ru-RU"/>
        </a:p>
      </dgm:t>
    </dgm:pt>
    <dgm:pt modelId="{0FECE1AA-D864-4707-B572-2DB3353434FC}" type="pres">
      <dgm:prSet presAssocID="{C19BFB61-F216-4073-A022-46B98ABA0B19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76E0527-7EA3-48E3-8E84-62C3841794E3}" srcId="{F6DF8FEB-7E0A-4A7B-87BB-06639C82A77E}" destId="{5767DFB5-3031-4B29-8CB5-3122E7FDE98E}" srcOrd="0" destOrd="0" parTransId="{15C944CD-0460-491E-A385-7186985D9E1E}" sibTransId="{74BC930A-563F-4DF7-978A-17A55ECA6360}"/>
    <dgm:cxn modelId="{C67A3ADB-24A7-4D22-9B23-2B9D70F8A811}" type="presOf" srcId="{C19BFB61-F216-4073-A022-46B98ABA0B19}" destId="{0FECE1AA-D864-4707-B572-2DB3353434FC}" srcOrd="0" destOrd="0" presId="urn:microsoft.com/office/officeart/2009/3/layout/StepUpProcess"/>
    <dgm:cxn modelId="{EC99E1C0-5AF3-47FB-B76E-1F127E16995F}" srcId="{F6DF8FEB-7E0A-4A7B-87BB-06639C82A77E}" destId="{C19BFB61-F216-4073-A022-46B98ABA0B19}" srcOrd="2" destOrd="0" parTransId="{E0B48F5A-D926-4D55-8949-BD7664FF7DAC}" sibTransId="{B17A8A97-9F44-43C9-9AE7-79BC884EE552}"/>
    <dgm:cxn modelId="{3FBC64FF-1D65-4115-B701-E565D7726676}" type="presOf" srcId="{51DB9919-AF6F-44CB-BF9F-30ACCBC06BF3}" destId="{4E0259F7-21B7-4B47-9672-BFC0BAFEEA8E}" srcOrd="0" destOrd="0" presId="urn:microsoft.com/office/officeart/2009/3/layout/StepUpProcess"/>
    <dgm:cxn modelId="{2165B022-344A-48F3-8B40-245B4D4B1CDD}" type="presOf" srcId="{5767DFB5-3031-4B29-8CB5-3122E7FDE98E}" destId="{39A5FDAA-C438-4B22-8A5C-F54AD8C664F1}" srcOrd="0" destOrd="0" presId="urn:microsoft.com/office/officeart/2009/3/layout/StepUpProcess"/>
    <dgm:cxn modelId="{65B8D212-F5C2-4B96-8D20-D98EF49AAAD5}" srcId="{F6DF8FEB-7E0A-4A7B-87BB-06639C82A77E}" destId="{51DB9919-AF6F-44CB-BF9F-30ACCBC06BF3}" srcOrd="1" destOrd="0" parTransId="{1114362C-31D0-4F3B-BF3F-68DA3123572B}" sibTransId="{853DD6F8-D3C4-4F83-87BB-09D377E10810}"/>
    <dgm:cxn modelId="{714FCFD5-B71F-4098-9266-64361A1C1A85}" type="presOf" srcId="{F6DF8FEB-7E0A-4A7B-87BB-06639C82A77E}" destId="{9A4470C6-801D-4D9C-AE43-24A4EDE5A2BE}" srcOrd="0" destOrd="0" presId="urn:microsoft.com/office/officeart/2009/3/layout/StepUpProcess"/>
    <dgm:cxn modelId="{94576339-A986-4B9C-A7C7-B20D2753859F}" type="presParOf" srcId="{9A4470C6-801D-4D9C-AE43-24A4EDE5A2BE}" destId="{ABEF4D32-A5D3-428A-A4EC-DC1F9360F34F}" srcOrd="0" destOrd="0" presId="urn:microsoft.com/office/officeart/2009/3/layout/StepUpProcess"/>
    <dgm:cxn modelId="{1DEC2FE9-29E7-40F4-986F-50E675B686FB}" type="presParOf" srcId="{ABEF4D32-A5D3-428A-A4EC-DC1F9360F34F}" destId="{A43F9BD4-5F27-44B5-9114-BC6767130023}" srcOrd="0" destOrd="0" presId="urn:microsoft.com/office/officeart/2009/3/layout/StepUpProcess"/>
    <dgm:cxn modelId="{501705FD-6EC7-4401-8B1C-7353AA249039}" type="presParOf" srcId="{ABEF4D32-A5D3-428A-A4EC-DC1F9360F34F}" destId="{39A5FDAA-C438-4B22-8A5C-F54AD8C664F1}" srcOrd="1" destOrd="0" presId="urn:microsoft.com/office/officeart/2009/3/layout/StepUpProcess"/>
    <dgm:cxn modelId="{4A3CDC7E-4B13-44B1-A915-9C2E7EDE6CA1}" type="presParOf" srcId="{ABEF4D32-A5D3-428A-A4EC-DC1F9360F34F}" destId="{D6162CC3-3437-48F9-947B-564863C81672}" srcOrd="2" destOrd="0" presId="urn:microsoft.com/office/officeart/2009/3/layout/StepUpProcess"/>
    <dgm:cxn modelId="{D591CEFA-F27A-4B63-B3BC-020E8E26EE56}" type="presParOf" srcId="{9A4470C6-801D-4D9C-AE43-24A4EDE5A2BE}" destId="{3CAA8B34-4118-4BD7-A4D2-C2E8D47118B1}" srcOrd="1" destOrd="0" presId="urn:microsoft.com/office/officeart/2009/3/layout/StepUpProcess"/>
    <dgm:cxn modelId="{B6D03000-F84E-4EFA-8E5A-708BD270E463}" type="presParOf" srcId="{3CAA8B34-4118-4BD7-A4D2-C2E8D47118B1}" destId="{1DD1F1F2-B240-493D-8F62-F41F8C42E02A}" srcOrd="0" destOrd="0" presId="urn:microsoft.com/office/officeart/2009/3/layout/StepUpProcess"/>
    <dgm:cxn modelId="{E73178E2-B24C-4494-885F-0D6B23A28EEF}" type="presParOf" srcId="{9A4470C6-801D-4D9C-AE43-24A4EDE5A2BE}" destId="{7C6E6EB4-DE59-4E5A-A97D-2AA4D3B3144D}" srcOrd="2" destOrd="0" presId="urn:microsoft.com/office/officeart/2009/3/layout/StepUpProcess"/>
    <dgm:cxn modelId="{FBAF8A50-EF54-452F-B327-6380C6F5E799}" type="presParOf" srcId="{7C6E6EB4-DE59-4E5A-A97D-2AA4D3B3144D}" destId="{86752132-14CC-481A-BC47-104A1066FCEE}" srcOrd="0" destOrd="0" presId="urn:microsoft.com/office/officeart/2009/3/layout/StepUpProcess"/>
    <dgm:cxn modelId="{89A286EA-CFCB-410F-9C7D-2A5775B1D27B}" type="presParOf" srcId="{7C6E6EB4-DE59-4E5A-A97D-2AA4D3B3144D}" destId="{4E0259F7-21B7-4B47-9672-BFC0BAFEEA8E}" srcOrd="1" destOrd="0" presId="urn:microsoft.com/office/officeart/2009/3/layout/StepUpProcess"/>
    <dgm:cxn modelId="{CDFB2034-56D4-4DD5-9F30-FDAE0CECB8AE}" type="presParOf" srcId="{7C6E6EB4-DE59-4E5A-A97D-2AA4D3B3144D}" destId="{7C84311F-48A3-4D45-A56C-C9A42358B766}" srcOrd="2" destOrd="0" presId="urn:microsoft.com/office/officeart/2009/3/layout/StepUpProcess"/>
    <dgm:cxn modelId="{00244FE4-BA7F-45C9-AEC3-09A0E741A2AF}" type="presParOf" srcId="{9A4470C6-801D-4D9C-AE43-24A4EDE5A2BE}" destId="{7489B364-2CD0-4062-B288-D1F4FB17BEE0}" srcOrd="3" destOrd="0" presId="urn:microsoft.com/office/officeart/2009/3/layout/StepUpProcess"/>
    <dgm:cxn modelId="{33CE374E-D006-4A99-88CE-144E2990ABFA}" type="presParOf" srcId="{7489B364-2CD0-4062-B288-D1F4FB17BEE0}" destId="{E052B388-07EA-4C79-AE8C-D99B9DAD79AA}" srcOrd="0" destOrd="0" presId="urn:microsoft.com/office/officeart/2009/3/layout/StepUpProcess"/>
    <dgm:cxn modelId="{CA08CE83-736A-4E54-A3E5-7A4C349B5846}" type="presParOf" srcId="{9A4470C6-801D-4D9C-AE43-24A4EDE5A2BE}" destId="{76A60994-1021-4696-8734-A59C9A94BED5}" srcOrd="4" destOrd="0" presId="urn:microsoft.com/office/officeart/2009/3/layout/StepUpProcess"/>
    <dgm:cxn modelId="{D174CE76-60B8-4DDD-A59C-8F1C4EEB765C}" type="presParOf" srcId="{76A60994-1021-4696-8734-A59C9A94BED5}" destId="{504FAB32-5902-4BD0-B465-65D3D87B50A8}" srcOrd="0" destOrd="0" presId="urn:microsoft.com/office/officeart/2009/3/layout/StepUpProcess"/>
    <dgm:cxn modelId="{A8019EED-DBDC-494E-8FE3-2865C4DEB2D8}" type="presParOf" srcId="{76A60994-1021-4696-8734-A59C9A94BED5}" destId="{0FECE1AA-D864-4707-B572-2DB3353434FC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43F303C-8DF2-4559-A68B-455A638C8801}" type="doc">
      <dgm:prSet loTypeId="urn:microsoft.com/office/officeart/2005/8/layout/list1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ru-RU"/>
        </a:p>
      </dgm:t>
    </dgm:pt>
    <dgm:pt modelId="{B99FCE9C-000C-4B77-9DAB-F02CBAA8534A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/>
          <a:r>
            <a:rPr lang="ru-RU" sz="1800" b="1" dirty="0" smtClean="0">
              <a:solidFill>
                <a:schemeClr val="bg2"/>
              </a:solidFill>
              <a:latin typeface="Calibri" pitchFamily="34" charset="0"/>
            </a:rPr>
            <a:t>Образовать МО коллегиальный орган (комиссию, рабочую группу) по стратегическому планированию</a:t>
          </a:r>
          <a:endParaRPr lang="ru-RU" sz="1800" dirty="0">
            <a:solidFill>
              <a:schemeClr val="bg2"/>
            </a:solidFill>
            <a:latin typeface="Calibri" pitchFamily="34" charset="0"/>
          </a:endParaRPr>
        </a:p>
      </dgm:t>
    </dgm:pt>
    <dgm:pt modelId="{35679D76-C71A-460D-BB22-84CCD3D0D888}" type="parTrans" cxnId="{B48A5E53-3239-4519-91A0-03097989181E}">
      <dgm:prSet/>
      <dgm:spPr/>
      <dgm:t>
        <a:bodyPr/>
        <a:lstStyle/>
        <a:p>
          <a:endParaRPr lang="ru-RU" sz="1800"/>
        </a:p>
      </dgm:t>
    </dgm:pt>
    <dgm:pt modelId="{D9CA29FF-F0C0-4A1E-8F85-F7024AD78247}" type="sibTrans" cxnId="{B48A5E53-3239-4519-91A0-03097989181E}">
      <dgm:prSet/>
      <dgm:spPr/>
      <dgm:t>
        <a:bodyPr/>
        <a:lstStyle/>
        <a:p>
          <a:endParaRPr lang="ru-RU" sz="1800"/>
        </a:p>
      </dgm:t>
    </dgm:pt>
    <dgm:pt modelId="{81261FBE-AD2B-4CCE-9C6F-7ABC9C7E5890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/>
          <a:r>
            <a:rPr lang="ru-RU" sz="1800" b="1" dirty="0" smtClean="0">
              <a:solidFill>
                <a:schemeClr val="bg2"/>
              </a:solidFill>
              <a:latin typeface="Calibri" pitchFamily="34" charset="0"/>
            </a:rPr>
            <a:t>Актуализировать/подготовить закон нормативные правовые акты </a:t>
          </a:r>
          <a:br>
            <a:rPr lang="ru-RU" sz="1800" b="1" dirty="0" smtClean="0">
              <a:solidFill>
                <a:schemeClr val="bg2"/>
              </a:solidFill>
              <a:latin typeface="Calibri" pitchFamily="34" charset="0"/>
            </a:rPr>
          </a:br>
          <a:r>
            <a:rPr lang="ru-RU" sz="1800" b="1" dirty="0" smtClean="0">
              <a:solidFill>
                <a:schemeClr val="bg2"/>
              </a:solidFill>
              <a:latin typeface="Calibri" pitchFamily="34" charset="0"/>
            </a:rPr>
            <a:t>о стратегическом планировании</a:t>
          </a:r>
          <a:endParaRPr lang="ru-RU" sz="1800" dirty="0">
            <a:solidFill>
              <a:schemeClr val="bg2"/>
            </a:solidFill>
            <a:latin typeface="Calibri" pitchFamily="34" charset="0"/>
          </a:endParaRPr>
        </a:p>
      </dgm:t>
    </dgm:pt>
    <dgm:pt modelId="{04A191B0-50C8-4119-A439-88A13FBFB4BD}" type="parTrans" cxnId="{9548E672-28E3-4A45-8BC8-5CE0D92A65C9}">
      <dgm:prSet/>
      <dgm:spPr/>
      <dgm:t>
        <a:bodyPr/>
        <a:lstStyle/>
        <a:p>
          <a:endParaRPr lang="ru-RU" sz="1800"/>
        </a:p>
      </dgm:t>
    </dgm:pt>
    <dgm:pt modelId="{BD2B0F00-5624-465F-BAE9-8134C80060D0}" type="sibTrans" cxnId="{9548E672-28E3-4A45-8BC8-5CE0D92A65C9}">
      <dgm:prSet/>
      <dgm:spPr/>
      <dgm:t>
        <a:bodyPr/>
        <a:lstStyle/>
        <a:p>
          <a:endParaRPr lang="ru-RU" sz="1800"/>
        </a:p>
      </dgm:t>
    </dgm:pt>
    <dgm:pt modelId="{49DBC429-0E2E-46E1-8427-3C11401B8D5C}">
      <dgm:prSet custT="1">
        <dgm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dgm:style>
      </dgm:prSet>
      <dgm:spPr>
        <a:ln/>
      </dgm:spPr>
      <dgm:t>
        <a:bodyPr/>
        <a:lstStyle/>
        <a:p>
          <a:pPr rtl="0"/>
          <a:r>
            <a:rPr lang="ru-RU" sz="1800" b="1" dirty="0" smtClean="0">
              <a:solidFill>
                <a:schemeClr val="bg2"/>
              </a:solidFill>
              <a:latin typeface="Calibri" pitchFamily="34" charset="0"/>
            </a:rPr>
            <a:t>Утвердить план реализации 172-ФЗ  МО, предусматривающих следующие блоки мероприятий:</a:t>
          </a:r>
          <a:endParaRPr lang="ru-RU" sz="1800" dirty="0">
            <a:solidFill>
              <a:schemeClr val="bg2"/>
            </a:solidFill>
            <a:latin typeface="Calibri" pitchFamily="34" charset="0"/>
          </a:endParaRPr>
        </a:p>
      </dgm:t>
    </dgm:pt>
    <dgm:pt modelId="{DE5233B6-A311-4548-9B9B-1417C8E7643A}" type="parTrans" cxnId="{DB09FD39-E8E9-4C1E-BD9E-AA7F3D32898A}">
      <dgm:prSet/>
      <dgm:spPr/>
      <dgm:t>
        <a:bodyPr/>
        <a:lstStyle/>
        <a:p>
          <a:endParaRPr lang="ru-RU" sz="1800"/>
        </a:p>
      </dgm:t>
    </dgm:pt>
    <dgm:pt modelId="{8E0C71EC-E317-4AE6-8C70-00108227AD04}" type="sibTrans" cxnId="{DB09FD39-E8E9-4C1E-BD9E-AA7F3D32898A}">
      <dgm:prSet/>
      <dgm:spPr/>
      <dgm:t>
        <a:bodyPr/>
        <a:lstStyle/>
        <a:p>
          <a:endParaRPr lang="ru-RU" sz="1800"/>
        </a:p>
      </dgm:t>
    </dgm:pt>
    <dgm:pt modelId="{1476F0CD-961D-4089-B2A3-A313C0EA2CC9}">
      <dgm:prSet custT="1"/>
      <dgm:spPr>
        <a:noFill/>
      </dgm:spPr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  <a:latin typeface="Calibri" pitchFamily="34" charset="0"/>
            </a:rPr>
            <a:t>Анализ действующих документов стратегического планирования</a:t>
          </a:r>
          <a:endParaRPr lang="ru-RU" sz="1800" dirty="0">
            <a:solidFill>
              <a:srgbClr val="002060"/>
            </a:solidFill>
            <a:latin typeface="Calibri" pitchFamily="34" charset="0"/>
          </a:endParaRPr>
        </a:p>
      </dgm:t>
    </dgm:pt>
    <dgm:pt modelId="{9FEA03F7-932C-44B4-AE7B-09E2F88BA032}" type="parTrans" cxnId="{11E12D91-278C-4A6D-9B33-FF211D0315F1}">
      <dgm:prSet/>
      <dgm:spPr/>
      <dgm:t>
        <a:bodyPr/>
        <a:lstStyle/>
        <a:p>
          <a:endParaRPr lang="ru-RU" sz="1800"/>
        </a:p>
      </dgm:t>
    </dgm:pt>
    <dgm:pt modelId="{2B7D0F7F-EA86-4D46-AD8B-BC6B3B0823D1}" type="sibTrans" cxnId="{11E12D91-278C-4A6D-9B33-FF211D0315F1}">
      <dgm:prSet/>
      <dgm:spPr/>
      <dgm:t>
        <a:bodyPr/>
        <a:lstStyle/>
        <a:p>
          <a:endParaRPr lang="ru-RU" sz="1800"/>
        </a:p>
      </dgm:t>
    </dgm:pt>
    <dgm:pt modelId="{D7C51B70-9A3B-499F-AAB8-9078B1E3EC25}">
      <dgm:prSet custT="1"/>
      <dgm:spPr>
        <a:noFill/>
      </dgm:spPr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  <a:latin typeface="Calibri" pitchFamily="34" charset="0"/>
            </a:rPr>
            <a:t>Организация подготовки/корректировки документов стратегического планирования МО</a:t>
          </a:r>
          <a:endParaRPr lang="ru-RU" sz="1800" dirty="0">
            <a:solidFill>
              <a:srgbClr val="002060"/>
            </a:solidFill>
            <a:latin typeface="Calibri" pitchFamily="34" charset="0"/>
          </a:endParaRPr>
        </a:p>
      </dgm:t>
    </dgm:pt>
    <dgm:pt modelId="{51E7B78A-9715-4496-9B16-4B529EED6C98}" type="parTrans" cxnId="{24F0F231-F8FA-4A88-8B5B-3D460BD17061}">
      <dgm:prSet/>
      <dgm:spPr/>
      <dgm:t>
        <a:bodyPr/>
        <a:lstStyle/>
        <a:p>
          <a:endParaRPr lang="ru-RU" sz="1800"/>
        </a:p>
      </dgm:t>
    </dgm:pt>
    <dgm:pt modelId="{252B73A4-439B-42F1-8C0C-BCB9D7756367}" type="sibTrans" cxnId="{24F0F231-F8FA-4A88-8B5B-3D460BD17061}">
      <dgm:prSet/>
      <dgm:spPr/>
      <dgm:t>
        <a:bodyPr/>
        <a:lstStyle/>
        <a:p>
          <a:endParaRPr lang="ru-RU" sz="1800"/>
        </a:p>
      </dgm:t>
    </dgm:pt>
    <dgm:pt modelId="{F08784A4-FC98-401F-A1FA-7F0E0857A2CD}">
      <dgm:prSet custT="1"/>
      <dgm:spPr>
        <a:noFill/>
      </dgm:spPr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  <a:latin typeface="Calibri" pitchFamily="34" charset="0"/>
            </a:rPr>
            <a:t>Методическое обеспечение подготовки документов стратегического планирования</a:t>
          </a:r>
          <a:endParaRPr lang="ru-RU" sz="1800" dirty="0">
            <a:solidFill>
              <a:srgbClr val="002060"/>
            </a:solidFill>
            <a:latin typeface="Calibri" pitchFamily="34" charset="0"/>
          </a:endParaRPr>
        </a:p>
      </dgm:t>
    </dgm:pt>
    <dgm:pt modelId="{0CECD782-2707-43A4-BEF7-BD7EE9106F58}" type="parTrans" cxnId="{A7CEAAD4-B2D3-4A87-A91C-2A9918AC63CB}">
      <dgm:prSet/>
      <dgm:spPr/>
      <dgm:t>
        <a:bodyPr/>
        <a:lstStyle/>
        <a:p>
          <a:endParaRPr lang="ru-RU" sz="1800"/>
        </a:p>
      </dgm:t>
    </dgm:pt>
    <dgm:pt modelId="{B5B13F0F-4890-44FE-81B6-79E81645B974}" type="sibTrans" cxnId="{A7CEAAD4-B2D3-4A87-A91C-2A9918AC63CB}">
      <dgm:prSet/>
      <dgm:spPr/>
      <dgm:t>
        <a:bodyPr/>
        <a:lstStyle/>
        <a:p>
          <a:endParaRPr lang="ru-RU" sz="1800"/>
        </a:p>
      </dgm:t>
    </dgm:pt>
    <dgm:pt modelId="{265AC1FA-9561-4EDA-92B4-CF4FD4F9CDC6}">
      <dgm:prSet custT="1"/>
      <dgm:spPr>
        <a:noFill/>
      </dgm:spPr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  <a:latin typeface="Calibri" pitchFamily="34" charset="0"/>
            </a:rPr>
            <a:t>Обеспечение согласования документов стратегического планирования МО , субъекта РФ и документов РФ</a:t>
          </a:r>
          <a:endParaRPr lang="ru-RU" sz="1800" dirty="0">
            <a:solidFill>
              <a:srgbClr val="002060"/>
            </a:solidFill>
            <a:latin typeface="Calibri" pitchFamily="34" charset="0"/>
          </a:endParaRPr>
        </a:p>
      </dgm:t>
    </dgm:pt>
    <dgm:pt modelId="{D4B76703-4FED-4447-BFD0-2E03153BB181}" type="parTrans" cxnId="{9ADC03E3-BBD0-41F4-BBF9-B7A37D26055F}">
      <dgm:prSet/>
      <dgm:spPr/>
      <dgm:t>
        <a:bodyPr/>
        <a:lstStyle/>
        <a:p>
          <a:endParaRPr lang="ru-RU" sz="1800"/>
        </a:p>
      </dgm:t>
    </dgm:pt>
    <dgm:pt modelId="{ED29BEB0-DA47-4A01-9D91-27B410374444}" type="sibTrans" cxnId="{9ADC03E3-BBD0-41F4-BBF9-B7A37D26055F}">
      <dgm:prSet/>
      <dgm:spPr/>
      <dgm:t>
        <a:bodyPr/>
        <a:lstStyle/>
        <a:p>
          <a:endParaRPr lang="ru-RU" sz="1800"/>
        </a:p>
      </dgm:t>
    </dgm:pt>
    <dgm:pt modelId="{E7E4150E-7673-45E5-B671-031D7C491425}">
      <dgm:prSet custT="1"/>
      <dgm:spPr>
        <a:noFill/>
      </dgm:spPr>
      <dgm:t>
        <a:bodyPr/>
        <a:lstStyle/>
        <a:p>
          <a:pPr algn="just" rtl="0"/>
          <a:r>
            <a:rPr lang="ru-RU" sz="1800" b="1" dirty="0" smtClean="0">
              <a:solidFill>
                <a:srgbClr val="002060"/>
              </a:solidFill>
              <a:latin typeface="Calibri" pitchFamily="34" charset="0"/>
            </a:rPr>
            <a:t>Приведение нормативных правовых актов МО в соответствие с положениями 172-ФЗ</a:t>
          </a:r>
          <a:endParaRPr lang="ru-RU" sz="1800" dirty="0">
            <a:solidFill>
              <a:srgbClr val="002060"/>
            </a:solidFill>
            <a:latin typeface="Calibri" pitchFamily="34" charset="0"/>
          </a:endParaRPr>
        </a:p>
      </dgm:t>
    </dgm:pt>
    <dgm:pt modelId="{8825D240-0B49-4A61-A4B5-9CBEF93B4D91}" type="parTrans" cxnId="{38B424C5-2F57-4691-B925-BE3265711E1E}">
      <dgm:prSet/>
      <dgm:spPr/>
      <dgm:t>
        <a:bodyPr/>
        <a:lstStyle/>
        <a:p>
          <a:endParaRPr lang="ru-RU"/>
        </a:p>
      </dgm:t>
    </dgm:pt>
    <dgm:pt modelId="{16001A86-70D4-4F87-B8B8-E60D2F63A82F}" type="sibTrans" cxnId="{38B424C5-2F57-4691-B925-BE3265711E1E}">
      <dgm:prSet/>
      <dgm:spPr/>
      <dgm:t>
        <a:bodyPr/>
        <a:lstStyle/>
        <a:p>
          <a:endParaRPr lang="ru-RU"/>
        </a:p>
      </dgm:t>
    </dgm:pt>
    <dgm:pt modelId="{D039EBAA-BAA8-4919-8043-FD6F42C0C7A3}" type="pres">
      <dgm:prSet presAssocID="{143F303C-8DF2-4559-A68B-455A638C8801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9FAE3424-E35E-4DA9-9FCD-C083CF126837}" type="pres">
      <dgm:prSet presAssocID="{B99FCE9C-000C-4B77-9DAB-F02CBAA8534A}" presName="parentLin" presStyleCnt="0"/>
      <dgm:spPr/>
      <dgm:t>
        <a:bodyPr/>
        <a:lstStyle/>
        <a:p>
          <a:endParaRPr lang="ru-RU"/>
        </a:p>
      </dgm:t>
    </dgm:pt>
    <dgm:pt modelId="{7136FCA6-2709-4166-9DF7-CCBFFB953B51}" type="pres">
      <dgm:prSet presAssocID="{B99FCE9C-000C-4B77-9DAB-F02CBAA8534A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C233960-1BB3-4ABB-9D95-D0A5D67C6C12}" type="pres">
      <dgm:prSet presAssocID="{B99FCE9C-000C-4B77-9DAB-F02CBAA8534A}" presName="parentText" presStyleLbl="node1" presStyleIdx="0" presStyleCnt="3" custScaleX="119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64EEDC-5B30-471F-9D48-FD17087277CB}" type="pres">
      <dgm:prSet presAssocID="{B99FCE9C-000C-4B77-9DAB-F02CBAA8534A}" presName="negativeSpace" presStyleCnt="0"/>
      <dgm:spPr/>
      <dgm:t>
        <a:bodyPr/>
        <a:lstStyle/>
        <a:p>
          <a:endParaRPr lang="ru-RU"/>
        </a:p>
      </dgm:t>
    </dgm:pt>
    <dgm:pt modelId="{E1583E99-2464-424C-933C-EC726392B12A}" type="pres">
      <dgm:prSet presAssocID="{B99FCE9C-000C-4B77-9DAB-F02CBAA8534A}" presName="childText" presStyleLbl="conFgAcc1" presStyleIdx="0" presStyleCnt="3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A98B3A96-046E-4876-878E-8968B5EEA7EA}" type="pres">
      <dgm:prSet presAssocID="{D9CA29FF-F0C0-4A1E-8F85-F7024AD78247}" presName="spaceBetweenRectangles" presStyleCnt="0"/>
      <dgm:spPr/>
      <dgm:t>
        <a:bodyPr/>
        <a:lstStyle/>
        <a:p>
          <a:endParaRPr lang="ru-RU"/>
        </a:p>
      </dgm:t>
    </dgm:pt>
    <dgm:pt modelId="{E2C72ACC-ED62-465F-9219-2EDC3E3B00DB}" type="pres">
      <dgm:prSet presAssocID="{81261FBE-AD2B-4CCE-9C6F-7ABC9C7E5890}" presName="parentLin" presStyleCnt="0"/>
      <dgm:spPr/>
      <dgm:t>
        <a:bodyPr/>
        <a:lstStyle/>
        <a:p>
          <a:endParaRPr lang="ru-RU"/>
        </a:p>
      </dgm:t>
    </dgm:pt>
    <dgm:pt modelId="{D5192BAB-9218-4F4C-A241-63516F3814D8}" type="pres">
      <dgm:prSet presAssocID="{81261FBE-AD2B-4CCE-9C6F-7ABC9C7E5890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DC58B8A5-ACD0-483E-AEC2-D21BE76CC178}" type="pres">
      <dgm:prSet presAssocID="{81261FBE-AD2B-4CCE-9C6F-7ABC9C7E5890}" presName="parentText" presStyleLbl="node1" presStyleIdx="1" presStyleCnt="3" custScaleX="119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13E4E03-B7E3-4F3C-A325-DCCA08FE9275}" type="pres">
      <dgm:prSet presAssocID="{81261FBE-AD2B-4CCE-9C6F-7ABC9C7E5890}" presName="negativeSpace" presStyleCnt="0"/>
      <dgm:spPr/>
      <dgm:t>
        <a:bodyPr/>
        <a:lstStyle/>
        <a:p>
          <a:endParaRPr lang="ru-RU"/>
        </a:p>
      </dgm:t>
    </dgm:pt>
    <dgm:pt modelId="{95591624-2460-4034-B581-D2BF842B8CF8}" type="pres">
      <dgm:prSet presAssocID="{81261FBE-AD2B-4CCE-9C6F-7ABC9C7E5890}" presName="childText" presStyleLbl="conFgAcc1" presStyleIdx="1" presStyleCnt="3">
        <dgm:presLayoutVars>
          <dgm:bulletEnabled val="1"/>
        </dgm:presLayoutVars>
      </dgm:prSet>
      <dgm:spPr>
        <a:noFill/>
      </dgm:spPr>
      <dgm:t>
        <a:bodyPr/>
        <a:lstStyle/>
        <a:p>
          <a:endParaRPr lang="ru-RU"/>
        </a:p>
      </dgm:t>
    </dgm:pt>
    <dgm:pt modelId="{654FB5D1-D92D-4A9A-B5A7-1B87B9F94DB9}" type="pres">
      <dgm:prSet presAssocID="{BD2B0F00-5624-465F-BAE9-8134C80060D0}" presName="spaceBetweenRectangles" presStyleCnt="0"/>
      <dgm:spPr/>
      <dgm:t>
        <a:bodyPr/>
        <a:lstStyle/>
        <a:p>
          <a:endParaRPr lang="ru-RU"/>
        </a:p>
      </dgm:t>
    </dgm:pt>
    <dgm:pt modelId="{7E6EF877-81E9-4F3A-9B95-40C02907E59B}" type="pres">
      <dgm:prSet presAssocID="{49DBC429-0E2E-46E1-8427-3C11401B8D5C}" presName="parentLin" presStyleCnt="0"/>
      <dgm:spPr/>
      <dgm:t>
        <a:bodyPr/>
        <a:lstStyle/>
        <a:p>
          <a:endParaRPr lang="ru-RU"/>
        </a:p>
      </dgm:t>
    </dgm:pt>
    <dgm:pt modelId="{06E1A88C-FCAA-4949-8F5C-B7F71EFBF5F0}" type="pres">
      <dgm:prSet presAssocID="{49DBC429-0E2E-46E1-8427-3C11401B8D5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A3DD91CB-12C1-4096-8534-552AA642E2EB}" type="pres">
      <dgm:prSet presAssocID="{49DBC429-0E2E-46E1-8427-3C11401B8D5C}" presName="parentText" presStyleLbl="node1" presStyleIdx="2" presStyleCnt="3" custScaleX="119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1C1B050-DDAC-4FF7-A624-E2C14F9C5E44}" type="pres">
      <dgm:prSet presAssocID="{49DBC429-0E2E-46E1-8427-3C11401B8D5C}" presName="negativeSpace" presStyleCnt="0"/>
      <dgm:spPr/>
      <dgm:t>
        <a:bodyPr/>
        <a:lstStyle/>
        <a:p>
          <a:endParaRPr lang="ru-RU"/>
        </a:p>
      </dgm:t>
    </dgm:pt>
    <dgm:pt modelId="{B67D74F5-2286-4340-B5A8-FB3F7DBA291D}" type="pres">
      <dgm:prSet presAssocID="{49DBC429-0E2E-46E1-8427-3C11401B8D5C}" presName="childText" presStyleLbl="conFgAcc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FFEBDA9-F344-4EFE-AC24-CE7659E587D9}" type="presOf" srcId="{1476F0CD-961D-4089-B2A3-A313C0EA2CC9}" destId="{B67D74F5-2286-4340-B5A8-FB3F7DBA291D}" srcOrd="0" destOrd="0" presId="urn:microsoft.com/office/officeart/2005/8/layout/list1"/>
    <dgm:cxn modelId="{8372EDFF-6710-4014-B7A0-865E7D151B3F}" type="presOf" srcId="{265AC1FA-9561-4EDA-92B4-CF4FD4F9CDC6}" destId="{B67D74F5-2286-4340-B5A8-FB3F7DBA291D}" srcOrd="0" destOrd="4" presId="urn:microsoft.com/office/officeart/2005/8/layout/list1"/>
    <dgm:cxn modelId="{3536A5E5-1AB3-40F8-BEC0-DA67E2F2B5C7}" type="presOf" srcId="{49DBC429-0E2E-46E1-8427-3C11401B8D5C}" destId="{A3DD91CB-12C1-4096-8534-552AA642E2EB}" srcOrd="1" destOrd="0" presId="urn:microsoft.com/office/officeart/2005/8/layout/list1"/>
    <dgm:cxn modelId="{A7CEAAD4-B2D3-4A87-A91C-2A9918AC63CB}" srcId="{49DBC429-0E2E-46E1-8427-3C11401B8D5C}" destId="{F08784A4-FC98-401F-A1FA-7F0E0857A2CD}" srcOrd="2" destOrd="0" parTransId="{0CECD782-2707-43A4-BEF7-BD7EE9106F58}" sibTransId="{B5B13F0F-4890-44FE-81B6-79E81645B974}"/>
    <dgm:cxn modelId="{AE898EBC-1A71-412F-A3AE-C213D67C8C32}" type="presOf" srcId="{81261FBE-AD2B-4CCE-9C6F-7ABC9C7E5890}" destId="{DC58B8A5-ACD0-483E-AEC2-D21BE76CC178}" srcOrd="1" destOrd="0" presId="urn:microsoft.com/office/officeart/2005/8/layout/list1"/>
    <dgm:cxn modelId="{AFEE046A-A1DE-437C-B8C4-86E4E197D38D}" type="presOf" srcId="{143F303C-8DF2-4559-A68B-455A638C8801}" destId="{D039EBAA-BAA8-4919-8043-FD6F42C0C7A3}" srcOrd="0" destOrd="0" presId="urn:microsoft.com/office/officeart/2005/8/layout/list1"/>
    <dgm:cxn modelId="{38B424C5-2F57-4691-B925-BE3265711E1E}" srcId="{49DBC429-0E2E-46E1-8427-3C11401B8D5C}" destId="{E7E4150E-7673-45E5-B671-031D7C491425}" srcOrd="3" destOrd="0" parTransId="{8825D240-0B49-4A61-A4B5-9CBEF93B4D91}" sibTransId="{16001A86-70D4-4F87-B8B8-E60D2F63A82F}"/>
    <dgm:cxn modelId="{DB09FD39-E8E9-4C1E-BD9E-AA7F3D32898A}" srcId="{143F303C-8DF2-4559-A68B-455A638C8801}" destId="{49DBC429-0E2E-46E1-8427-3C11401B8D5C}" srcOrd="2" destOrd="0" parTransId="{DE5233B6-A311-4548-9B9B-1417C8E7643A}" sibTransId="{8E0C71EC-E317-4AE6-8C70-00108227AD04}"/>
    <dgm:cxn modelId="{D49CEFD1-1560-4532-9C5E-AD647A7D0BBE}" type="presOf" srcId="{E7E4150E-7673-45E5-B671-031D7C491425}" destId="{B67D74F5-2286-4340-B5A8-FB3F7DBA291D}" srcOrd="0" destOrd="3" presId="urn:microsoft.com/office/officeart/2005/8/layout/list1"/>
    <dgm:cxn modelId="{9548E672-28E3-4A45-8BC8-5CE0D92A65C9}" srcId="{143F303C-8DF2-4559-A68B-455A638C8801}" destId="{81261FBE-AD2B-4CCE-9C6F-7ABC9C7E5890}" srcOrd="1" destOrd="0" parTransId="{04A191B0-50C8-4119-A439-88A13FBFB4BD}" sibTransId="{BD2B0F00-5624-465F-BAE9-8134C80060D0}"/>
    <dgm:cxn modelId="{24F0F231-F8FA-4A88-8B5B-3D460BD17061}" srcId="{49DBC429-0E2E-46E1-8427-3C11401B8D5C}" destId="{D7C51B70-9A3B-499F-AAB8-9078B1E3EC25}" srcOrd="1" destOrd="0" parTransId="{51E7B78A-9715-4496-9B16-4B529EED6C98}" sibTransId="{252B73A4-439B-42F1-8C0C-BCB9D7756367}"/>
    <dgm:cxn modelId="{5EFDB240-288D-416E-A323-2E4002279B0D}" type="presOf" srcId="{B99FCE9C-000C-4B77-9DAB-F02CBAA8534A}" destId="{DC233960-1BB3-4ABB-9D95-D0A5D67C6C12}" srcOrd="1" destOrd="0" presId="urn:microsoft.com/office/officeart/2005/8/layout/list1"/>
    <dgm:cxn modelId="{B48A5E53-3239-4519-91A0-03097989181E}" srcId="{143F303C-8DF2-4559-A68B-455A638C8801}" destId="{B99FCE9C-000C-4B77-9DAB-F02CBAA8534A}" srcOrd="0" destOrd="0" parTransId="{35679D76-C71A-460D-BB22-84CCD3D0D888}" sibTransId="{D9CA29FF-F0C0-4A1E-8F85-F7024AD78247}"/>
    <dgm:cxn modelId="{236D5472-9D23-4BB2-B2A5-CFF9855EC59C}" type="presOf" srcId="{49DBC429-0E2E-46E1-8427-3C11401B8D5C}" destId="{06E1A88C-FCAA-4949-8F5C-B7F71EFBF5F0}" srcOrd="0" destOrd="0" presId="urn:microsoft.com/office/officeart/2005/8/layout/list1"/>
    <dgm:cxn modelId="{11E12D91-278C-4A6D-9B33-FF211D0315F1}" srcId="{49DBC429-0E2E-46E1-8427-3C11401B8D5C}" destId="{1476F0CD-961D-4089-B2A3-A313C0EA2CC9}" srcOrd="0" destOrd="0" parTransId="{9FEA03F7-932C-44B4-AE7B-09E2F88BA032}" sibTransId="{2B7D0F7F-EA86-4D46-AD8B-BC6B3B0823D1}"/>
    <dgm:cxn modelId="{61D638E0-5DEC-4362-B13E-573B5D93FD31}" type="presOf" srcId="{F08784A4-FC98-401F-A1FA-7F0E0857A2CD}" destId="{B67D74F5-2286-4340-B5A8-FB3F7DBA291D}" srcOrd="0" destOrd="2" presId="urn:microsoft.com/office/officeart/2005/8/layout/list1"/>
    <dgm:cxn modelId="{E8046D2C-1286-47A3-961C-4B2BD9511667}" type="presOf" srcId="{D7C51B70-9A3B-499F-AAB8-9078B1E3EC25}" destId="{B67D74F5-2286-4340-B5A8-FB3F7DBA291D}" srcOrd="0" destOrd="1" presId="urn:microsoft.com/office/officeart/2005/8/layout/list1"/>
    <dgm:cxn modelId="{09DB1CB7-D2A2-49A6-9454-F36B0826E5D5}" type="presOf" srcId="{81261FBE-AD2B-4CCE-9C6F-7ABC9C7E5890}" destId="{D5192BAB-9218-4F4C-A241-63516F3814D8}" srcOrd="0" destOrd="0" presId="urn:microsoft.com/office/officeart/2005/8/layout/list1"/>
    <dgm:cxn modelId="{32920BBF-289E-4C3D-8FDA-265CF92CF5E5}" type="presOf" srcId="{B99FCE9C-000C-4B77-9DAB-F02CBAA8534A}" destId="{7136FCA6-2709-4166-9DF7-CCBFFB953B51}" srcOrd="0" destOrd="0" presId="urn:microsoft.com/office/officeart/2005/8/layout/list1"/>
    <dgm:cxn modelId="{9ADC03E3-BBD0-41F4-BBF9-B7A37D26055F}" srcId="{49DBC429-0E2E-46E1-8427-3C11401B8D5C}" destId="{265AC1FA-9561-4EDA-92B4-CF4FD4F9CDC6}" srcOrd="4" destOrd="0" parTransId="{D4B76703-4FED-4447-BFD0-2E03153BB181}" sibTransId="{ED29BEB0-DA47-4A01-9D91-27B410374444}"/>
    <dgm:cxn modelId="{3FDD2C8A-CE87-46B0-92BE-E06D37F6F629}" type="presParOf" srcId="{D039EBAA-BAA8-4919-8043-FD6F42C0C7A3}" destId="{9FAE3424-E35E-4DA9-9FCD-C083CF126837}" srcOrd="0" destOrd="0" presId="urn:microsoft.com/office/officeart/2005/8/layout/list1"/>
    <dgm:cxn modelId="{768AF9CE-13EE-4DB1-A66E-601BB7591644}" type="presParOf" srcId="{9FAE3424-E35E-4DA9-9FCD-C083CF126837}" destId="{7136FCA6-2709-4166-9DF7-CCBFFB953B51}" srcOrd="0" destOrd="0" presId="urn:microsoft.com/office/officeart/2005/8/layout/list1"/>
    <dgm:cxn modelId="{9ABFC00F-DF31-430D-A19B-ED1C34D75675}" type="presParOf" srcId="{9FAE3424-E35E-4DA9-9FCD-C083CF126837}" destId="{DC233960-1BB3-4ABB-9D95-D0A5D67C6C12}" srcOrd="1" destOrd="0" presId="urn:microsoft.com/office/officeart/2005/8/layout/list1"/>
    <dgm:cxn modelId="{708BCD7A-4F5D-492C-83B6-84DA2E20BAD4}" type="presParOf" srcId="{D039EBAA-BAA8-4919-8043-FD6F42C0C7A3}" destId="{BD64EEDC-5B30-471F-9D48-FD17087277CB}" srcOrd="1" destOrd="0" presId="urn:microsoft.com/office/officeart/2005/8/layout/list1"/>
    <dgm:cxn modelId="{0EF3F860-A79B-44C7-BF11-A73888F73EC0}" type="presParOf" srcId="{D039EBAA-BAA8-4919-8043-FD6F42C0C7A3}" destId="{E1583E99-2464-424C-933C-EC726392B12A}" srcOrd="2" destOrd="0" presId="urn:microsoft.com/office/officeart/2005/8/layout/list1"/>
    <dgm:cxn modelId="{660D9DAD-51EE-4728-9630-D4B0721B7F17}" type="presParOf" srcId="{D039EBAA-BAA8-4919-8043-FD6F42C0C7A3}" destId="{A98B3A96-046E-4876-878E-8968B5EEA7EA}" srcOrd="3" destOrd="0" presId="urn:microsoft.com/office/officeart/2005/8/layout/list1"/>
    <dgm:cxn modelId="{86EF8A10-F8F1-41CF-8240-10ECEF0650E6}" type="presParOf" srcId="{D039EBAA-BAA8-4919-8043-FD6F42C0C7A3}" destId="{E2C72ACC-ED62-465F-9219-2EDC3E3B00DB}" srcOrd="4" destOrd="0" presId="urn:microsoft.com/office/officeart/2005/8/layout/list1"/>
    <dgm:cxn modelId="{B5741856-7B97-4F29-906B-B47029D58A9A}" type="presParOf" srcId="{E2C72ACC-ED62-465F-9219-2EDC3E3B00DB}" destId="{D5192BAB-9218-4F4C-A241-63516F3814D8}" srcOrd="0" destOrd="0" presId="urn:microsoft.com/office/officeart/2005/8/layout/list1"/>
    <dgm:cxn modelId="{24056233-9E16-4DE9-8752-C720CA2BC633}" type="presParOf" srcId="{E2C72ACC-ED62-465F-9219-2EDC3E3B00DB}" destId="{DC58B8A5-ACD0-483E-AEC2-D21BE76CC178}" srcOrd="1" destOrd="0" presId="urn:microsoft.com/office/officeart/2005/8/layout/list1"/>
    <dgm:cxn modelId="{B699C6CA-9837-4A5C-AD6A-CFD0A38D6C8E}" type="presParOf" srcId="{D039EBAA-BAA8-4919-8043-FD6F42C0C7A3}" destId="{D13E4E03-B7E3-4F3C-A325-DCCA08FE9275}" srcOrd="5" destOrd="0" presId="urn:microsoft.com/office/officeart/2005/8/layout/list1"/>
    <dgm:cxn modelId="{0077D823-672F-4824-A43A-C6E17A3B2E0D}" type="presParOf" srcId="{D039EBAA-BAA8-4919-8043-FD6F42C0C7A3}" destId="{95591624-2460-4034-B581-D2BF842B8CF8}" srcOrd="6" destOrd="0" presId="urn:microsoft.com/office/officeart/2005/8/layout/list1"/>
    <dgm:cxn modelId="{09A128E3-72FD-4113-AA95-ABFB005C4B37}" type="presParOf" srcId="{D039EBAA-BAA8-4919-8043-FD6F42C0C7A3}" destId="{654FB5D1-D92D-4A9A-B5A7-1B87B9F94DB9}" srcOrd="7" destOrd="0" presId="urn:microsoft.com/office/officeart/2005/8/layout/list1"/>
    <dgm:cxn modelId="{750EEBA2-6CAC-4585-A7AA-FF8D3F51A618}" type="presParOf" srcId="{D039EBAA-BAA8-4919-8043-FD6F42C0C7A3}" destId="{7E6EF877-81E9-4F3A-9B95-40C02907E59B}" srcOrd="8" destOrd="0" presId="urn:microsoft.com/office/officeart/2005/8/layout/list1"/>
    <dgm:cxn modelId="{18DDFBD9-FB1A-4EC8-B8DF-5BBDB1EC46C1}" type="presParOf" srcId="{7E6EF877-81E9-4F3A-9B95-40C02907E59B}" destId="{06E1A88C-FCAA-4949-8F5C-B7F71EFBF5F0}" srcOrd="0" destOrd="0" presId="urn:microsoft.com/office/officeart/2005/8/layout/list1"/>
    <dgm:cxn modelId="{8315F45B-75E4-4385-8D6D-81ABEC1B4875}" type="presParOf" srcId="{7E6EF877-81E9-4F3A-9B95-40C02907E59B}" destId="{A3DD91CB-12C1-4096-8534-552AA642E2EB}" srcOrd="1" destOrd="0" presId="urn:microsoft.com/office/officeart/2005/8/layout/list1"/>
    <dgm:cxn modelId="{E82F83BF-950D-4876-BCE8-3E039638FAA4}" type="presParOf" srcId="{D039EBAA-BAA8-4919-8043-FD6F42C0C7A3}" destId="{61C1B050-DDAC-4FF7-A624-E2C14F9C5E44}" srcOrd="9" destOrd="0" presId="urn:microsoft.com/office/officeart/2005/8/layout/list1"/>
    <dgm:cxn modelId="{FA892F47-609B-4C6B-9457-F2E24A5FFA85}" type="presParOf" srcId="{D039EBAA-BAA8-4919-8043-FD6F42C0C7A3}" destId="{B67D74F5-2286-4340-B5A8-FB3F7DBA291D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E37659-390F-414D-99E9-79D3CE180506}">
      <dsp:nvSpPr>
        <dsp:cNvPr id="0" name=""/>
        <dsp:cNvSpPr/>
      </dsp:nvSpPr>
      <dsp:spPr>
        <a:xfrm>
          <a:off x="0" y="0"/>
          <a:ext cx="9494323" cy="3269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 федеральном уровне:</a:t>
          </a:r>
          <a:endParaRPr lang="ru-RU" sz="1400" kern="1200" dirty="0"/>
        </a:p>
      </dsp:txBody>
      <dsp:txXfrm>
        <a:off x="0" y="0"/>
        <a:ext cx="9494323" cy="326960"/>
      </dsp:txXfrm>
    </dsp:sp>
    <dsp:sp modelId="{A9CCBA8D-F774-434B-8EB8-E1D9024D0BA5}">
      <dsp:nvSpPr>
        <dsp:cNvPr id="0" name=""/>
        <dsp:cNvSpPr/>
      </dsp:nvSpPr>
      <dsp:spPr>
        <a:xfrm>
          <a:off x="0" y="471722"/>
          <a:ext cx="9494323" cy="27270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1572" tIns="16510" rIns="92456" bIns="1651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Послание Президента Российской Федерации Федеральному Собранию Российской Федерации;</a:t>
          </a:r>
          <a:endParaRPr lang="ru-RU" sz="1300" b="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Стратегия социально-экономического развития Российской Федерации</a:t>
          </a:r>
          <a:r>
            <a:rPr lang="ru-RU" sz="1300" b="0" i="0" kern="1200" dirty="0" smtClean="0"/>
            <a:t>;</a:t>
          </a:r>
          <a:endParaRPr lang="ru-RU" sz="1300" b="0" i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Стратегия национальной безопасности Российской Федерации и другие документы в сфере обеспечения национальной безопасности Российской Федерации;</a:t>
          </a:r>
          <a:endParaRPr lang="ru-RU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Стратегический прогноз Российской Федерации;</a:t>
          </a:r>
          <a:endParaRPr lang="ru-RU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Прогнозы социально-экономического развития Российской Федерации на среднесрочный и долгосрочный периоды;</a:t>
          </a:r>
          <a:endParaRPr lang="ru-RU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Основные направления деятельности Правительства Российской Федерации;</a:t>
          </a:r>
          <a:endParaRPr lang="ru-RU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Государственные программы Российской Федерации и федеральные целевые программы;</a:t>
          </a:r>
          <a:endParaRPr lang="ru-RU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Долгосрочная бюджетная стратегия Российской Федерации;</a:t>
          </a:r>
          <a:endParaRPr lang="ru-RU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Отраслевые документы стратегического планирования;</a:t>
          </a:r>
          <a:endParaRPr lang="ru-RU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Стратегия пространственного развития Российской Федерации;</a:t>
          </a:r>
          <a:endParaRPr lang="ru-RU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Стратегия социально-экономического развития </a:t>
          </a:r>
          <a:r>
            <a:rPr lang="ru-RU" sz="1300" b="0" kern="1200" dirty="0" err="1" smtClean="0"/>
            <a:t>макрорегиона</a:t>
          </a:r>
          <a:r>
            <a:rPr lang="ru-RU" sz="1300" b="0" kern="1200" dirty="0" smtClean="0"/>
            <a:t>;</a:t>
          </a:r>
          <a:endParaRPr lang="ru-RU" sz="1300" b="0" kern="1200" dirty="0"/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Схема территориального планирования Российской Федерации</a:t>
          </a:r>
          <a:r>
            <a:rPr lang="ru-RU" sz="1300" kern="1200" dirty="0" smtClean="0"/>
            <a:t>.</a:t>
          </a:r>
          <a:endParaRPr lang="ru-RU" sz="1300" b="0" kern="1200" dirty="0"/>
        </a:p>
      </dsp:txBody>
      <dsp:txXfrm>
        <a:off x="0" y="471722"/>
        <a:ext cx="9494323" cy="2727065"/>
      </dsp:txXfrm>
    </dsp:sp>
    <dsp:sp modelId="{9DF1F5A2-7F5A-4C40-9DFB-ACC56D487E8F}">
      <dsp:nvSpPr>
        <dsp:cNvPr id="0" name=""/>
        <dsp:cNvSpPr/>
      </dsp:nvSpPr>
      <dsp:spPr>
        <a:xfrm>
          <a:off x="0" y="3178078"/>
          <a:ext cx="9494323" cy="3269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 региональном уровне:</a:t>
          </a:r>
          <a:endParaRPr lang="ru-RU" sz="1400" kern="1200" dirty="0"/>
        </a:p>
      </dsp:txBody>
      <dsp:txXfrm>
        <a:off x="0" y="3178078"/>
        <a:ext cx="9494323" cy="326960"/>
      </dsp:txXfrm>
    </dsp:sp>
    <dsp:sp modelId="{5BD3BBE8-D8B2-491F-87A5-2381BAB32EBC}">
      <dsp:nvSpPr>
        <dsp:cNvPr id="0" name=""/>
        <dsp:cNvSpPr/>
      </dsp:nvSpPr>
      <dsp:spPr>
        <a:xfrm>
          <a:off x="0" y="3525202"/>
          <a:ext cx="9494323" cy="146825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1445" tIns="16510" rIns="92456" bIns="16510" numCol="1" spcCol="1270" anchor="t" anchorCtr="0">
          <a:noAutofit/>
        </a:bodyPr>
        <a:lstStyle/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Стратегия социально-экономического развития субъекта Российской Федерации;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Прогнозы социально-экономического развития субъекта Российской Федерации на  среднесрочный и долгосрочный периоды;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долгосрочная бюджетная стратегия субъекта Российской Федерации;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план мероприятий по реализации стратегии социально-экономического развития субъекта Российской Федерации;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государственные программы субъекта Российской Федерации;</a:t>
          </a:r>
        </a:p>
        <a:p>
          <a:pPr marL="114300" lvl="1" indent="-114300" algn="l" defTabSz="57785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300" b="0" kern="1200" dirty="0" smtClean="0"/>
            <a:t>схема территориального планирования субъекта Российской Федерации.</a:t>
          </a:r>
        </a:p>
      </dsp:txBody>
      <dsp:txXfrm>
        <a:off x="0" y="3525202"/>
        <a:ext cx="9494323" cy="146825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DE37659-390F-414D-99E9-79D3CE180506}">
      <dsp:nvSpPr>
        <dsp:cNvPr id="0" name=""/>
        <dsp:cNvSpPr/>
      </dsp:nvSpPr>
      <dsp:spPr>
        <a:xfrm>
          <a:off x="0" y="196889"/>
          <a:ext cx="8941129" cy="3269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 федеральном уровне:</a:t>
          </a:r>
          <a:endParaRPr lang="ru-RU" sz="1400" kern="1200" dirty="0"/>
        </a:p>
      </dsp:txBody>
      <dsp:txXfrm>
        <a:off x="0" y="196889"/>
        <a:ext cx="8941129" cy="326960"/>
      </dsp:txXfrm>
    </dsp:sp>
    <dsp:sp modelId="{A9CCBA8D-F774-434B-8EB8-E1D9024D0BA5}">
      <dsp:nvSpPr>
        <dsp:cNvPr id="0" name=""/>
        <dsp:cNvSpPr/>
      </dsp:nvSpPr>
      <dsp:spPr>
        <a:xfrm>
          <a:off x="0" y="523849"/>
          <a:ext cx="8941129" cy="21485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8662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Стратегия национальной безопасности российской федерации до 2020 года;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Концепция долгосрочного социально-экономического развития Российской Федерации на период до 2030 года;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Отраслевые документы стратегического планирования – порядка 60 документов;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Стратегии социально-экономического развития  федеральных округов (</a:t>
          </a:r>
          <a:r>
            <a:rPr lang="ru-RU" sz="1400" kern="1200" dirty="0" err="1" smtClean="0"/>
            <a:t>макрорегионов</a:t>
          </a:r>
          <a:r>
            <a:rPr lang="ru-RU" sz="1400" kern="1200" dirty="0" smtClean="0"/>
            <a:t>);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Стратегия развития Арктической зоны Российской Федерации и обеспечения национальной безопасности на период до 2020 года;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Основные направления деятельности Правительства Российской Федерации на период до 2018 года;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Государственные программы Российской Федерации и Федеральные целевые программы.</a:t>
          </a:r>
        </a:p>
      </dsp:txBody>
      <dsp:txXfrm>
        <a:off x="0" y="523849"/>
        <a:ext cx="8941129" cy="2148597"/>
      </dsp:txXfrm>
    </dsp:sp>
    <dsp:sp modelId="{9DF1F5A2-7F5A-4C40-9DFB-ACC56D487E8F}">
      <dsp:nvSpPr>
        <dsp:cNvPr id="0" name=""/>
        <dsp:cNvSpPr/>
      </dsp:nvSpPr>
      <dsp:spPr>
        <a:xfrm>
          <a:off x="0" y="2672447"/>
          <a:ext cx="8941129" cy="326960"/>
        </a:xfrm>
        <a:prstGeom prst="roundRect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dk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kern="1200" dirty="0" smtClean="0"/>
            <a:t>на региональном уровне:</a:t>
          </a:r>
          <a:endParaRPr lang="ru-RU" sz="1400" kern="1200" dirty="0"/>
        </a:p>
      </dsp:txBody>
      <dsp:txXfrm>
        <a:off x="0" y="2672447"/>
        <a:ext cx="8941129" cy="326960"/>
      </dsp:txXfrm>
    </dsp:sp>
    <dsp:sp modelId="{5BD3BBE8-D8B2-491F-87A5-2381BAB32EBC}">
      <dsp:nvSpPr>
        <dsp:cNvPr id="0" name=""/>
        <dsp:cNvSpPr/>
      </dsp:nvSpPr>
      <dsp:spPr>
        <a:xfrm>
          <a:off x="0" y="2999407"/>
          <a:ext cx="8941129" cy="86770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3881" tIns="17780" rIns="99568" bIns="1778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Стратегии социально-экономического развития субъектов Российской Федерации </a:t>
          </a:r>
          <a:br>
            <a:rPr lang="ru-RU" sz="1400" kern="1200" dirty="0" smtClean="0"/>
          </a:br>
          <a:r>
            <a:rPr lang="ru-RU" sz="1400" kern="1200" dirty="0" smtClean="0"/>
            <a:t>(85 документа, утверждено 79);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Программы экономического и социального развития на среднесрочный период;</a:t>
          </a:r>
          <a:endParaRPr lang="ru-RU" sz="1400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400" kern="1200" dirty="0" smtClean="0"/>
            <a:t>Целевые программы, реализуемые за счет средств бюджетов субъектов Российской Федерации.</a:t>
          </a:r>
          <a:endParaRPr lang="ru-RU" sz="1400" kern="1200" dirty="0"/>
        </a:p>
      </dsp:txBody>
      <dsp:txXfrm>
        <a:off x="0" y="2999407"/>
        <a:ext cx="8941129" cy="867702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43F9BD4-5F27-44B5-9114-BC6767130023}">
      <dsp:nvSpPr>
        <dsp:cNvPr id="0" name=""/>
        <dsp:cNvSpPr/>
      </dsp:nvSpPr>
      <dsp:spPr>
        <a:xfrm rot="5400000">
          <a:off x="594584" y="1565081"/>
          <a:ext cx="1778921" cy="2960085"/>
        </a:xfrm>
        <a:prstGeom prst="corner">
          <a:avLst>
            <a:gd name="adj1" fmla="val 16120"/>
            <a:gd name="adj2" fmla="val 1611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39A5FDAA-C438-4B22-8A5C-F54AD8C664F1}">
      <dsp:nvSpPr>
        <dsp:cNvPr id="0" name=""/>
        <dsp:cNvSpPr/>
      </dsp:nvSpPr>
      <dsp:spPr>
        <a:xfrm>
          <a:off x="297638" y="2449509"/>
          <a:ext cx="2672381" cy="2342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2060"/>
              </a:solidFill>
            </a:rPr>
            <a:t>разработка Плана подготовки предусмотренных Законом документов стратегического планирования</a:t>
          </a:r>
          <a:endParaRPr lang="ru-RU" sz="1800" b="0" kern="1200" dirty="0">
            <a:solidFill>
              <a:srgbClr val="002060"/>
            </a:solidFill>
          </a:endParaRPr>
        </a:p>
      </dsp:txBody>
      <dsp:txXfrm>
        <a:off x="297638" y="2449509"/>
        <a:ext cx="2672381" cy="2342498"/>
      </dsp:txXfrm>
    </dsp:sp>
    <dsp:sp modelId="{D6162CC3-3437-48F9-947B-564863C81672}">
      <dsp:nvSpPr>
        <dsp:cNvPr id="0" name=""/>
        <dsp:cNvSpPr/>
      </dsp:nvSpPr>
      <dsp:spPr>
        <a:xfrm>
          <a:off x="2465797" y="1347157"/>
          <a:ext cx="504222" cy="504222"/>
        </a:xfrm>
        <a:prstGeom prst="triangle">
          <a:avLst>
            <a:gd name="adj" fmla="val 10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86752132-14CC-481A-BC47-104A1066FCEE}">
      <dsp:nvSpPr>
        <dsp:cNvPr id="0" name=""/>
        <dsp:cNvSpPr/>
      </dsp:nvSpPr>
      <dsp:spPr>
        <a:xfrm rot="5400000">
          <a:off x="3866101" y="755541"/>
          <a:ext cx="1778921" cy="2960085"/>
        </a:xfrm>
        <a:prstGeom prst="corner">
          <a:avLst>
            <a:gd name="adj1" fmla="val 16120"/>
            <a:gd name="adj2" fmla="val 1611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4E0259F7-21B7-4B47-9672-BFC0BAFEEA8E}">
      <dsp:nvSpPr>
        <dsp:cNvPr id="0" name=""/>
        <dsp:cNvSpPr/>
      </dsp:nvSpPr>
      <dsp:spPr>
        <a:xfrm>
          <a:off x="3569155" y="1639969"/>
          <a:ext cx="2672381" cy="2342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2060"/>
              </a:solidFill>
            </a:rPr>
            <a:t>разработка нормативно правовых актов, определяющих порядок разработки, корректировки, мониторинга и контроля реализации документов стратегического планирования</a:t>
          </a:r>
          <a:endParaRPr lang="ru-RU" sz="1800" b="0" kern="1200" dirty="0">
            <a:solidFill>
              <a:srgbClr val="002060"/>
            </a:solidFill>
          </a:endParaRPr>
        </a:p>
      </dsp:txBody>
      <dsp:txXfrm>
        <a:off x="3569155" y="1639969"/>
        <a:ext cx="2672381" cy="2342498"/>
      </dsp:txXfrm>
    </dsp:sp>
    <dsp:sp modelId="{7C84311F-48A3-4D45-A56C-C9A42358B766}">
      <dsp:nvSpPr>
        <dsp:cNvPr id="0" name=""/>
        <dsp:cNvSpPr/>
      </dsp:nvSpPr>
      <dsp:spPr>
        <a:xfrm>
          <a:off x="5737314" y="537616"/>
          <a:ext cx="504222" cy="504222"/>
        </a:xfrm>
        <a:prstGeom prst="triangle">
          <a:avLst>
            <a:gd name="adj" fmla="val 10000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504FAB32-5902-4BD0-B465-65D3D87B50A8}">
      <dsp:nvSpPr>
        <dsp:cNvPr id="0" name=""/>
        <dsp:cNvSpPr/>
      </dsp:nvSpPr>
      <dsp:spPr>
        <a:xfrm rot="5400000">
          <a:off x="7137618" y="-53998"/>
          <a:ext cx="1778921" cy="2960085"/>
        </a:xfrm>
        <a:prstGeom prst="corner">
          <a:avLst>
            <a:gd name="adj1" fmla="val 16120"/>
            <a:gd name="adj2" fmla="val 16110"/>
          </a:avLst>
        </a:prstGeom>
        <a:solidFill>
          <a:schemeClr val="accent2"/>
        </a:solidFill>
        <a:ln w="25400" cap="flat" cmpd="sng" algn="ctr">
          <a:noFill/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</dsp:sp>
    <dsp:sp modelId="{0FECE1AA-D864-4707-B572-2DB3353434FC}">
      <dsp:nvSpPr>
        <dsp:cNvPr id="0" name=""/>
        <dsp:cNvSpPr/>
      </dsp:nvSpPr>
      <dsp:spPr>
        <a:xfrm>
          <a:off x="6840672" y="830429"/>
          <a:ext cx="2672381" cy="23424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0" kern="1200" dirty="0" smtClean="0">
              <a:solidFill>
                <a:srgbClr val="002060"/>
              </a:solidFill>
            </a:rPr>
            <a:t>разработка документов стратегического планирования в соответствии с Планом подготовки документов</a:t>
          </a:r>
          <a:endParaRPr lang="ru-RU" sz="1800" b="0" kern="1200" dirty="0">
            <a:solidFill>
              <a:srgbClr val="002060"/>
            </a:solidFill>
          </a:endParaRPr>
        </a:p>
      </dsp:txBody>
      <dsp:txXfrm>
        <a:off x="6840672" y="830429"/>
        <a:ext cx="2672381" cy="234249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E1583E99-2464-424C-933C-EC726392B12A}">
      <dsp:nvSpPr>
        <dsp:cNvPr id="0" name=""/>
        <dsp:cNvSpPr/>
      </dsp:nvSpPr>
      <dsp:spPr>
        <a:xfrm>
          <a:off x="0" y="326503"/>
          <a:ext cx="9049005" cy="554400"/>
        </a:xfrm>
        <a:prstGeom prst="rect">
          <a:avLst/>
        </a:prstGeom>
        <a:noFill/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233960-1BB3-4ABB-9D95-D0A5D67C6C12}">
      <dsp:nvSpPr>
        <dsp:cNvPr id="0" name=""/>
        <dsp:cNvSpPr/>
      </dsp:nvSpPr>
      <dsp:spPr>
        <a:xfrm>
          <a:off x="452450" y="1783"/>
          <a:ext cx="7537821" cy="64944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39422" tIns="0" rIns="23942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/>
              </a:solidFill>
              <a:latin typeface="Calibri" pitchFamily="34" charset="0"/>
            </a:rPr>
            <a:t>Образовать МО коллегиальный орган (комиссию, рабочую группу) по стратегическому планированию</a:t>
          </a:r>
          <a:endParaRPr lang="ru-RU" sz="1800" kern="1200" dirty="0">
            <a:solidFill>
              <a:schemeClr val="bg2"/>
            </a:solidFill>
            <a:latin typeface="Calibri" pitchFamily="34" charset="0"/>
          </a:endParaRPr>
        </a:p>
      </dsp:txBody>
      <dsp:txXfrm>
        <a:off x="452450" y="1783"/>
        <a:ext cx="7537821" cy="649440"/>
      </dsp:txXfrm>
    </dsp:sp>
    <dsp:sp modelId="{95591624-2460-4034-B581-D2BF842B8CF8}">
      <dsp:nvSpPr>
        <dsp:cNvPr id="0" name=""/>
        <dsp:cNvSpPr/>
      </dsp:nvSpPr>
      <dsp:spPr>
        <a:xfrm>
          <a:off x="0" y="1324423"/>
          <a:ext cx="9049005" cy="554400"/>
        </a:xfrm>
        <a:prstGeom prst="rect">
          <a:avLst/>
        </a:prstGeom>
        <a:noFill/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C58B8A5-ACD0-483E-AEC2-D21BE76CC178}">
      <dsp:nvSpPr>
        <dsp:cNvPr id="0" name=""/>
        <dsp:cNvSpPr/>
      </dsp:nvSpPr>
      <dsp:spPr>
        <a:xfrm>
          <a:off x="452450" y="999703"/>
          <a:ext cx="7537821" cy="64944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39422" tIns="0" rIns="23942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/>
              </a:solidFill>
              <a:latin typeface="Calibri" pitchFamily="34" charset="0"/>
            </a:rPr>
            <a:t>Актуализировать/подготовить закон нормативные правовые акты </a:t>
          </a:r>
          <a:br>
            <a:rPr lang="ru-RU" sz="1800" b="1" kern="1200" dirty="0" smtClean="0">
              <a:solidFill>
                <a:schemeClr val="bg2"/>
              </a:solidFill>
              <a:latin typeface="Calibri" pitchFamily="34" charset="0"/>
            </a:rPr>
          </a:br>
          <a:r>
            <a:rPr lang="ru-RU" sz="1800" b="1" kern="1200" dirty="0" smtClean="0">
              <a:solidFill>
                <a:schemeClr val="bg2"/>
              </a:solidFill>
              <a:latin typeface="Calibri" pitchFamily="34" charset="0"/>
            </a:rPr>
            <a:t>о стратегическом планировании</a:t>
          </a:r>
          <a:endParaRPr lang="ru-RU" sz="1800" kern="1200" dirty="0">
            <a:solidFill>
              <a:schemeClr val="bg2"/>
            </a:solidFill>
            <a:latin typeface="Calibri" pitchFamily="34" charset="0"/>
          </a:endParaRPr>
        </a:p>
      </dsp:txBody>
      <dsp:txXfrm>
        <a:off x="452450" y="999703"/>
        <a:ext cx="7537821" cy="649440"/>
      </dsp:txXfrm>
    </dsp:sp>
    <dsp:sp modelId="{B67D74F5-2286-4340-B5A8-FB3F7DBA291D}">
      <dsp:nvSpPr>
        <dsp:cNvPr id="0" name=""/>
        <dsp:cNvSpPr/>
      </dsp:nvSpPr>
      <dsp:spPr>
        <a:xfrm>
          <a:off x="0" y="2322343"/>
          <a:ext cx="9049005" cy="3049200"/>
        </a:xfrm>
        <a:prstGeom prst="rect">
          <a:avLst/>
        </a:prstGeom>
        <a:noFill/>
        <a:ln w="25400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02303" tIns="458216" rIns="702303" bIns="128016" numCol="1" spcCol="1270" anchor="t" anchorCtr="0">
          <a:noAutofit/>
        </a:bodyPr>
        <a:lstStyle/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  <a:latin typeface="Calibri" pitchFamily="34" charset="0"/>
            </a:rPr>
            <a:t>Анализ действующих документов стратегического планирования</a:t>
          </a:r>
          <a:endParaRPr lang="ru-RU" sz="1800" kern="1200" dirty="0">
            <a:solidFill>
              <a:srgbClr val="002060"/>
            </a:solidFill>
            <a:latin typeface="Calibri" pitchFamily="34" charset="0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  <a:latin typeface="Calibri" pitchFamily="34" charset="0"/>
            </a:rPr>
            <a:t>Организация подготовки/корректировки документов стратегического планирования МО</a:t>
          </a:r>
          <a:endParaRPr lang="ru-RU" sz="1800" kern="1200" dirty="0">
            <a:solidFill>
              <a:srgbClr val="002060"/>
            </a:solidFill>
            <a:latin typeface="Calibri" pitchFamily="34" charset="0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  <a:latin typeface="Calibri" pitchFamily="34" charset="0"/>
            </a:rPr>
            <a:t>Методическое обеспечение подготовки документов стратегического планирования</a:t>
          </a:r>
          <a:endParaRPr lang="ru-RU" sz="1800" kern="1200" dirty="0">
            <a:solidFill>
              <a:srgbClr val="002060"/>
            </a:solidFill>
            <a:latin typeface="Calibri" pitchFamily="34" charset="0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  <a:latin typeface="Calibri" pitchFamily="34" charset="0"/>
            </a:rPr>
            <a:t>Приведение нормативных правовых актов МО в соответствие с положениями 172-ФЗ</a:t>
          </a:r>
          <a:endParaRPr lang="ru-RU" sz="1800" kern="1200" dirty="0">
            <a:solidFill>
              <a:srgbClr val="002060"/>
            </a:solidFill>
            <a:latin typeface="Calibri" pitchFamily="34" charset="0"/>
          </a:endParaRPr>
        </a:p>
        <a:p>
          <a:pPr marL="171450" lvl="1" indent="-171450" algn="just" defTabSz="8001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800" b="1" kern="1200" dirty="0" smtClean="0">
              <a:solidFill>
                <a:srgbClr val="002060"/>
              </a:solidFill>
              <a:latin typeface="Calibri" pitchFamily="34" charset="0"/>
            </a:rPr>
            <a:t>Обеспечение согласования документов стратегического планирования МО , субъекта РФ и документов РФ</a:t>
          </a:r>
          <a:endParaRPr lang="ru-RU" sz="1800" kern="1200" dirty="0">
            <a:solidFill>
              <a:srgbClr val="002060"/>
            </a:solidFill>
            <a:latin typeface="Calibri" pitchFamily="34" charset="0"/>
          </a:endParaRPr>
        </a:p>
      </dsp:txBody>
      <dsp:txXfrm>
        <a:off x="0" y="2322343"/>
        <a:ext cx="9049005" cy="3049200"/>
      </dsp:txXfrm>
    </dsp:sp>
    <dsp:sp modelId="{A3DD91CB-12C1-4096-8534-552AA642E2EB}">
      <dsp:nvSpPr>
        <dsp:cNvPr id="0" name=""/>
        <dsp:cNvSpPr/>
      </dsp:nvSpPr>
      <dsp:spPr>
        <a:xfrm>
          <a:off x="452450" y="1997623"/>
          <a:ext cx="7537821" cy="649440"/>
        </a:xfrm>
        <a:prstGeom prst="roundRect">
          <a:avLst/>
        </a:prstGeom>
        <a:solidFill>
          <a:schemeClr val="accent2"/>
        </a:solidFill>
        <a:ln w="25400" cap="flat" cmpd="sng" algn="ctr">
          <a:solidFill>
            <a:schemeClr val="accent2">
              <a:shade val="50000"/>
            </a:schemeClr>
          </a:solidFill>
          <a:prstDash val="solid"/>
        </a:ln>
        <a:effectLst/>
      </dsp:spPr>
      <dsp:style>
        <a:lnRef idx="2">
          <a:schemeClr val="accent2">
            <a:shade val="50000"/>
          </a:schemeClr>
        </a:lnRef>
        <a:fillRef idx="1">
          <a:schemeClr val="accent2"/>
        </a:fillRef>
        <a:effectRef idx="0">
          <a:schemeClr val="accent2"/>
        </a:effectRef>
        <a:fontRef idx="minor">
          <a:schemeClr val="lt1"/>
        </a:fontRef>
      </dsp:style>
      <dsp:txBody>
        <a:bodyPr spcFirstLastPara="0" vert="horz" wrap="square" lIns="239422" tIns="0" rIns="239422" bIns="0" numCol="1" spcCol="1270" anchor="ctr" anchorCtr="0">
          <a:noAutofit/>
        </a:bodyPr>
        <a:lstStyle/>
        <a:p>
          <a:pPr lvl="0" algn="l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bg2"/>
              </a:solidFill>
              <a:latin typeface="Calibri" pitchFamily="34" charset="0"/>
            </a:rPr>
            <a:t>Утвердить план реализации 172-ФЗ  МО, предусматривающих следующие блоки мероприятий:</a:t>
          </a:r>
          <a:endParaRPr lang="ru-RU" sz="1800" kern="1200" dirty="0">
            <a:solidFill>
              <a:schemeClr val="bg2"/>
            </a:solidFill>
            <a:latin typeface="Calibri" pitchFamily="34" charset="0"/>
          </a:endParaRPr>
        </a:p>
      </dsp:txBody>
      <dsp:txXfrm>
        <a:off x="452450" y="1997623"/>
        <a:ext cx="7537821" cy="6494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5218788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12" y="3"/>
            <a:ext cx="4259121" cy="891542"/>
          </a:xfrm>
          <a:prstGeom prst="rect">
            <a:avLst/>
          </a:prstGeom>
        </p:spPr>
        <p:txBody>
          <a:bodyPr vert="horz" lIns="151679" tIns="75845" rIns="151679" bIns="75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5568387" y="3"/>
            <a:ext cx="4259121" cy="891542"/>
          </a:xfrm>
          <a:prstGeom prst="rect">
            <a:avLst/>
          </a:prstGeom>
        </p:spPr>
        <p:txBody>
          <a:bodyPr vert="horz" lIns="151679" tIns="75845" rIns="151679" bIns="75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64C80A16-21A0-44D4-AB3E-4C63D5C2FA09}" type="datetimeFigureOut">
              <a:rPr lang="ru-RU"/>
              <a:pPr>
                <a:defRPr/>
              </a:pPr>
              <a:t>18.08.2015</a:t>
            </a:fld>
            <a:endParaRPr lang="ru-RU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84138" y="1336675"/>
            <a:ext cx="9661525" cy="66897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151679" tIns="75845" rIns="151679" bIns="75845" anchor="ctr"/>
          <a:lstStyle>
            <a:extLst/>
          </a:lstStyle>
          <a:p>
            <a:pPr lvl="0"/>
            <a:endParaRPr lang="ru-RU" noProof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982527" y="8471069"/>
            <a:ext cx="7864760" cy="8023858"/>
          </a:xfrm>
          <a:prstGeom prst="rect">
            <a:avLst/>
          </a:prstGeom>
        </p:spPr>
        <p:txBody>
          <a:bodyPr vert="horz" lIns="151679" tIns="75845" rIns="151679" bIns="75845">
            <a:normAutofit/>
          </a:bodyPr>
          <a:lstStyle>
            <a:extLst/>
          </a:lstStyle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12" y="16936396"/>
            <a:ext cx="4259121" cy="891542"/>
          </a:xfrm>
          <a:prstGeom prst="rect">
            <a:avLst/>
          </a:prstGeom>
        </p:spPr>
        <p:txBody>
          <a:bodyPr vert="horz" lIns="151679" tIns="75845" rIns="151679" bIns="75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5568387" y="16936396"/>
            <a:ext cx="4259121" cy="891542"/>
          </a:xfrm>
          <a:prstGeom prst="rect">
            <a:avLst/>
          </a:prstGeom>
        </p:spPr>
        <p:txBody>
          <a:bodyPr vert="horz" lIns="151679" tIns="75845" rIns="151679" bIns="75845"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B0745D97-6DA8-42A0-A783-415AD0ECE5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362879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lang="ru-RU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lang="ru-RU"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4138" y="1336675"/>
            <a:ext cx="9661525" cy="66897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0745D97-6DA8-42A0-A783-415AD0ECE56A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84138" y="1336675"/>
            <a:ext cx="9661525" cy="66897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49B735-BA13-4A8C-AB5B-5DE8115E5A7F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86764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2373313" y="1911350"/>
            <a:ext cx="2794662" cy="368300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defRPr/>
            </a:pPr>
            <a:endParaRPr lang="ru-RU" smtClean="0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1676636" y="2996952"/>
            <a:ext cx="7878875" cy="936104"/>
          </a:xfrm>
          <a:prstGeom prst="rect">
            <a:avLst/>
          </a:prstGeom>
        </p:spPr>
        <p:txBody>
          <a:bodyPr/>
          <a:lstStyle>
            <a:lvl1pPr algn="l">
              <a:defRPr sz="3200" b="1" i="0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0"/>
          </p:nvPr>
        </p:nvSpPr>
        <p:spPr>
          <a:xfrm>
            <a:off x="1676642" y="6309320"/>
            <a:ext cx="3510094" cy="2159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21489841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Шмуц-ли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00679" y="3029156"/>
            <a:ext cx="7613594" cy="440677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4104803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екстовая стран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517" y="260648"/>
            <a:ext cx="8814979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517" y="1340768"/>
            <a:ext cx="8814979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1233613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екстовая страница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517" y="260648"/>
            <a:ext cx="8814979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517" y="1340768"/>
            <a:ext cx="8814979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</p:spTree>
    <p:extLst>
      <p:ext uri="{BB962C8B-B14F-4D97-AF65-F5344CB8AC3E}">
        <p14:creationId xmlns:p14="http://schemas.microsoft.com/office/powerpoint/2010/main" xmlns="" val="2116423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екстовая страница 2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Объект 2"/>
          <p:cNvSpPr>
            <a:spLocks noGrp="1"/>
          </p:cNvSpPr>
          <p:nvPr>
            <p:ph idx="1"/>
          </p:nvPr>
        </p:nvSpPr>
        <p:spPr>
          <a:xfrm>
            <a:off x="584517" y="1340768"/>
            <a:ext cx="4134459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 marL="1143000" indent="-228600">
              <a:spcBef>
                <a:spcPts val="300"/>
              </a:spcBef>
              <a:buFont typeface="Arial" pitchFamily="34" charset="0"/>
              <a:buChar char="•"/>
              <a:defRPr sz="1000"/>
            </a:lvl3pPr>
            <a:lvl4pPr marL="1600200" indent="-228600">
              <a:buFont typeface="Arial" pitchFamily="34" charset="0"/>
              <a:buChar char="•"/>
              <a:defRPr sz="8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12" name="Объект 2"/>
          <p:cNvSpPr>
            <a:spLocks noGrp="1"/>
          </p:cNvSpPr>
          <p:nvPr>
            <p:ph idx="13"/>
          </p:nvPr>
        </p:nvSpPr>
        <p:spPr>
          <a:xfrm>
            <a:off x="4874991" y="1340768"/>
            <a:ext cx="4524503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FontTx/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>
              <a:defRPr sz="1200"/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xfrm>
            <a:off x="584517" y="260648"/>
            <a:ext cx="8814979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5083255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4517" y="260648"/>
            <a:ext cx="8814979" cy="864096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517" y="1340768"/>
            <a:ext cx="8814979" cy="4824536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None/>
              <a:defRPr sz="1400" b="0"/>
            </a:lvl1pPr>
            <a:lvl2pPr marL="628650" indent="-171450">
              <a:spcBef>
                <a:spcPts val="300"/>
              </a:spcBef>
              <a:buFont typeface="Arial" pitchFamily="34" charset="0"/>
              <a:buChar char="•"/>
              <a:defRPr sz="1200"/>
            </a:lvl2pPr>
            <a:lvl3pPr>
              <a:spcBef>
                <a:spcPts val="300"/>
              </a:spcBef>
              <a:defRPr sz="1000"/>
            </a:lvl3pPr>
            <a:lvl4pPr>
              <a:defRPr sz="1400"/>
            </a:lvl4pPr>
            <a:lvl5pPr marL="1828800" indent="0">
              <a:buNone/>
              <a:defRPr sz="1200"/>
            </a:lvl5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  <p:extLst>
      <p:ext uri="{BB962C8B-B14F-4D97-AF65-F5344CB8AC3E}">
        <p14:creationId xmlns:p14="http://schemas.microsoft.com/office/powerpoint/2010/main" xmlns="" val="104813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95300" y="6356371"/>
            <a:ext cx="2311400" cy="365125"/>
          </a:xfrm>
          <a:prstGeom prst="rect">
            <a:avLst/>
          </a:prstGeom>
        </p:spPr>
        <p:txBody>
          <a:bodyPr/>
          <a:lstStyle/>
          <a:p>
            <a:fld id="{E5C77B12-0F46-43C5-B656-7036727FEE79}" type="datetime1">
              <a:rPr lang="ru-RU" smtClean="0"/>
              <a:pPr/>
              <a:t>18.08.2015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3384550" y="6356371"/>
            <a:ext cx="31369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099300" y="6356371"/>
            <a:ext cx="2311400" cy="365125"/>
          </a:xfrm>
          <a:prstGeom prst="rect">
            <a:avLst/>
          </a:prstGeom>
        </p:spPr>
        <p:txBody>
          <a:bodyPr/>
          <a:lstStyle/>
          <a:p>
            <a:fld id="{52244598-3B5B-4144-92EB-98AD61B571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4.jpe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7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ShadrinAJU.AD\Desktop\Фирменный стиль\ger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490" y="404813"/>
            <a:ext cx="935567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Рисунок 1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914"/>
          <a:stretch/>
        </p:blipFill>
        <p:spPr bwMode="auto">
          <a:xfrm>
            <a:off x="1553061" y="404813"/>
            <a:ext cx="4180729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7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D8D8D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8997955" y="6381750"/>
            <a:ext cx="479822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5AC783C4-0BC1-4225-B6F3-9E7FB4BE3E0A}" type="slidenum">
              <a:rPr lang="ru-RU" sz="1200" smtClean="0">
                <a:solidFill>
                  <a:srgbClr val="7F7F7F"/>
                </a:solidFill>
                <a:latin typeface="+mj-lt"/>
                <a:cs typeface="Arial" charset="0"/>
              </a:rPr>
              <a:pPr algn="r" eaLnBrk="1" hangingPunct="1">
                <a:defRPr/>
              </a:pPr>
              <a:t>‹#›</a:t>
            </a:fld>
            <a:endParaRPr lang="ru-RU" sz="1200" dirty="0" smtClean="0">
              <a:solidFill>
                <a:srgbClr val="7F7F7F"/>
              </a:solidFill>
              <a:latin typeface="+mj-lt"/>
              <a:cs typeface="Arial" charset="0"/>
            </a:endParaRPr>
          </a:p>
        </p:txBody>
      </p:sp>
      <p:pic>
        <p:nvPicPr>
          <p:cNvPr id="2051" name="Рисунок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8914"/>
          <a:stretch/>
        </p:blipFill>
        <p:spPr bwMode="auto">
          <a:xfrm>
            <a:off x="1553061" y="404813"/>
            <a:ext cx="4180729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C:\Users\ShadrinAJU.AD\Desktop\Фирменный стиль\gerb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17490" y="404813"/>
            <a:ext cx="935567" cy="86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1" r:id="rId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7" cstate="print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Box 11"/>
          <p:cNvSpPr txBox="1">
            <a:spLocks noChangeArrowheads="1"/>
          </p:cNvSpPr>
          <p:nvPr/>
        </p:nvSpPr>
        <p:spPr bwMode="auto">
          <a:xfrm>
            <a:off x="8997955" y="6381750"/>
            <a:ext cx="479822" cy="127000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0" tIns="0" rIns="0" bIns="0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defRPr/>
            </a:pPr>
            <a:fld id="{8628628E-FAF2-4B56-BE3C-B3B53664DAB2}" type="slidenum">
              <a:rPr lang="ru-RU" sz="1200" smtClean="0">
                <a:solidFill>
                  <a:srgbClr val="7F7F7F"/>
                </a:solidFill>
                <a:latin typeface="+mj-lt"/>
                <a:cs typeface="Arial" charset="0"/>
              </a:rPr>
              <a:pPr algn="r" eaLnBrk="1" hangingPunct="1">
                <a:defRPr/>
              </a:pPr>
              <a:t>‹#›</a:t>
            </a:fld>
            <a:endParaRPr lang="ru-RU" sz="1200" dirty="0" smtClean="0">
              <a:solidFill>
                <a:srgbClr val="7F7F7F"/>
              </a:solidFill>
              <a:latin typeface="+mj-lt"/>
              <a:cs typeface="Arial" charset="0"/>
            </a:endParaRPr>
          </a:p>
        </p:txBody>
      </p:sp>
      <p:pic>
        <p:nvPicPr>
          <p:cNvPr id="3075" name="Рисунок 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21626" t="59528" r="18913" b="3267"/>
          <a:stretch>
            <a:fillRect/>
          </a:stretch>
        </p:blipFill>
        <p:spPr bwMode="auto">
          <a:xfrm>
            <a:off x="428229" y="6308746"/>
            <a:ext cx="2402548" cy="252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222" r:id="rId1"/>
    <p:sldLayoutId id="2147484223" r:id="rId2"/>
    <p:sldLayoutId id="2147484224" r:id="rId3"/>
    <p:sldLayoutId id="2147484226" r:id="rId4"/>
    <p:sldLayoutId id="2147484228" r:id="rId5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5512" y="2996952"/>
            <a:ext cx="9600488" cy="2421082"/>
          </a:xfrm>
        </p:spPr>
        <p:txBody>
          <a:bodyPr/>
          <a:lstStyle/>
          <a:p>
            <a:r>
              <a:rPr lang="ru-RU" sz="2800" dirty="0" smtClean="0"/>
              <a:t>Реализация </a:t>
            </a:r>
            <a:r>
              <a:rPr lang="ru-RU" sz="2800" dirty="0" smtClean="0"/>
              <a:t>Федерального закона от 28 июня 2014 г. </a:t>
            </a:r>
            <a:r>
              <a:rPr lang="ru-RU" sz="2800" dirty="0" smtClean="0"/>
              <a:t>№ 172-ФЗ «О стратегическом планировании в Российской Федерации» при формировании системы стратегического планирования муниципальных образований</a:t>
            </a:r>
            <a:endParaRPr lang="ru-RU" sz="2800" dirty="0"/>
          </a:p>
        </p:txBody>
      </p:sp>
      <p:sp>
        <p:nvSpPr>
          <p:cNvPr id="5" name="Текст 2"/>
          <p:cNvSpPr txBox="1">
            <a:spLocks/>
          </p:cNvSpPr>
          <p:nvPr/>
        </p:nvSpPr>
        <p:spPr>
          <a:xfrm>
            <a:off x="1473478" y="6335037"/>
            <a:ext cx="3510094" cy="2159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1000" b="1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21410" y="5105954"/>
            <a:ext cx="397165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1600" b="1" dirty="0" smtClean="0">
                <a:solidFill>
                  <a:prstClr val="white"/>
                </a:solidFill>
                <a:latin typeface="Calibri" pitchFamily="34" charset="0"/>
              </a:rPr>
              <a:t> </a:t>
            </a:r>
          </a:p>
          <a:p>
            <a:pPr algn="r"/>
            <a:r>
              <a:rPr lang="ru-RU" sz="1600" b="1" dirty="0" smtClean="0">
                <a:solidFill>
                  <a:prstClr val="white"/>
                </a:solidFill>
                <a:latin typeface="Calibri" pitchFamily="34" charset="0"/>
              </a:rPr>
              <a:t>Департамента стратегического </a:t>
            </a:r>
          </a:p>
          <a:p>
            <a:pPr algn="r"/>
            <a:r>
              <a:rPr lang="ru-RU" sz="1600" b="1" dirty="0" smtClean="0">
                <a:solidFill>
                  <a:prstClr val="white"/>
                </a:solidFill>
                <a:latin typeface="Calibri" pitchFamily="34" charset="0"/>
              </a:rPr>
              <a:t>и территориального планирования</a:t>
            </a:r>
          </a:p>
          <a:p>
            <a:pPr algn="r"/>
            <a:endParaRPr lang="ru-RU" sz="1600" b="1" dirty="0" smtClean="0">
              <a:solidFill>
                <a:prstClr val="white"/>
              </a:solidFill>
              <a:latin typeface="Calibri" pitchFamily="34" charset="0"/>
            </a:endParaRPr>
          </a:p>
          <a:p>
            <a:pPr algn="r"/>
            <a:r>
              <a:rPr lang="ru-RU" sz="1600" b="1" dirty="0" smtClean="0">
                <a:solidFill>
                  <a:prstClr val="white"/>
                </a:solidFill>
                <a:latin typeface="Calibri" pitchFamily="34" charset="0"/>
              </a:rPr>
              <a:t>А.В. Кисель</a:t>
            </a:r>
          </a:p>
          <a:p>
            <a:pPr algn="r"/>
            <a:endParaRPr lang="ru-RU" sz="1600" b="1" dirty="0">
              <a:solidFill>
                <a:prstClr val="white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44692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фон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906000" cy="6858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027278" y="3030287"/>
            <a:ext cx="6208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2"/>
                </a:solidFill>
              </a:rPr>
              <a:t>Благодарю за внимание!</a:t>
            </a:r>
            <a:endParaRPr lang="ru-RU" sz="3600" dirty="0">
              <a:solidFill>
                <a:schemeClr val="bg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906000" cy="7239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Федеральный закон от 28 июня 2014 г. № 172-ФЗ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«О стратегическом планировании в Российской Федерации»</a:t>
            </a:r>
            <a:endParaRPr lang="ru-RU" sz="2000" dirty="0">
              <a:solidFill>
                <a:schemeClr val="bg1"/>
              </a:solidFill>
            </a:endParaRPr>
          </a:p>
        </p:txBody>
      </p:sp>
      <p:graphicFrame>
        <p:nvGraphicFramePr>
          <p:cNvPr id="16" name="Схема 15"/>
          <p:cNvGraphicFramePr/>
          <p:nvPr/>
        </p:nvGraphicFramePr>
        <p:xfrm>
          <a:off x="180109" y="1436912"/>
          <a:ext cx="9494323" cy="5153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476003" y="795653"/>
            <a:ext cx="8928264" cy="570012"/>
          </a:xfrm>
          <a:prstGeom prst="rect">
            <a:avLst/>
          </a:prstGeom>
          <a:gradFill>
            <a:gsLst>
              <a:gs pos="0">
                <a:schemeClr val="dk2"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dk2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 рамках реализации закона предполагается формирование следующей системы документов стратегического планирования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906000" cy="723481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ru-RU" sz="2000" dirty="0" smtClean="0">
                <a:solidFill>
                  <a:schemeClr val="bg1"/>
                </a:solidFill>
              </a:rPr>
              <a:t>Разработанные с 2009 по 2013 годы </a:t>
            </a:r>
            <a:br>
              <a:rPr lang="ru-RU" sz="2000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chemeClr val="bg1"/>
                </a:solidFill>
              </a:rPr>
              <a:t>документы стратегического планирования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976009" y="808320"/>
            <a:ext cx="8059882" cy="810491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Основным документом для разработки стратегических документов являлся </a:t>
            </a:r>
          </a:p>
          <a:p>
            <a:pPr algn="ctr"/>
            <a:r>
              <a:rPr lang="ru-RU" sz="1600" b="1" dirty="0" smtClean="0"/>
              <a:t>Указ Президента Российской Федерации от 12 мая 2009 г. № 536 </a:t>
            </a:r>
          </a:p>
          <a:p>
            <a:pPr algn="ctr"/>
            <a:r>
              <a:rPr lang="ru-RU" sz="1600" dirty="0" smtClean="0"/>
              <a:t>«Об основах стратегического планирования в Российской Федерации»</a:t>
            </a:r>
          </a:p>
        </p:txBody>
      </p:sp>
      <p:graphicFrame>
        <p:nvGraphicFramePr>
          <p:cNvPr id="16" name="Схема 15"/>
          <p:cNvGraphicFramePr/>
          <p:nvPr/>
        </p:nvGraphicFramePr>
        <p:xfrm>
          <a:off x="488868" y="2358896"/>
          <a:ext cx="8941129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7" name="Прямоугольник 16"/>
          <p:cNvSpPr/>
          <p:nvPr/>
        </p:nvSpPr>
        <p:spPr>
          <a:xfrm>
            <a:off x="501737" y="1888181"/>
            <a:ext cx="5763490" cy="498763"/>
          </a:xfrm>
          <a:prstGeom prst="rect">
            <a:avLst/>
          </a:prstGeom>
          <a:gradFill>
            <a:gsLst>
              <a:gs pos="0">
                <a:schemeClr val="dk2">
                  <a:hueOff val="0"/>
                  <a:satOff val="0"/>
                  <a:lumOff val="0"/>
                  <a:alphaOff val="0"/>
                  <a:shade val="51000"/>
                  <a:satMod val="130000"/>
                </a:schemeClr>
              </a:gs>
              <a:gs pos="80000">
                <a:schemeClr val="dk2">
                  <a:hueOff val="0"/>
                  <a:satOff val="0"/>
                  <a:lumOff val="0"/>
                  <a:alphaOff val="0"/>
                  <a:shade val="93000"/>
                  <a:satMod val="130000"/>
                </a:schemeClr>
              </a:gs>
              <a:gs pos="100000">
                <a:schemeClr val="dk2">
                  <a:hueOff val="0"/>
                  <a:satOff val="0"/>
                  <a:lumOff val="0"/>
                  <a:alphaOff val="0"/>
                  <a:shade val="94000"/>
                  <a:satMod val="135000"/>
                </a:schemeClr>
              </a:gs>
            </a:gsLst>
            <a:lin ang="16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В рамках реализации разработаны следующие документы стратегического планирования</a:t>
            </a:r>
            <a:endParaRPr lang="ru-RU" sz="16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 txBox="1">
            <a:spLocks/>
          </p:cNvSpPr>
          <p:nvPr/>
        </p:nvSpPr>
        <p:spPr>
          <a:xfrm>
            <a:off x="2" y="0"/>
            <a:ext cx="9905998" cy="828000"/>
          </a:xfrm>
          <a:prstGeom prst="downArrow">
            <a:avLst>
              <a:gd name="adj1" fmla="val 100000"/>
              <a:gd name="adj2" fmla="val 19706"/>
            </a:avLst>
          </a:prstGeom>
          <a:solidFill>
            <a:schemeClr val="tx2"/>
          </a:solidFill>
        </p:spPr>
        <p:txBody>
          <a:bodyPr/>
          <a:lstStyle/>
          <a:p>
            <a:pPr lvl="0" algn="ctr" eaLnBrk="0" hangingPunct="0"/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ПРОБЛЕМЫ </a:t>
            </a:r>
            <a:b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</a:b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системы стратегического </a:t>
            </a:r>
            <a:r>
              <a:rPr lang="ru-RU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ea typeface="+mj-ea"/>
                <a:cs typeface="+mj-cs"/>
              </a:rPr>
              <a:t>планирования</a:t>
            </a:r>
            <a:endParaRPr lang="ru-RU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ea typeface="+mj-ea"/>
              <a:cs typeface="+mj-cs"/>
            </a:endParaRPr>
          </a:p>
        </p:txBody>
      </p:sp>
      <p:sp>
        <p:nvSpPr>
          <p:cNvPr id="5" name="Пятиугольник 4"/>
          <p:cNvSpPr/>
          <p:nvPr/>
        </p:nvSpPr>
        <p:spPr>
          <a:xfrm>
            <a:off x="1414251" y="1364168"/>
            <a:ext cx="3656513" cy="1295905"/>
          </a:xfrm>
          <a:prstGeom prst="homePlate">
            <a:avLst>
              <a:gd name="adj" fmla="val 1527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/>
          <a:lstStyle/>
          <a:p>
            <a:pPr algn="ctr" eaLnBrk="0" hangingPunct="0"/>
            <a:r>
              <a:rPr lang="ru-RU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несовершенство методологических подходов </a:t>
            </a:r>
          </a:p>
          <a:p>
            <a:pPr algn="ctr" eaLnBrk="0" hangingPunct="0"/>
            <a:r>
              <a:rPr lang="ru-RU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по разработке стратегических документов</a:t>
            </a:r>
            <a:endParaRPr lang="ru-RU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8" name="Пятиугольник 7"/>
          <p:cNvSpPr/>
          <p:nvPr/>
        </p:nvSpPr>
        <p:spPr>
          <a:xfrm>
            <a:off x="1449878" y="2850078"/>
            <a:ext cx="3632761" cy="1368332"/>
          </a:xfrm>
          <a:prstGeom prst="homePlate">
            <a:avLst>
              <a:gd name="adj" fmla="val 1527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/>
          <a:lstStyle/>
          <a:p>
            <a:pPr algn="ctr" eaLnBrk="0" hangingPunct="0"/>
            <a:r>
              <a:rPr lang="ru-RU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тсутствие взаимной согласованности различных документов стратегического планирования</a:t>
            </a:r>
            <a:endParaRPr lang="ru-RU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9" name="Пятиугольник 8"/>
          <p:cNvSpPr/>
          <p:nvPr/>
        </p:nvSpPr>
        <p:spPr>
          <a:xfrm>
            <a:off x="1473628" y="4482438"/>
            <a:ext cx="3585260" cy="1116000"/>
          </a:xfrm>
          <a:prstGeom prst="homePlate">
            <a:avLst>
              <a:gd name="adj" fmla="val 1527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/>
          <a:lstStyle/>
          <a:p>
            <a:pPr algn="ctr" eaLnBrk="0" hangingPunct="0"/>
            <a:r>
              <a:rPr lang="ru-RU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н</a:t>
            </a:r>
            <a:r>
              <a:rPr lang="ru-RU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едостаточная </a:t>
            </a:r>
          </a:p>
          <a:p>
            <a:pPr algn="ctr" eaLnBrk="0" hangingPunct="0"/>
            <a:r>
              <a:rPr lang="ru-RU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проработанность механизмов реализации стратегий</a:t>
            </a:r>
            <a:endParaRPr lang="ru-RU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5296396" y="1033154"/>
            <a:ext cx="4322618" cy="499951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vert="horz" anchor="ctr"/>
          <a:lstStyle/>
          <a:p>
            <a:pPr algn="ctr" eaLnBrk="0" hangingPunct="0"/>
            <a:r>
              <a:rPr lang="ru-RU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РЕЗУЛЬТАТ</a:t>
            </a:r>
            <a:r>
              <a:rPr lang="ru-RU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:</a:t>
            </a:r>
          </a:p>
          <a:p>
            <a:pPr algn="ctr" eaLnBrk="0" hangingPunct="0"/>
            <a:endParaRPr lang="ru-RU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 eaLnBrk="0" hangingPunct="0"/>
            <a:r>
              <a:rPr lang="ru-RU" sz="2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нет 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единой системы стратегического планирования, взаимоувязанной 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 </a:t>
            </a:r>
            <a:endParaRPr lang="ru-RU" sz="2000" dirty="0" smtClean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pPr algn="ctr" eaLnBrk="0" hangingPunct="0"/>
            <a:r>
              <a:rPr lang="ru-RU" sz="2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системой </a:t>
            </a:r>
            <a:r>
              <a:rPr lang="ru-RU" sz="2000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территориального и бюджетного планирования</a:t>
            </a:r>
          </a:p>
        </p:txBody>
      </p:sp>
      <p:sp>
        <p:nvSpPr>
          <p:cNvPr id="13" name="Пятиугольник 12"/>
          <p:cNvSpPr/>
          <p:nvPr/>
        </p:nvSpPr>
        <p:spPr>
          <a:xfrm>
            <a:off x="196252" y="1270660"/>
            <a:ext cx="922758" cy="4488872"/>
          </a:xfrm>
          <a:prstGeom prst="homePlate">
            <a:avLst>
              <a:gd name="adj" fmla="val 31180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vert="vert270" anchor="ctr"/>
          <a:lstStyle/>
          <a:p>
            <a:pPr algn="ctr" eaLnBrk="0" hangingPunct="0"/>
            <a:r>
              <a:rPr lang="ru-RU" b="1" dirty="0" smtClean="0">
                <a:solidFill>
                  <a:srgbClr val="002060"/>
                </a:solidFill>
                <a:latin typeface="+mj-lt"/>
                <a:ea typeface="+mj-ea"/>
                <a:cs typeface="+mj-cs"/>
              </a:rPr>
              <a:t>Основные недостатки системы:</a:t>
            </a:r>
            <a:endParaRPr lang="ru-RU" b="1" dirty="0" smtClean="0">
              <a:solidFill>
                <a:srgbClr val="00206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8811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906000" cy="720000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СТРАТЕГИИ СОЦИАЛЬНО-ЭКОНОМИЧЕСКОГО РАЗВИТИЯ </a:t>
            </a:r>
          </a:p>
          <a:p>
            <a:pPr fontAlgn="auto">
              <a:spcAft>
                <a:spcPts val="0"/>
              </a:spcAft>
            </a:pPr>
            <a:r>
              <a:rPr lang="ru-RU" sz="17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МУНИЦИПАЛЬНЫХ ОБРАЗОВАНИЙ </a:t>
            </a:r>
            <a:endParaRPr lang="ru-RU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060434" y="1147831"/>
            <a:ext cx="8350989" cy="504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bg1"/>
                </a:solidFill>
              </a:rPr>
              <a:t>  оценка достигнутых целей социально-экономического                                развития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059213" y="1839449"/>
            <a:ext cx="8340691" cy="504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bg1"/>
                </a:solidFill>
              </a:rPr>
              <a:t>    приоритеты, цели, задачи и направления социально-экономической политики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092127" y="2439238"/>
            <a:ext cx="8331518" cy="504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bg1"/>
                </a:solidFill>
              </a:rPr>
              <a:t>     показатели достижения целей социально-экономического                   развития, сроки и этапы реализации стратегии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062612" y="3159819"/>
            <a:ext cx="8313174" cy="461895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bg1"/>
                </a:solidFill>
              </a:rPr>
              <a:t>   ожидаемые результаты реализации стратегии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006307" y="3901636"/>
            <a:ext cx="8322345" cy="504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bg1"/>
                </a:solidFill>
              </a:rPr>
              <a:t>   оценка финансовых ресурсов, необходимых                                                    для реализации стратегии</a:t>
            </a: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077553" y="4511389"/>
            <a:ext cx="8368422" cy="504000"/>
          </a:xfrm>
          <a:prstGeom prst="roundRect">
            <a:avLst/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buFont typeface="Wingdings" pitchFamily="2" charset="2"/>
              <a:buChar char="ü"/>
            </a:pPr>
            <a:r>
              <a:rPr lang="ru-RU" sz="1600" b="1" dirty="0" smtClean="0">
                <a:solidFill>
                  <a:schemeClr val="bg1"/>
                </a:solidFill>
              </a:rPr>
              <a:t>  иные положения, определяемые документами МО</a:t>
            </a:r>
          </a:p>
        </p:txBody>
      </p:sp>
      <p:sp>
        <p:nvSpPr>
          <p:cNvPr id="12" name="Стрелка вниз 11"/>
          <p:cNvSpPr/>
          <p:nvPr/>
        </p:nvSpPr>
        <p:spPr>
          <a:xfrm rot="16200000">
            <a:off x="-1673487" y="2680543"/>
            <a:ext cx="4383671" cy="760228"/>
          </a:xfrm>
          <a:prstGeom prst="downArrow">
            <a:avLst>
              <a:gd name="adj1" fmla="val 100000"/>
              <a:gd name="adj2" fmla="val 34565"/>
            </a:avLst>
          </a:prstGeom>
          <a:gradFill flip="none" rotWithShape="1">
            <a:gsLst>
              <a:gs pos="0">
                <a:schemeClr val="accent2">
                  <a:shade val="30000"/>
                  <a:satMod val="115000"/>
                </a:schemeClr>
              </a:gs>
              <a:gs pos="50000">
                <a:schemeClr val="accent2">
                  <a:shade val="67500"/>
                  <a:satMod val="115000"/>
                </a:schemeClr>
              </a:gs>
              <a:gs pos="100000">
                <a:schemeClr val="accent2">
                  <a:shade val="100000"/>
                  <a:satMod val="115000"/>
                </a:schemeClr>
              </a:gs>
            </a:gsLst>
            <a:lin ang="2700000" scaled="1"/>
            <a:tileRect/>
          </a:gradFill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Calibri" pitchFamily="34" charset="0"/>
                <a:cs typeface="Arial" pitchFamily="34" charset="0"/>
              </a:rPr>
              <a:t>СТРАТЕГИЯ СОДЕРЖИТ:</a:t>
            </a:r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149746" y="5273766"/>
            <a:ext cx="9422219" cy="1095153"/>
          </a:xfrm>
          <a:prstGeom prst="round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u="sng" dirty="0" smtClean="0"/>
              <a:t>Стратегия социально-экономического развития МО</a:t>
            </a:r>
            <a:r>
              <a:rPr lang="ru-RU" dirty="0" smtClean="0"/>
              <a:t>– </a:t>
            </a:r>
          </a:p>
          <a:p>
            <a:pPr algn="ctr"/>
            <a:r>
              <a:rPr lang="ru-RU" dirty="0" smtClean="0"/>
              <a:t>это основа для разработки плана мероприятий по реализации стратегии</a:t>
            </a:r>
          </a:p>
          <a:p>
            <a:pPr algn="ctr"/>
            <a:r>
              <a:rPr lang="ru-RU" dirty="0" smtClean="0"/>
              <a:t>и программы комплексного социально-экономического развития </a:t>
            </a:r>
          </a:p>
        </p:txBody>
      </p:sp>
    </p:spTree>
    <p:extLst>
      <p:ext uri="{BB962C8B-B14F-4D97-AF65-F5344CB8AC3E}">
        <p14:creationId xmlns:p14="http://schemas.microsoft.com/office/powerpoint/2010/main" xmlns="" val="3610987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906000" cy="720000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1800" b="1" dirty="0" smtClean="0">
                <a:solidFill>
                  <a:schemeClr val="bg1"/>
                </a:solidFill>
              </a:rPr>
              <a:t>ДОКУМЕНТЫ СТРАТЕГИЧЕСКОГО ПЛАНИРОВАНИЯ </a:t>
            </a:r>
          </a:p>
          <a:p>
            <a:pPr fontAlgn="auto">
              <a:spcAft>
                <a:spcPts val="0"/>
              </a:spcAft>
            </a:pPr>
            <a:r>
              <a:rPr lang="ru-RU" sz="1800" b="1" dirty="0" smtClean="0">
                <a:solidFill>
                  <a:schemeClr val="bg1"/>
                </a:solidFill>
              </a:rPr>
              <a:t>НА УРОВНЕ МУНИЦИПАЛЬНОГО ОБРАЗОВАНИЯ</a:t>
            </a:r>
            <a:endParaRPr lang="ru-RU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1413163" y="938151"/>
            <a:ext cx="7897092" cy="890648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lnSpc>
                <a:spcPct val="150000"/>
              </a:lnSpc>
              <a:defRPr/>
            </a:pPr>
            <a:r>
              <a:rPr lang="ru-RU" b="1" dirty="0" smtClean="0"/>
              <a:t>стратегия социально-экономического развития </a:t>
            </a:r>
          </a:p>
          <a:p>
            <a:pPr marL="342900" indent="-342900" algn="ctr">
              <a:lnSpc>
                <a:spcPct val="150000"/>
              </a:lnSpc>
              <a:defRPr/>
            </a:pPr>
            <a:r>
              <a:rPr lang="ru-RU" b="1" dirty="0" smtClean="0"/>
              <a:t>муниципального образования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448789" y="3230093"/>
            <a:ext cx="7861465" cy="1151901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1" algn="ctr">
              <a:lnSpc>
                <a:spcPct val="150000"/>
              </a:lnSpc>
            </a:pPr>
            <a:r>
              <a:rPr lang="ru-RU" b="1" dirty="0" smtClean="0"/>
              <a:t>прогноз социально-экономического развития муниципального образования </a:t>
            </a:r>
          </a:p>
          <a:p>
            <a:pPr lvl="0" algn="ctr">
              <a:lnSpc>
                <a:spcPct val="150000"/>
              </a:lnSpc>
            </a:pPr>
            <a:r>
              <a:rPr lang="ru-RU" b="1" dirty="0" smtClean="0"/>
              <a:t>на среднесрочный или долгосрочный период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436913" y="1921825"/>
            <a:ext cx="7861465" cy="117763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600" b="1" dirty="0" smtClean="0"/>
              <a:t> </a:t>
            </a:r>
            <a:r>
              <a:rPr lang="ru-RU" b="1" dirty="0" smtClean="0"/>
              <a:t>план мероприятий по реализации </a:t>
            </a:r>
          </a:p>
          <a:p>
            <a:pPr algn="ctr">
              <a:lnSpc>
                <a:spcPct val="150000"/>
              </a:lnSpc>
            </a:pPr>
            <a:r>
              <a:rPr lang="ru-RU" b="1" dirty="0" smtClean="0"/>
              <a:t>стратегии социально-экономического развития </a:t>
            </a:r>
            <a:endParaRPr lang="ru-RU" b="1" dirty="0" smtClean="0"/>
          </a:p>
          <a:p>
            <a:pPr algn="ctr">
              <a:lnSpc>
                <a:spcPct val="150000"/>
              </a:lnSpc>
            </a:pPr>
            <a:r>
              <a:rPr lang="ru-RU" b="1" dirty="0" smtClean="0"/>
              <a:t>муниципального </a:t>
            </a:r>
            <a:r>
              <a:rPr lang="ru-RU" b="1" dirty="0" smtClean="0"/>
              <a:t>образования</a:t>
            </a:r>
            <a:endParaRPr lang="ru-RU" b="1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1460665" y="4465121"/>
            <a:ext cx="7897090" cy="876793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ru-RU" b="1" dirty="0" smtClean="0"/>
              <a:t>бюджетный прогноз муниципального образования </a:t>
            </a:r>
          </a:p>
          <a:p>
            <a:pPr lvl="0" algn="ctr">
              <a:lnSpc>
                <a:spcPct val="150000"/>
              </a:lnSpc>
            </a:pPr>
            <a:r>
              <a:rPr lang="ru-RU" b="1" dirty="0" smtClean="0"/>
              <a:t>на долгосрочный период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460665" y="5522026"/>
            <a:ext cx="7873340" cy="748145"/>
          </a:xfrm>
          <a:prstGeom prst="roundRect">
            <a:avLst/>
          </a:prstGeom>
          <a:ln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ru-RU" b="1" dirty="0" smtClean="0"/>
              <a:t>муниципальная программа</a:t>
            </a:r>
            <a:endParaRPr lang="ru-RU" b="1" dirty="0" smtClean="0">
              <a:solidFill>
                <a:schemeClr val="bg1"/>
              </a:solidFill>
            </a:endParaRPr>
          </a:p>
        </p:txBody>
      </p:sp>
      <p:sp>
        <p:nvSpPr>
          <p:cNvPr id="13" name="4-конечная звезда 12"/>
          <p:cNvSpPr/>
          <p:nvPr/>
        </p:nvSpPr>
        <p:spPr>
          <a:xfrm>
            <a:off x="391885" y="938150"/>
            <a:ext cx="914400" cy="914400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4-конечная звезда 13"/>
          <p:cNvSpPr/>
          <p:nvPr/>
        </p:nvSpPr>
        <p:spPr>
          <a:xfrm>
            <a:off x="413657" y="2052450"/>
            <a:ext cx="914400" cy="914400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4-конечная звезда 14"/>
          <p:cNvSpPr/>
          <p:nvPr/>
        </p:nvSpPr>
        <p:spPr>
          <a:xfrm>
            <a:off x="449283" y="3251859"/>
            <a:ext cx="914400" cy="914400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4-конечная звезда 15"/>
          <p:cNvSpPr/>
          <p:nvPr/>
        </p:nvSpPr>
        <p:spPr>
          <a:xfrm>
            <a:off x="496784" y="4368139"/>
            <a:ext cx="914400" cy="914400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4-конечная звезда 16"/>
          <p:cNvSpPr/>
          <p:nvPr/>
        </p:nvSpPr>
        <p:spPr>
          <a:xfrm>
            <a:off x="496784" y="5389419"/>
            <a:ext cx="914400" cy="914400"/>
          </a:xfrm>
          <a:prstGeom prst="star4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10987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0" y="0"/>
            <a:ext cx="9906000" cy="720000"/>
          </a:xfrm>
          <a:prstGeom prst="rect">
            <a:avLst/>
          </a:prstGeom>
          <a:solidFill>
            <a:schemeClr val="tx2"/>
          </a:solidFill>
          <a:ln>
            <a:noFill/>
            <a:headEnd/>
            <a:tailEnd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ru-RU" sz="1800" b="1" dirty="0" smtClean="0">
                <a:solidFill>
                  <a:schemeClr val="bg1"/>
                </a:solidFill>
              </a:rPr>
              <a:t>Полномочия органов местного самоуправления </a:t>
            </a:r>
          </a:p>
          <a:p>
            <a:pPr fontAlgn="auto">
              <a:spcAft>
                <a:spcPts val="0"/>
              </a:spcAft>
            </a:pPr>
            <a:r>
              <a:rPr lang="ru-RU" sz="1800" b="1" dirty="0" smtClean="0">
                <a:solidFill>
                  <a:schemeClr val="bg1"/>
                </a:solidFill>
              </a:rPr>
              <a:t>в сфере стратегического планирования</a:t>
            </a:r>
            <a:endParaRPr lang="ru-RU" sz="17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332509" y="855025"/>
            <a:ext cx="7980218" cy="2232560"/>
          </a:xfrm>
          <a:prstGeom prst="roundRect">
            <a:avLst/>
          </a:prstGeom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 algn="ctr">
              <a:lnSpc>
                <a:spcPct val="150000"/>
              </a:lnSpc>
              <a:buAutoNum type="arabicPeriod"/>
              <a:defRPr/>
            </a:pPr>
            <a:r>
              <a:rPr lang="ru-RU" sz="1600" b="1" dirty="0" smtClean="0"/>
              <a:t>Полномочия по определению </a:t>
            </a:r>
          </a:p>
          <a:p>
            <a:pPr marL="342900" indent="-342900" algn="ctr">
              <a:lnSpc>
                <a:spcPct val="150000"/>
              </a:lnSpc>
              <a:defRPr/>
            </a:pPr>
            <a:r>
              <a:rPr lang="ru-RU" sz="1600" b="1" dirty="0" smtClean="0"/>
              <a:t>долгосрочных целей и задач муниципального управления и социально-экономического развития муниципальных образований, согласованных с приоритетами и целями социально-экономического развития РФ и субъектов РФ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250734" y="5082646"/>
            <a:ext cx="6249526" cy="973770"/>
          </a:xfrm>
          <a:prstGeom prst="roundRect">
            <a:avLst/>
          </a:prstGeom>
          <a:solidFill>
            <a:schemeClr val="tx2">
              <a:lumMod val="50000"/>
            </a:schemeClr>
          </a:solidFill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50000"/>
              </a:lnSpc>
            </a:pPr>
            <a:r>
              <a:rPr lang="ru-RU" sz="1600" b="1" dirty="0" smtClean="0"/>
              <a:t>3. Полномочия по мониторингу и </a:t>
            </a:r>
          </a:p>
          <a:p>
            <a:pPr lvl="0" algn="ctr">
              <a:lnSpc>
                <a:spcPct val="150000"/>
              </a:lnSpc>
            </a:pPr>
            <a:r>
              <a:rPr lang="ru-RU" sz="1600" b="1" dirty="0" smtClean="0"/>
              <a:t>контролю этих документов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1256809" y="3311237"/>
            <a:ext cx="7720935" cy="1415142"/>
          </a:xfrm>
          <a:prstGeom prst="roundRect">
            <a:avLst/>
          </a:prstGeom>
          <a:solidFill>
            <a:schemeClr val="tx2">
              <a:lumMod val="75000"/>
            </a:schemeClr>
          </a:solidFill>
          <a:ln/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angle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ru-RU" sz="1600" b="1" dirty="0" smtClean="0"/>
              <a:t>2. Полномочия по разработке,</a:t>
            </a:r>
          </a:p>
          <a:p>
            <a:pPr algn="ctr">
              <a:lnSpc>
                <a:spcPct val="150000"/>
              </a:lnSpc>
            </a:pPr>
            <a:r>
              <a:rPr lang="ru-RU" sz="1600" b="1" dirty="0" smtClean="0"/>
              <a:t> рассмотрению, утверждению (одобрение) и реализации документов стратегического планирования</a:t>
            </a:r>
            <a:endParaRPr lang="ru-RU" sz="1600" dirty="0"/>
          </a:p>
        </p:txBody>
      </p:sp>
    </p:spTree>
    <p:extLst>
      <p:ext uri="{BB962C8B-B14F-4D97-AF65-F5344CB8AC3E}">
        <p14:creationId xmlns:p14="http://schemas.microsoft.com/office/powerpoint/2010/main" xmlns="" val="361098752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9906000" cy="985652"/>
          </a:xfrm>
          <a:prstGeom prst="rect">
            <a:avLst/>
          </a:prstGeom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/>
          <a:lstStyle/>
          <a:p>
            <a:pPr algn="ctr">
              <a:lnSpc>
                <a:spcPts val="2200"/>
              </a:lnSpc>
            </a:pP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План реализации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Федерального закона от 28 июня 2014 г. № 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172-ФЗ </a:t>
            </a:r>
            <a:b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«</a:t>
            </a:r>
            <a:r>
              <a:rPr lang="ru-RU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О стратегическом планировании в Российской Федерации» </a:t>
            </a:r>
            <a: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/>
            </a:r>
            <a:br>
              <a:rPr lang="ru-RU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</a:br>
            <a:endParaRPr lang="ru-RU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grpSp>
        <p:nvGrpSpPr>
          <p:cNvPr id="7" name="Группа 6"/>
          <p:cNvGrpSpPr/>
          <p:nvPr/>
        </p:nvGrpSpPr>
        <p:grpSpPr>
          <a:xfrm>
            <a:off x="194478" y="980728"/>
            <a:ext cx="9517057" cy="5328592"/>
            <a:chOff x="179512" y="476672"/>
            <a:chExt cx="8784976" cy="5328592"/>
          </a:xfrm>
        </p:grpSpPr>
        <p:graphicFrame>
          <p:nvGraphicFramePr>
            <p:cNvPr id="5" name="Схема 4"/>
            <p:cNvGraphicFramePr/>
            <p:nvPr>
              <p:extLst>
                <p:ext uri="{D42A27DB-BD31-4B8C-83A1-F6EECF244321}">
                  <p14:modId xmlns="" xmlns:p14="http://schemas.microsoft.com/office/powerpoint/2010/main" val="1025358095"/>
                </p:ext>
              </p:extLst>
            </p:nvPr>
          </p:nvGraphicFramePr>
          <p:xfrm>
            <a:off x="179512" y="476672"/>
            <a:ext cx="8784976" cy="5328592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Прямоугольник 2"/>
            <p:cNvSpPr/>
            <p:nvPr/>
          </p:nvSpPr>
          <p:spPr>
            <a:xfrm>
              <a:off x="179512" y="2348880"/>
              <a:ext cx="25416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b="1" dirty="0">
                  <a:solidFill>
                    <a:srgbClr val="C00000"/>
                  </a:solidFill>
                </a:rPr>
                <a:t>до 1 января 2015 года </a:t>
              </a:r>
            </a:p>
          </p:txBody>
        </p:sp>
        <p:sp>
          <p:nvSpPr>
            <p:cNvPr id="4" name="Прямоугольник 3"/>
            <p:cNvSpPr/>
            <p:nvPr/>
          </p:nvSpPr>
          <p:spPr>
            <a:xfrm>
              <a:off x="3347864" y="1556792"/>
              <a:ext cx="24824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b="1" dirty="0">
                  <a:solidFill>
                    <a:srgbClr val="C00000"/>
                  </a:solidFill>
                </a:rPr>
                <a:t>до 1 января 2016 года</a:t>
              </a:r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6228184" y="771014"/>
              <a:ext cx="24824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lvl="0"/>
              <a:r>
                <a:rPr lang="ru-RU" b="1" dirty="0">
                  <a:solidFill>
                    <a:srgbClr val="C00000"/>
                  </a:solidFill>
                </a:rPr>
                <a:t>до 1 января 2017 года</a:t>
              </a:r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936661" y="1133214"/>
            <a:ext cx="361487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Переходные положения:</a:t>
            </a:r>
            <a:endParaRPr lang="ru-RU" sz="20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3"/>
          <p:cNvSpPr>
            <a:spLocks noChangeArrowheads="1"/>
          </p:cNvSpPr>
          <p:nvPr/>
        </p:nvSpPr>
        <p:spPr bwMode="auto">
          <a:xfrm>
            <a:off x="0" y="0"/>
            <a:ext cx="9906000" cy="720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  <a:headEnd/>
            <a:tailEnd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tIns="36000" bIns="0" anchor="ctr"/>
          <a:lstStyle/>
          <a:p>
            <a:pPr algn="ctr">
              <a:defRPr/>
            </a:pP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ВОЗМОЖНЫЕ СПОСОБЫ ОРГАНИЗАЦИИ РЕАЛИЗАЦИИ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Arial" pitchFamily="34" charset="0"/>
              </a:rPr>
              <a:t>ФЕДЕРАЛЬНОГО ЗАКОНА от 28 июня 2014 </a:t>
            </a:r>
            <a:r>
              <a:rPr lang="ru-RU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 № </a:t>
            </a:r>
            <a:r>
              <a:rPr lang="ru-RU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172-ФЗ НА УРОВНЕ МО</a:t>
            </a:r>
            <a:endParaRPr lang="ru-RU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Times New Roman" pitchFamily="18" charset="0"/>
            </a:endParaRPr>
          </a:p>
        </p:txBody>
      </p:sp>
      <p:graphicFrame>
        <p:nvGraphicFramePr>
          <p:cNvPr id="8" name="Схема 7"/>
          <p:cNvGraphicFramePr/>
          <p:nvPr>
            <p:extLst>
              <p:ext uri="{D42A27DB-BD31-4B8C-83A1-F6EECF244321}">
                <p14:modId xmlns="" xmlns:p14="http://schemas.microsoft.com/office/powerpoint/2010/main" val="359832927"/>
              </p:ext>
            </p:extLst>
          </p:nvPr>
        </p:nvGraphicFramePr>
        <p:xfrm>
          <a:off x="428504" y="908722"/>
          <a:ext cx="9049005" cy="53733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ZENTATION_MEDRF_01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DR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Шмуц-лист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Внутренние страницы 2">
  <a:themeElements>
    <a:clrScheme name="MEDRF">
      <a:dk1>
        <a:srgbClr val="000000"/>
      </a:dk1>
      <a:lt1>
        <a:srgbClr val="FFFFFF"/>
      </a:lt1>
      <a:dk2>
        <a:srgbClr val="0065BD"/>
      </a:dk2>
      <a:lt2>
        <a:srgbClr val="FFFFFF"/>
      </a:lt2>
      <a:accent1>
        <a:srgbClr val="D8D8D8"/>
      </a:accent1>
      <a:accent2>
        <a:srgbClr val="0065BD"/>
      </a:accent2>
      <a:accent3>
        <a:srgbClr val="00A1DE"/>
      </a:accent3>
      <a:accent4>
        <a:srgbClr val="009B48"/>
      </a:accent4>
      <a:accent5>
        <a:srgbClr val="FED100"/>
      </a:accent5>
      <a:accent6>
        <a:srgbClr val="D52B1E"/>
      </a:accent6>
      <a:hlink>
        <a:srgbClr val="0065BD"/>
      </a:hlink>
      <a:folHlink>
        <a:srgbClr val="D52B1E"/>
      </a:folHlink>
    </a:clrScheme>
    <a:fontScheme name="MEDRF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PREZENTATION_MEDRF_01</Template>
  <TotalTime>0</TotalTime>
  <Words>718</Words>
  <Application>Microsoft Office PowerPoint</Application>
  <PresentationFormat>Лист A4 (210x297 мм)</PresentationFormat>
  <Paragraphs>109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3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Calibri</vt:lpstr>
      <vt:lpstr>Wingdings</vt:lpstr>
      <vt:lpstr>Times New Roman</vt:lpstr>
      <vt:lpstr>PREZENTATION_MEDRF_01</vt:lpstr>
      <vt:lpstr>Шмуц-лист</vt:lpstr>
      <vt:lpstr>1_Внутренние страницы 2</vt:lpstr>
      <vt:lpstr>Реализация Федерального закона от 28 июня 2014 г. № 172-ФЗ «О стратегическом планировании в Российской Федерации» при формировании системы стратегического планирования муниципальных образований</vt:lpstr>
      <vt:lpstr>Федеральный закон от 28 июня 2014 г. № 172-ФЗ «О стратегическом планировании в Российской Федерации»</vt:lpstr>
      <vt:lpstr>Разработанные с 2009 по 2013 годы  документы стратегического планирования</vt:lpstr>
      <vt:lpstr>Слайд 4</vt:lpstr>
      <vt:lpstr>Слайд 5</vt:lpstr>
      <vt:lpstr>Слайд 6</vt:lpstr>
      <vt:lpstr>Слайд 7</vt:lpstr>
      <vt:lpstr>План реализации  Федерального закона от 28 июня 2014 г. № 172-ФЗ  «О стратегическом планировании в Российской Федерации» 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2015-04-07T08:52:28Z</dcterms:created>
  <dcterms:modified xsi:type="dcterms:W3CDTF">2015-08-18T11:02:24Z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LCID">
    <vt:i4>1049</vt:i4>
  </property>
  <property fmtid="{D5CDD505-2E9C-101B-9397-08002B2CF9AE}" pid="3" name="_Version">
    <vt:lpwstr>12.0.4518</vt:lpwstr>
  </property>
</Properties>
</file>