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7" r:id="rId1"/>
  </p:sldMasterIdLst>
  <p:notesMasterIdLst>
    <p:notesMasterId r:id="rId16"/>
  </p:notesMasterIdLst>
  <p:handoutMasterIdLst>
    <p:handoutMasterId r:id="rId17"/>
  </p:handoutMasterIdLst>
  <p:sldIdLst>
    <p:sldId id="256" r:id="rId2"/>
    <p:sldId id="445" r:id="rId3"/>
    <p:sldId id="446" r:id="rId4"/>
    <p:sldId id="435" r:id="rId5"/>
    <p:sldId id="436" r:id="rId6"/>
    <p:sldId id="437" r:id="rId7"/>
    <p:sldId id="438" r:id="rId8"/>
    <p:sldId id="439" r:id="rId9"/>
    <p:sldId id="442" r:id="rId10"/>
    <p:sldId id="440" r:id="rId11"/>
    <p:sldId id="443" r:id="rId12"/>
    <p:sldId id="447" r:id="rId13"/>
    <p:sldId id="448" r:id="rId14"/>
    <p:sldId id="418" r:id="rId15"/>
  </p:sldIdLst>
  <p:sldSz cx="9144000" cy="6858000" type="screen4x3"/>
  <p:notesSz cx="9942513" cy="676116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36B"/>
    <a:srgbClr val="7E2704"/>
    <a:srgbClr val="6C2204"/>
    <a:srgbClr val="007E39"/>
    <a:srgbClr val="FFD9FF"/>
    <a:srgbClr val="C3C3EB"/>
    <a:srgbClr val="9494DC"/>
    <a:srgbClr val="360036"/>
    <a:srgbClr val="4A1B0E"/>
    <a:srgbClr val="13B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2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7100" cy="33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5413" y="0"/>
            <a:ext cx="4307100" cy="33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3266"/>
            <a:ext cx="4307100" cy="33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5413" y="6423266"/>
            <a:ext cx="4307100" cy="33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838A997-582A-47D4-91A9-854C5310E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49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7100" cy="33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3080" y="0"/>
            <a:ext cx="4307098" cy="33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4538" y="508000"/>
            <a:ext cx="3378200" cy="2533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485" y="3209475"/>
            <a:ext cx="7953544" cy="304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2188"/>
            <a:ext cx="4307100" cy="33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3080" y="6422188"/>
            <a:ext cx="4307098" cy="33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35FA10-AC4A-46EF-86E5-52569C257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49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5FA10-AC4A-46EF-86E5-52569C25722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3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rgbClr val="777777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5AB008A-AB9D-4B32-81CF-B4BA80572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93EE3-FA6E-42E2-9CFE-6F9F38F4C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3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427038"/>
            <a:ext cx="1951038" cy="5705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427038"/>
            <a:ext cx="5700712" cy="5705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3C01A-6D35-4C21-B030-35992EE26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421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427038"/>
            <a:ext cx="7804150" cy="5705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F6C8-4B6B-4E8D-B0B0-E0E101F50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9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4270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1828800"/>
            <a:ext cx="7772400" cy="43037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9FF4-05A9-4E3B-B955-01B3C7B6D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14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A325-D762-45C4-943C-42F635B5A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4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5B7B-A11E-405A-AA74-B20886B13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0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1828800"/>
            <a:ext cx="3810000" cy="430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1828800"/>
            <a:ext cx="3810000" cy="430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D7D47-AD03-45F4-ABC4-581DA7282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2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0391-8106-4ACC-B3CC-D38CE3521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3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8E79D-117E-4877-9193-50D644A5E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0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088F-F5E5-480B-96A1-8C06D6960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3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1A932-41F2-4F2A-B8B6-59F069F72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3DD4F-7AA8-41E1-9A20-9FA7524B4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 userDrawn="1"/>
        </p:nvGrpSpPr>
        <p:grpSpPr bwMode="auto">
          <a:xfrm>
            <a:off x="127000" y="800100"/>
            <a:ext cx="8542338" cy="1052513"/>
            <a:chOff x="80" y="624"/>
            <a:chExt cx="5381" cy="663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kumimoji="1" lang="ru-RU" altLang="ru-RU" sz="2400" b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33" name="Rectangle 3"/>
            <p:cNvSpPr>
              <a:spLocks noChangeArrowheads="1"/>
            </p:cNvSpPr>
            <p:nvPr/>
          </p:nvSpPr>
          <p:spPr bwMode="ltGray">
            <a:xfrm>
              <a:off x="504" y="692"/>
              <a:ext cx="207" cy="29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kumimoji="1" lang="ru-RU" altLang="ru-RU" sz="2400" b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34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kumimoji="1" lang="ru-RU" altLang="ru-RU" sz="2400" b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35" name="Rectangle 5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kumimoji="1" lang="ru-RU" altLang="ru-RU" sz="2400" b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36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kumimoji="1" lang="ru-RU" altLang="ru-RU" sz="2400" b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37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kumimoji="1" lang="ru-RU" altLang="ru-RU" sz="2400" b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38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kumimoji="1" lang="ru-RU" altLang="ru-RU" sz="2400" b="0" smtClean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4270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828800"/>
            <a:ext cx="777240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B9314D0-8288-44CC-AAEB-8D90FB6CF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autoUpdateAnimBg="0"/>
      <p:bldP spid="64522" grpId="0" build="p" autoUpdateAnimBg="0" advAuto="0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5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5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Tahoma" pitchFamily="34" charset="0"/>
        <a:buChar char="n"/>
        <a:defRPr sz="3200" b="1">
          <a:solidFill>
            <a:srgbClr val="5F5F5F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Tahoma" pitchFamily="34" charset="0"/>
        <a:buChar char="n"/>
        <a:defRPr sz="2800" b="1">
          <a:solidFill>
            <a:srgbClr val="5F5F5F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Tahoma" pitchFamily="34" charset="0"/>
        <a:buChar char="n"/>
        <a:defRPr sz="2400" b="1">
          <a:solidFill>
            <a:srgbClr val="5F5F5F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Tahoma" pitchFamily="34" charset="0"/>
        <a:buChar char="n"/>
        <a:defRPr sz="2000" b="1">
          <a:solidFill>
            <a:srgbClr val="5F5F5F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Tahoma" pitchFamily="34" charset="0"/>
        <a:buChar char="n"/>
        <a:defRPr sz="2000" b="1">
          <a:solidFill>
            <a:srgbClr val="5F5F5F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rgbClr val="5F5F5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9932" y="2060848"/>
            <a:ext cx="7772400" cy="2176463"/>
          </a:xfrm>
        </p:spPr>
        <p:txBody>
          <a:bodyPr/>
          <a:lstStyle/>
          <a:p>
            <a:pPr algn="ctr" eaLnBrk="1" hangingPunct="1">
              <a:lnSpc>
                <a:spcPts val="2900"/>
              </a:lnSpc>
            </a:pPr>
            <a:r>
              <a:rPr lang="ru-RU" sz="3200" dirty="0" smtClean="0">
                <a:solidFill>
                  <a:srgbClr val="7E2704"/>
                </a:solidFill>
              </a:rPr>
              <a:t/>
            </a:r>
            <a:br>
              <a:rPr lang="ru-RU" sz="3200" dirty="0" smtClean="0">
                <a:solidFill>
                  <a:srgbClr val="7E2704"/>
                </a:solidFill>
              </a:rPr>
            </a:br>
            <a:r>
              <a:rPr lang="ru-RU" sz="3200" dirty="0" smtClean="0">
                <a:solidFill>
                  <a:srgbClr val="7E2704"/>
                </a:solidFill>
              </a:rPr>
              <a:t/>
            </a:r>
            <a:br>
              <a:rPr lang="ru-RU" sz="3200" dirty="0" smtClean="0">
                <a:solidFill>
                  <a:srgbClr val="7E2704"/>
                </a:solidFill>
              </a:rPr>
            </a:br>
            <a:r>
              <a:rPr lang="ru-RU" sz="3200" dirty="0">
                <a:solidFill>
                  <a:srgbClr val="7E2704"/>
                </a:solidFill>
              </a:rPr>
              <a:t/>
            </a:r>
            <a:br>
              <a:rPr lang="ru-RU" sz="3200" dirty="0">
                <a:solidFill>
                  <a:srgbClr val="7E2704"/>
                </a:solidFill>
              </a:rPr>
            </a:br>
            <a:r>
              <a:rPr lang="en-US" sz="2400" dirty="0" smtClean="0"/>
              <a:t>XIV</a:t>
            </a:r>
            <a:r>
              <a:rPr lang="ru-RU" sz="2400" dirty="0" smtClean="0"/>
              <a:t> Российский муниципальный форум</a:t>
            </a:r>
            <a:br>
              <a:rPr lang="ru-RU" sz="2400" dirty="0" smtClean="0"/>
            </a:br>
            <a:r>
              <a:rPr lang="ru-RU" sz="2400" dirty="0" smtClean="0"/>
              <a:t>25 сентября 2014 г.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7E2704"/>
                </a:solidFill>
              </a:rPr>
              <a:t>РАЗРАБОТКА </a:t>
            </a:r>
            <a:r>
              <a:rPr lang="ru-RU" sz="3200" dirty="0">
                <a:solidFill>
                  <a:srgbClr val="7E2704"/>
                </a:solidFill>
              </a:rPr>
              <a:t>СТРАТЕГИЙ МУНИЦИПАЛЬНЫХ ОБРАЗОВАНИЙ     С ИСПОЛЬЗОВАНИЕМ ТЕХНОЛОГИИ </a:t>
            </a:r>
            <a:r>
              <a:rPr lang="ru-RU" sz="3200" dirty="0" smtClean="0">
                <a:solidFill>
                  <a:srgbClr val="7E2704"/>
                </a:solidFill>
              </a:rPr>
              <a:t>ФОРСАЙТА</a:t>
            </a:r>
            <a:br>
              <a:rPr lang="ru-RU" sz="3200" dirty="0" smtClean="0">
                <a:solidFill>
                  <a:srgbClr val="7E2704"/>
                </a:solidFill>
              </a:rPr>
            </a:br>
            <a:r>
              <a:rPr lang="ru-RU" sz="3200" dirty="0" smtClean="0">
                <a:solidFill>
                  <a:srgbClr val="7E2704"/>
                </a:solidFill>
              </a:rPr>
              <a:t/>
            </a:r>
            <a:br>
              <a:rPr lang="ru-RU" sz="3200" dirty="0" smtClean="0">
                <a:solidFill>
                  <a:srgbClr val="7E2704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Мастер-класс</a:t>
            </a:r>
            <a:endParaRPr lang="ru-RU" altLang="ru-RU" sz="32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07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0682" y="4581128"/>
            <a:ext cx="8820150" cy="1800225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ru-RU" altLang="ru-RU" sz="2800" b="1" dirty="0" smtClean="0">
                <a:solidFill>
                  <a:srgbClr val="6C2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Зимина Ирина Валериевна, </a:t>
            </a:r>
            <a:endParaRPr lang="ru-RU" altLang="ru-RU" sz="2800" b="1" dirty="0" smtClean="0">
              <a:solidFill>
                <a:srgbClr val="6C2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</a:pPr>
            <a:r>
              <a:rPr lang="ru-RU" altLang="ru-RU" sz="2800" b="1" dirty="0" smtClean="0">
                <a:solidFill>
                  <a:srgbClr val="3600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к.э.н., доцент Российского ун-та кооперации,</a:t>
            </a:r>
          </a:p>
          <a:p>
            <a:pPr eaLnBrk="1" hangingPunct="1">
              <a:lnSpc>
                <a:spcPts val="2300"/>
              </a:lnSpc>
            </a:pPr>
            <a:r>
              <a:rPr lang="ru-RU" altLang="ru-RU" sz="2800" b="1" dirty="0">
                <a:solidFill>
                  <a:srgbClr val="360036"/>
                </a:solidFill>
                <a:latin typeface="Times New Roman" pitchFamily="18" charset="0"/>
                <a:cs typeface="Times New Roman" pitchFamily="18" charset="0"/>
              </a:rPr>
              <a:t>Председатель Научного совета </a:t>
            </a:r>
            <a:r>
              <a:rPr lang="ru-RU" altLang="ru-RU" sz="2800" b="1" dirty="0" err="1">
                <a:solidFill>
                  <a:srgbClr val="360036"/>
                </a:solidFill>
                <a:latin typeface="Times New Roman" pitchFamily="18" charset="0"/>
                <a:cs typeface="Times New Roman" pitchFamily="18" charset="0"/>
              </a:rPr>
              <a:t>Коми.рег.экспертного</a:t>
            </a:r>
            <a:r>
              <a:rPr lang="ru-RU" altLang="ru-RU" sz="2800" b="1" dirty="0">
                <a:solidFill>
                  <a:srgbClr val="360036"/>
                </a:solidFill>
                <a:latin typeface="Times New Roman" pitchFamily="18" charset="0"/>
                <a:cs typeface="Times New Roman" pitchFamily="18" charset="0"/>
              </a:rPr>
              <a:t> управленческого </a:t>
            </a:r>
            <a:r>
              <a:rPr lang="ru-RU" altLang="ru-RU" sz="2800" b="1" dirty="0" smtClean="0">
                <a:solidFill>
                  <a:srgbClr val="360036"/>
                </a:solidFill>
                <a:latin typeface="Times New Roman" pitchFamily="18" charset="0"/>
                <a:cs typeface="Times New Roman" pitchFamily="18" charset="0"/>
              </a:rPr>
              <a:t>сообщества, эксперт </a:t>
            </a:r>
            <a:r>
              <a:rPr lang="ru-RU" altLang="ru-RU" sz="2800" b="1" dirty="0">
                <a:solidFill>
                  <a:srgbClr val="360036"/>
                </a:solidFill>
                <a:latin typeface="Times New Roman" pitchFamily="18" charset="0"/>
                <a:cs typeface="Times New Roman" pitchFamily="18" charset="0"/>
              </a:rPr>
              <a:t>Аналитического центра при Правительстве РФ</a:t>
            </a:r>
            <a:endParaRPr lang="ru-RU" altLang="ru-RU" sz="2800" dirty="0">
              <a:solidFill>
                <a:srgbClr val="3600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endParaRPr lang="ru-RU" altLang="ru-RU" sz="2800" b="1" dirty="0" smtClean="0">
              <a:solidFill>
                <a:srgbClr val="360036"/>
              </a:solidFill>
            </a:endParaRPr>
          </a:p>
        </p:txBody>
      </p:sp>
      <p:pic>
        <p:nvPicPr>
          <p:cNvPr id="1036" name="Рисунок 6" descr="Лого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693"/>
            <a:ext cx="990850" cy="66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5" descr="MultiPurp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3160"/>
            <a:ext cx="906016" cy="73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8" y="153160"/>
            <a:ext cx="1000039" cy="70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3" descr="FSD_main_Ru_Inver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0875"/>
            <a:ext cx="1145626" cy="7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693"/>
            <a:ext cx="1140134" cy="73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1" descr="Логотип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80" y="124491"/>
            <a:ext cx="1769608" cy="7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50938" y="427038"/>
            <a:ext cx="7793037" cy="1057275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6C2204"/>
                </a:solidFill>
                <a:latin typeface="Times New Roman" pitchFamily="18" charset="0"/>
                <a:cs typeface="Times New Roman" pitchFamily="18" charset="0"/>
              </a:rPr>
              <a:t>Связь Форсайта со </a:t>
            </a:r>
            <a:r>
              <a:rPr lang="ru-RU" altLang="ru-RU" sz="3600" dirty="0" err="1" smtClean="0">
                <a:solidFill>
                  <a:srgbClr val="6C2204"/>
                </a:solidFill>
                <a:latin typeface="Times New Roman" pitchFamily="18" charset="0"/>
                <a:cs typeface="Times New Roman" pitchFamily="18" charset="0"/>
              </a:rPr>
              <a:t>стратегированием</a:t>
            </a:r>
            <a:r>
              <a:rPr lang="ru-RU" altLang="ru-RU" sz="3600" dirty="0" smtClean="0">
                <a:solidFill>
                  <a:srgbClr val="6C220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3600" dirty="0" smtClean="0">
                <a:solidFill>
                  <a:srgbClr val="6C2204"/>
                </a:solidFill>
                <a:latin typeface="Times New Roman" pitchFamily="18" charset="0"/>
                <a:cs typeface="Times New Roman" pitchFamily="18" charset="0"/>
              </a:rPr>
              <a:t>в МО </a:t>
            </a:r>
            <a:r>
              <a:rPr lang="ru-RU" altLang="ru-RU" sz="3600" dirty="0" smtClean="0">
                <a:solidFill>
                  <a:srgbClr val="6C2204"/>
                </a:solidFill>
                <a:latin typeface="Times New Roman" pitchFamily="18" charset="0"/>
                <a:cs typeface="Times New Roman" pitchFamily="18" charset="0"/>
              </a:rPr>
              <a:t>и РК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ahoma" pitchFamily="34" charset="0"/>
              <a:buNone/>
            </a:pPr>
            <a:r>
              <a:rPr lang="ru-RU" altLang="ru-RU" sz="3600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Тренды выводят на цели,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3600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Форматы – на задачи,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3600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События и НПА – на мероприятия, показатели и критерии</a:t>
            </a:r>
          </a:p>
          <a:p>
            <a:pPr marL="0" indent="0" algn="ctr">
              <a:buFont typeface="Tahoma" pitchFamily="34" charset="0"/>
              <a:buNone/>
            </a:pPr>
            <a:r>
              <a:rPr lang="ru-RU" altLang="ru-RU" sz="3600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См. «</a:t>
            </a:r>
            <a:r>
              <a:rPr lang="ru-RU" altLang="ru-RU" sz="3600" dirty="0" err="1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раздатку</a:t>
            </a:r>
            <a:r>
              <a:rPr lang="ru-RU" altLang="ru-RU" sz="3600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»!</a:t>
            </a:r>
            <a:endParaRPr lang="ru-RU" altLang="ru-RU" sz="3600" dirty="0" smtClean="0">
              <a:solidFill>
                <a:srgbClr val="007E3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Tahoma" pitchFamily="34" charset="0"/>
              <a:buNone/>
            </a:pPr>
            <a:r>
              <a:rPr lang="ru-RU" altLang="ru-RU" sz="3600" dirty="0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Блоки трендов на карте (Э, С, У, Б) – блоки целей в Стратегии </a:t>
            </a:r>
            <a:r>
              <a:rPr lang="ru-RU" altLang="ru-RU" sz="3600" dirty="0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Республики Коми</a:t>
            </a:r>
            <a:endParaRPr lang="ru-RU" altLang="ru-RU" sz="3600" dirty="0" smtClean="0">
              <a:solidFill>
                <a:srgbClr val="7E27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61FCC5-96A4-4F5D-93D2-FA119F65817B}" type="slidenum">
              <a:rPr lang="ru-RU" altLang="ru-RU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ru-RU" altLang="ru-RU" sz="1400" b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074" name="Picture 2" descr="D:\Мои документы\Фотографии\Форсайты\УстьЦильма\DSC00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975" y="-803275"/>
            <a:ext cx="11285538" cy="84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93037" cy="936278"/>
          </a:xfrm>
        </p:spPr>
        <p:txBody>
          <a:bodyPr/>
          <a:lstStyle/>
          <a:p>
            <a:pPr algn="ctr">
              <a:lnSpc>
                <a:spcPts val="3800"/>
              </a:lnSpc>
            </a:pPr>
            <a:r>
              <a:rPr lang="ru-RU" altLang="ru-RU" sz="3600" dirty="0" smtClean="0">
                <a:solidFill>
                  <a:srgbClr val="6C2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 2 - распределение групп внутри блоков </a:t>
            </a:r>
            <a:r>
              <a:rPr lang="ru-RU" altLang="ru-RU" sz="3600" i="1" dirty="0" smtClean="0">
                <a:solidFill>
                  <a:srgbClr val="6C2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(пример)</a:t>
            </a:r>
            <a:endParaRPr lang="ru-RU" altLang="ru-RU" sz="3600" i="1" dirty="0" smtClean="0">
              <a:solidFill>
                <a:srgbClr val="6C2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988424" cy="4303713"/>
          </a:xfrm>
        </p:spPr>
        <p:txBody>
          <a:bodyPr/>
          <a:lstStyle/>
          <a:p>
            <a:pPr marL="0" indent="0">
              <a:lnSpc>
                <a:spcPts val="2800"/>
              </a:lnSpc>
              <a:buFont typeface="Tahoma" pitchFamily="34" charset="0"/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Экономика: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Сельское хозяйство </a:t>
            </a: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 и ЖКХ </a:t>
            </a: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Малый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ср.бизнес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00"/>
              </a:lnSpc>
              <a:buFont typeface="Tahoma" pitchFamily="34" charset="0"/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Социум: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dirty="0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Культура </a:t>
            </a: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sz="2800" dirty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Физкультура и спорт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altLang="ru-RU" sz="2800" dirty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800" dirty="0" err="1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</a:t>
            </a:r>
            <a:r>
              <a:rPr lang="ru-RU" altLang="ru-RU" sz="2800" dirty="0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 и</a:t>
            </a: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Соцподдержка</a:t>
            </a:r>
            <a:r>
              <a:rPr lang="ru-RU" altLang="ru-RU" sz="2800" dirty="0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altLang="ru-RU" sz="2800" dirty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Управление: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altLang="ru-RU" sz="2800" dirty="0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Мунфинансы</a:t>
            </a:r>
            <a:r>
              <a:rPr lang="ru-RU" altLang="ru-RU" sz="2800" dirty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800" dirty="0" err="1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</a:t>
            </a:r>
            <a:r>
              <a:rPr lang="ru-RU" altLang="ru-RU" sz="2800" dirty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 </a:t>
            </a: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sz="2800" dirty="0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Электронный муниципалитет  </a:t>
            </a: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altLang="ru-RU" sz="2800" dirty="0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Мунслужба</a:t>
            </a:r>
            <a:r>
              <a:rPr lang="ru-RU" altLang="ru-RU" sz="2800" dirty="0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altLang="ru-RU" sz="2800" dirty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Закупки</a:t>
            </a:r>
          </a:p>
          <a:p>
            <a:pPr marL="0" indent="0">
              <a:lnSpc>
                <a:spcPts val="2800"/>
              </a:lnSpc>
              <a:buFont typeface="Tahoma" pitchFamily="34" charset="0"/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Безопасность:</a:t>
            </a:r>
          </a:p>
          <a:p>
            <a:pPr marL="0" indent="0">
              <a:lnSpc>
                <a:spcPts val="2800"/>
              </a:lnSpc>
              <a:buNone/>
            </a:pP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Правопорядок </a:t>
            </a: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altLang="ru-RU" sz="2800" dirty="0" err="1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</a:t>
            </a:r>
            <a:r>
              <a:rPr lang="ru-RU" altLang="ru-RU" sz="2800" dirty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 err="1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Соц.безопасность</a:t>
            </a: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altLang="ru-RU" sz="2800" dirty="0" smtClean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232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Эколог. безопасность </a:t>
            </a:r>
            <a:endParaRPr lang="ru-RU" altLang="ru-RU" sz="2800" dirty="0" smtClean="0">
              <a:solidFill>
                <a:srgbClr val="2323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00"/>
              </a:lnSpc>
              <a:buFont typeface="Tahoma" pitchFamily="34" charset="0"/>
              <a:buNone/>
            </a:pPr>
            <a:endParaRPr lang="ru-RU" altLang="ru-RU" sz="2800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6" y="6324600"/>
            <a:ext cx="37038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062CC0-3CC7-4879-B13A-708CFA1D41CE}" type="slidenum">
              <a:rPr lang="ru-RU" altLang="ru-RU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ru-RU" altLang="ru-RU" sz="1400" b="0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7A325-D762-45C4-943C-42F635B5A14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122" name="Picture 2" descr="D:\Мои документы\Фотографии\Форсайты\УстьЦильма\DSC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975" y="-803275"/>
            <a:ext cx="11285538" cy="846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93037" cy="1143000"/>
          </a:xfrm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ru-RU" dirty="0" smtClean="0">
                <a:solidFill>
                  <a:srgbClr val="7E27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участием выпускников Президентской программы):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772400" cy="5112568"/>
          </a:xfrm>
        </p:spPr>
        <p:txBody>
          <a:bodyPr/>
          <a:lstStyle/>
          <a:p>
            <a:pPr marL="0" indent="0">
              <a:lnSpc>
                <a:spcPts val="36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 2013-14 гг. проведено 18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МОГО и МОМР Республики Коми</a:t>
            </a:r>
          </a:p>
          <a:p>
            <a:pPr marL="0" indent="0">
              <a:lnSpc>
                <a:spcPts val="36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2013 г. разработано 10 стратегий (пилотные МО), эксперты помогали делать «Дерево целей» и обрабатывать результаты Форсайта (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НИРы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участвовали в комиссиях при защите Стратегий</a:t>
            </a:r>
          </a:p>
          <a:p>
            <a:pPr marL="0" indent="0">
              <a:lnSpc>
                <a:spcPts val="36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2014 г. – разработаны и находятся на согласовании еще 10 Стратегий МО, создан и активно работает КРЭУС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7A325-D762-45C4-943C-42F635B5A14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6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D2304D-BA3C-4CA6-ADA4-49DE5B7CA0F6}" type="slidenum">
              <a:rPr lang="ru-RU" altLang="ru-RU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ru-RU" altLang="ru-RU" sz="14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Tahoma" pitchFamily="34" charset="0"/>
              <a:buNone/>
              <a:defRPr/>
            </a:pPr>
            <a:endParaRPr lang="ru-RU" sz="4800" dirty="0" smtClean="0">
              <a:solidFill>
                <a:schemeClr val="tx2"/>
              </a:solidFill>
            </a:endParaRPr>
          </a:p>
          <a:p>
            <a:pPr algn="ctr" eaLnBrk="1" hangingPunct="1">
              <a:buFont typeface="Tahoma" pitchFamily="34" charset="0"/>
              <a:buNone/>
              <a:defRPr/>
            </a:pPr>
            <a:r>
              <a:rPr lang="ru-RU" sz="4800" dirty="0" smtClean="0">
                <a:solidFill>
                  <a:schemeClr val="tx2"/>
                </a:solidFill>
              </a:rPr>
              <a:t>Спасибо за внимание</a:t>
            </a:r>
          </a:p>
          <a:p>
            <a:pPr algn="ctr" eaLnBrk="1" hangingPunct="1">
              <a:buFont typeface="Tahoma" pitchFamily="34" charset="0"/>
              <a:buNone/>
              <a:defRPr/>
            </a:pPr>
            <a:r>
              <a:rPr lang="ru-RU" sz="4800" dirty="0" smtClean="0">
                <a:solidFill>
                  <a:schemeClr val="tx2"/>
                </a:solidFill>
              </a:rPr>
              <a:t>и понимание!</a:t>
            </a:r>
          </a:p>
          <a:p>
            <a:pPr algn="ctr" eaLnBrk="1" hangingPunct="1">
              <a:buFont typeface="Tahoma" pitchFamily="34" charset="0"/>
              <a:buNone/>
              <a:defRPr/>
            </a:pPr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5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C68B7-604C-481A-A328-EC739C68F52F}" type="slidenum">
              <a:rPr lang="ru-RU" altLang="ru-RU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427038"/>
            <a:ext cx="7793037" cy="698500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endParaRPr lang="ru-RU" altLang="ru-RU" sz="3600" b="1" dirty="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>
            <a:off x="467544" y="5157192"/>
            <a:ext cx="8424936" cy="1296144"/>
          </a:xfrm>
          <a:prstGeom prst="plaque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0800"/>
          <a:lstStyle>
            <a:lvl1pPr marL="457200" indent="-4572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 b="1">
                <a:solidFill>
                  <a:srgbClr val="5F5F5F"/>
                </a:solidFill>
                <a:latin typeface="Tahoma" pitchFamily="34" charset="0"/>
              </a:defRPr>
            </a:lvl1pPr>
            <a:lvl2pPr marL="914400" indent="-4572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 b="1">
                <a:solidFill>
                  <a:srgbClr val="5F5F5F"/>
                </a:solidFill>
                <a:latin typeface="Tahoma" pitchFamily="34" charset="0"/>
              </a:defRPr>
            </a:lvl2pPr>
            <a:lvl3pPr marL="1371600" indent="-4572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 b="1">
                <a:solidFill>
                  <a:srgbClr val="5F5F5F"/>
                </a:solidFill>
                <a:latin typeface="Tahoma" pitchFamily="34" charset="0"/>
              </a:defRPr>
            </a:lvl3pPr>
            <a:lvl4pPr marL="1828800" indent="-4572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 b="1">
                <a:solidFill>
                  <a:srgbClr val="5F5F5F"/>
                </a:solidFill>
                <a:latin typeface="Tahoma" pitchFamily="34" charset="0"/>
              </a:defRPr>
            </a:lvl4pPr>
            <a:lvl5pPr marL="2286000" indent="-4572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 b="1">
                <a:solidFill>
                  <a:srgbClr val="5F5F5F"/>
                </a:solidFill>
                <a:latin typeface="Tahoma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 b="1">
                <a:solidFill>
                  <a:srgbClr val="5F5F5F"/>
                </a:solidFill>
                <a:latin typeface="Tahoma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 b="1">
                <a:solidFill>
                  <a:srgbClr val="5F5F5F"/>
                </a:solidFill>
                <a:latin typeface="Tahoma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 b="1">
                <a:solidFill>
                  <a:srgbClr val="5F5F5F"/>
                </a:solidFill>
                <a:latin typeface="Tahoma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 b="1">
                <a:solidFill>
                  <a:srgbClr val="5F5F5F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РК «Внедрение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унифицированной процедуры стратегического управления развитием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МО» (2013-14)</a:t>
            </a:r>
            <a:endParaRPr lang="en-US" altLang="ru-RU" sz="2600" b="0" dirty="0">
              <a:solidFill>
                <a:schemeClr val="tx2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83568" y="2780928"/>
            <a:ext cx="8208912" cy="2376264"/>
          </a:xfrm>
          <a:prstGeom prst="downArrowCallout">
            <a:avLst>
              <a:gd name="adj1" fmla="val 89140"/>
              <a:gd name="adj2" fmla="val 71942"/>
              <a:gd name="adj3" fmla="val 26079"/>
              <a:gd name="adj4" fmla="val 67306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ru-RU" sz="3200" dirty="0" smtClean="0">
                <a:solidFill>
                  <a:srgbClr val="6C2204"/>
                </a:solidFill>
              </a:rPr>
              <a:t>Государственные </a:t>
            </a:r>
            <a:r>
              <a:rPr lang="ru-RU" sz="3200" dirty="0">
                <a:solidFill>
                  <a:srgbClr val="6C2204"/>
                </a:solidFill>
              </a:rPr>
              <a:t>и муниципальные программы должны быть встроены в единую систему стратегического управления и бюджетирования</a:t>
            </a:r>
            <a:endParaRPr lang="en-US" altLang="ru-RU" sz="3200" dirty="0">
              <a:solidFill>
                <a:srgbClr val="6C2204"/>
              </a:solidFill>
            </a:endParaRPr>
          </a:p>
        </p:txBody>
      </p:sp>
      <p:sp>
        <p:nvSpPr>
          <p:cNvPr id="4100" name="AutoShape 7"/>
          <p:cNvSpPr>
            <a:spLocks noChangeArrowheads="1"/>
          </p:cNvSpPr>
          <p:nvPr/>
        </p:nvSpPr>
        <p:spPr bwMode="auto">
          <a:xfrm>
            <a:off x="899592" y="332656"/>
            <a:ext cx="7992888" cy="2448272"/>
          </a:xfrm>
          <a:prstGeom prst="downArrowCallout">
            <a:avLst>
              <a:gd name="adj1" fmla="val 95338"/>
              <a:gd name="adj2" fmla="val 80700"/>
              <a:gd name="adj3" fmla="val 26079"/>
              <a:gd name="adj4" fmla="val 67306"/>
            </a:avLst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ru-RU" sz="3200" dirty="0" smtClean="0"/>
              <a:t>Программа </a:t>
            </a:r>
            <a:r>
              <a:rPr lang="ru-RU" sz="3200" dirty="0"/>
              <a:t>повышения эффективности управления общественными (государственными и муниципальными) </a:t>
            </a:r>
            <a:r>
              <a:rPr lang="ru-RU" sz="3200" dirty="0" smtClean="0"/>
              <a:t>финансами </a:t>
            </a:r>
            <a:r>
              <a:rPr lang="ru-RU" sz="3200" dirty="0"/>
              <a:t>на период до</a:t>
            </a:r>
          </a:p>
          <a:p>
            <a:pPr>
              <a:lnSpc>
                <a:spcPts val="3200"/>
              </a:lnSpc>
            </a:pPr>
            <a:r>
              <a:rPr lang="ru-RU" sz="3200" dirty="0" smtClean="0"/>
              <a:t>2018 года</a:t>
            </a:r>
            <a:endParaRPr lang="ru-RU" sz="3200" dirty="0"/>
          </a:p>
          <a:p>
            <a:pPr eaLnBrk="1" hangingPunct="1">
              <a:lnSpc>
                <a:spcPts val="3100"/>
              </a:lnSpc>
            </a:pPr>
            <a:endParaRPr lang="en-US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8033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1" grpId="0" animBg="1"/>
      <p:bldP spid="6" grpId="0" animBg="1"/>
      <p:bldP spid="41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D7D47-AD03-45F4-ABC4-581DA728243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7" name="Rectangle 40"/>
          <p:cNvSpPr>
            <a:spLocks noChangeArrowheads="1"/>
          </p:cNvSpPr>
          <p:nvPr/>
        </p:nvSpPr>
        <p:spPr bwMode="auto">
          <a:xfrm>
            <a:off x="989534" y="188640"/>
            <a:ext cx="79449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7E270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тратегические цели и задачи МО (пример) и их связь с муниципальными программами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7E2704"/>
              </a:solidFill>
              <a:effectLst/>
              <a:cs typeface="Times New Roman" panose="02020603050405020304" pitchFamily="18" charset="0"/>
            </a:endParaRPr>
          </a:p>
        </p:txBody>
      </p:sp>
      <p:grpSp>
        <p:nvGrpSpPr>
          <p:cNvPr id="8" name="Полотно 163"/>
          <p:cNvGrpSpPr/>
          <p:nvPr/>
        </p:nvGrpSpPr>
        <p:grpSpPr>
          <a:xfrm>
            <a:off x="-40606" y="1019637"/>
            <a:ext cx="9410700" cy="6649580"/>
            <a:chOff x="0" y="0"/>
            <a:chExt cx="9410700" cy="577023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9410700" cy="42672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10" name="Line 4"/>
            <p:cNvCxnSpPr/>
            <p:nvPr/>
          </p:nvCxnSpPr>
          <p:spPr bwMode="auto">
            <a:xfrm>
              <a:off x="2819392" y="1296899"/>
              <a:ext cx="0" cy="11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864864" y="1386643"/>
              <a:ext cx="801242" cy="132798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100" dirty="0">
                  <a:effectLst/>
                  <a:latin typeface="Times New Roman"/>
                  <a:ea typeface="Calibri"/>
                  <a:cs typeface="Times New Roman"/>
                </a:rPr>
                <a:t>1.2.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/>
                  <a:ea typeface="Calibri"/>
                  <a:cs typeface="Times New Roman"/>
                </a:rPr>
                <a:t>Создать условия для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dirty="0" err="1">
                  <a:effectLst/>
                  <a:latin typeface="Times New Roman"/>
                  <a:ea typeface="Calibri"/>
                  <a:cs typeface="Times New Roman"/>
                </a:rPr>
                <a:t>устойчи-вого</a:t>
              </a:r>
              <a:r>
                <a:rPr lang="ru-RU" sz="1100" dirty="0">
                  <a:effectLst/>
                  <a:latin typeface="Times New Roman"/>
                  <a:ea typeface="Calibri"/>
                  <a:cs typeface="Times New Roman"/>
                </a:rPr>
                <a:t> развития АПК МО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2" name="AutoShape 6"/>
            <p:cNvCxnSpPr>
              <a:cxnSpLocks noChangeShapeType="1"/>
            </p:cNvCxnSpPr>
            <p:nvPr/>
          </p:nvCxnSpPr>
          <p:spPr bwMode="auto">
            <a:xfrm>
              <a:off x="1227386" y="354989"/>
              <a:ext cx="58401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5999" y="1389811"/>
              <a:ext cx="762570" cy="1324814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ts val="14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100" dirty="0" smtClean="0">
                  <a:latin typeface="Times New Roman"/>
                  <a:ea typeface="Times New Roman"/>
                </a:rPr>
                <a:t>1.1. </a:t>
              </a:r>
            </a:p>
            <a:p>
              <a:pPr>
                <a:lnSpc>
                  <a:spcPts val="14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100" dirty="0" smtClean="0">
                  <a:effectLst/>
                  <a:latin typeface="Times New Roman"/>
                  <a:ea typeface="Times New Roman"/>
                </a:rPr>
                <a:t>Содей-</a:t>
              </a:r>
              <a:r>
                <a:rPr lang="ru-RU" sz="1100" dirty="0" err="1" smtClean="0">
                  <a:effectLst/>
                  <a:latin typeface="Times New Roman"/>
                  <a:ea typeface="Times New Roman"/>
                </a:rPr>
                <a:t>ствовать</a:t>
              </a:r>
              <a:r>
                <a:rPr lang="ru-RU" sz="1100" dirty="0" smtClean="0">
                  <a:effectLst/>
                  <a:latin typeface="Times New Roman"/>
                  <a:ea typeface="Times New Roman"/>
                </a:rPr>
                <a:t> </a:t>
              </a:r>
              <a:r>
                <a:rPr lang="ru-RU" sz="1100" dirty="0" err="1" smtClean="0">
                  <a:effectLst/>
                  <a:latin typeface="Times New Roman"/>
                  <a:ea typeface="Times New Roman"/>
                </a:rPr>
                <a:t>разви-тию</a:t>
              </a:r>
              <a:r>
                <a:rPr lang="ru-RU" sz="1100" dirty="0" smtClean="0">
                  <a:effectLst/>
                  <a:latin typeface="Times New Roman"/>
                  <a:ea typeface="Times New Roman"/>
                </a:rPr>
                <a:t> </a:t>
              </a:r>
              <a:r>
                <a:rPr lang="ru-RU" sz="1100" dirty="0" err="1" smtClean="0">
                  <a:effectLst/>
                  <a:latin typeface="Times New Roman"/>
                  <a:ea typeface="Times New Roman"/>
                </a:rPr>
                <a:t>эконо-мики</a:t>
              </a:r>
              <a:r>
                <a:rPr lang="ru-RU" sz="1100" dirty="0" smtClean="0">
                  <a:effectLst/>
                  <a:latin typeface="Times New Roman"/>
                  <a:ea typeface="Times New Roman"/>
                </a:rPr>
                <a:t> в МО</a:t>
              </a:r>
              <a:endParaRPr lang="ru-RU" sz="1300" dirty="0">
                <a:effectLst/>
                <a:latin typeface="Arial"/>
                <a:ea typeface="Times New Roman"/>
              </a:endParaRP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025684" y="524114"/>
              <a:ext cx="1657350" cy="552450"/>
            </a:xfrm>
            <a:prstGeom prst="rect">
              <a:avLst/>
            </a:prstGeom>
            <a:solidFill>
              <a:srgbClr val="FFD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/>
                  <a:ea typeface="Calibri"/>
                  <a:cs typeface="Times New Roman"/>
                </a:rPr>
                <a:t>2 Блок: Обеспечить социальное развитие МО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35999" y="2920175"/>
              <a:ext cx="751899" cy="1235879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/>
                  <a:ea typeface="Calibri"/>
                  <a:cs typeface="Times New Roman"/>
                </a:rPr>
                <a:t>МП «</a:t>
              </a:r>
              <a:r>
                <a:rPr lang="ru-RU" sz="1100" dirty="0" err="1">
                  <a:effectLst/>
                  <a:latin typeface="Times New Roman"/>
                  <a:ea typeface="Calibri"/>
                  <a:cs typeface="Times New Roman"/>
                </a:rPr>
                <a:t>Разви-тие</a:t>
              </a:r>
              <a:r>
                <a:rPr lang="ru-RU" sz="1100" dirty="0">
                  <a:effectLst/>
                  <a:latin typeface="Times New Roman"/>
                  <a:ea typeface="Calibri"/>
                  <a:cs typeface="Times New Roman"/>
                </a:rPr>
                <a:t> экономики МО»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6" name="Line 29"/>
            <p:cNvCxnSpPr/>
            <p:nvPr/>
          </p:nvCxnSpPr>
          <p:spPr bwMode="auto">
            <a:xfrm>
              <a:off x="150679" y="5770239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40"/>
            <p:cNvCxnSpPr/>
            <p:nvPr/>
          </p:nvCxnSpPr>
          <p:spPr bwMode="auto">
            <a:xfrm flipV="1">
              <a:off x="8437810" y="1551711"/>
              <a:ext cx="1334" cy="1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2483521" y="0"/>
              <a:ext cx="2869901" cy="2867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tabLst>
                  <a:tab pos="8011160" algn="l"/>
                </a:tabLst>
              </a:pPr>
              <a:r>
                <a:rPr lang="ru-RU" sz="1400" dirty="0">
                  <a:effectLst/>
                  <a:latin typeface="Times New Roman"/>
                  <a:ea typeface="Times New Roman"/>
                </a:rPr>
                <a:t>Главная цель Стратегии МО</a:t>
              </a: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341671" y="529092"/>
              <a:ext cx="1608194" cy="552450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/>
                  <a:ea typeface="Times New Roman"/>
                </a:rPr>
                <a:t>1 Блок: Содействовать росту </a:t>
              </a:r>
              <a:r>
                <a:rPr lang="ru-RU" sz="1100" dirty="0" err="1">
                  <a:effectLst/>
                  <a:latin typeface="Times New Roman"/>
                  <a:ea typeface="Times New Roman"/>
                </a:rPr>
                <a:t>экон.активности</a:t>
              </a:r>
              <a:r>
                <a:rPr lang="ru-RU" sz="1100" dirty="0">
                  <a:effectLst/>
                  <a:latin typeface="Times New Roman"/>
                  <a:ea typeface="Times New Roman"/>
                </a:rPr>
                <a:t> в МО…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3771900" y="522902"/>
              <a:ext cx="2476500" cy="552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/>
                  <a:ea typeface="Times New Roman"/>
                </a:rPr>
                <a:t>3 Блок: Обеспечить высокий уровень эффективности и результативности муниципального управления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1" name="Line 4"/>
            <p:cNvCxnSpPr/>
            <p:nvPr/>
          </p:nvCxnSpPr>
          <p:spPr bwMode="auto">
            <a:xfrm>
              <a:off x="1227386" y="370621"/>
              <a:ext cx="0" cy="1596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4"/>
            <p:cNvCxnSpPr/>
            <p:nvPr/>
          </p:nvCxnSpPr>
          <p:spPr bwMode="auto">
            <a:xfrm>
              <a:off x="2616869" y="370621"/>
              <a:ext cx="0" cy="1149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4"/>
            <p:cNvCxnSpPr/>
            <p:nvPr/>
          </p:nvCxnSpPr>
          <p:spPr bwMode="auto">
            <a:xfrm>
              <a:off x="4978498" y="378874"/>
              <a:ext cx="0" cy="1149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4"/>
            <p:cNvCxnSpPr/>
            <p:nvPr/>
          </p:nvCxnSpPr>
          <p:spPr bwMode="auto">
            <a:xfrm>
              <a:off x="1342068" y="1037013"/>
              <a:ext cx="0" cy="2420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4"/>
            <p:cNvCxnSpPr/>
            <p:nvPr/>
          </p:nvCxnSpPr>
          <p:spPr bwMode="auto">
            <a:xfrm>
              <a:off x="7067550" y="375972"/>
              <a:ext cx="0" cy="1149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4"/>
            <p:cNvCxnSpPr/>
            <p:nvPr/>
          </p:nvCxnSpPr>
          <p:spPr bwMode="auto">
            <a:xfrm>
              <a:off x="1949865" y="1279019"/>
              <a:ext cx="0" cy="1149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4"/>
            <p:cNvCxnSpPr/>
            <p:nvPr/>
          </p:nvCxnSpPr>
          <p:spPr bwMode="auto">
            <a:xfrm>
              <a:off x="531869" y="1276138"/>
              <a:ext cx="0" cy="1149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/>
            <p:cNvCxnSpPr>
              <a:cxnSpLocks noChangeShapeType="1"/>
            </p:cNvCxnSpPr>
            <p:nvPr/>
          </p:nvCxnSpPr>
          <p:spPr bwMode="auto">
            <a:xfrm>
              <a:off x="531869" y="1276114"/>
              <a:ext cx="1400175" cy="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4"/>
            <p:cNvCxnSpPr/>
            <p:nvPr/>
          </p:nvCxnSpPr>
          <p:spPr bwMode="auto">
            <a:xfrm>
              <a:off x="1227386" y="1276138"/>
              <a:ext cx="0" cy="1149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4"/>
            <p:cNvCxnSpPr/>
            <p:nvPr/>
          </p:nvCxnSpPr>
          <p:spPr bwMode="auto">
            <a:xfrm>
              <a:off x="2960405" y="1055896"/>
              <a:ext cx="0" cy="220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666106" y="2913454"/>
              <a:ext cx="704088" cy="1235425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Calibri"/>
                  <a:cs typeface="Times New Roman"/>
                </a:rPr>
                <a:t>МП 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ts val="1100"/>
                </a:lnSpc>
                <a:spcAft>
                  <a:spcPts val="0"/>
                </a:spcAft>
              </a:pPr>
              <a:r>
                <a:rPr lang="ru-RU" sz="1200">
                  <a:effectLst/>
                  <a:latin typeface="Times New Roman"/>
                  <a:ea typeface="Calibri"/>
                  <a:cs typeface="Times New Roman"/>
                </a:rPr>
                <a:t>1.</a:t>
              </a:r>
              <a:r>
                <a:rPr lang="en-US" sz="1200">
                  <a:effectLst/>
                  <a:latin typeface="Times New Roman"/>
                  <a:ea typeface="Calibri"/>
                  <a:cs typeface="Times New Roman"/>
                </a:rPr>
                <a:t>N</a:t>
              </a:r>
              <a:r>
                <a:rPr lang="en-US" sz="1200">
                  <a:effectLst/>
                  <a:latin typeface="Calibri"/>
                  <a:ea typeface="Calibri"/>
                  <a:cs typeface="Times New Roman"/>
                </a:rPr>
                <a:t> 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32" name="Line 4"/>
            <p:cNvCxnSpPr/>
            <p:nvPr/>
          </p:nvCxnSpPr>
          <p:spPr bwMode="auto">
            <a:xfrm>
              <a:off x="3771900" y="314447"/>
              <a:ext cx="0" cy="644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6315075" y="504081"/>
              <a:ext cx="1647824" cy="945992"/>
            </a:xfrm>
            <a:prstGeom prst="rect">
              <a:avLst/>
            </a:prstGeom>
            <a:solidFill>
              <a:srgbClr val="C3C3E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/>
                  <a:ea typeface="Times New Roman"/>
                </a:rPr>
                <a:t>4 Блок: Содействовать обеспечению </a:t>
              </a:r>
              <a:r>
                <a:rPr lang="ru-RU" sz="1100" dirty="0" err="1">
                  <a:effectLst/>
                  <a:latin typeface="Times New Roman"/>
                  <a:ea typeface="Times New Roman"/>
                </a:rPr>
                <a:t>комплек-сной</a:t>
              </a:r>
              <a:r>
                <a:rPr lang="ru-RU" sz="1100" dirty="0">
                  <a:effectLst/>
                  <a:latin typeface="Times New Roman"/>
                  <a:ea typeface="Times New Roman"/>
                </a:rPr>
                <a:t> безопасности проживания и деятельности на территории МО 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8067675" y="484511"/>
              <a:ext cx="1116931" cy="6735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rgbClr val="7E2704"/>
                  </a:solidFill>
                  <a:effectLst/>
                  <a:latin typeface="Times New Roman"/>
                  <a:ea typeface="Times New Roman"/>
                </a:rPr>
                <a:t>Задачи Стратегии МО = цели блоков</a:t>
              </a:r>
              <a:r>
                <a:rPr lang="ru-RU" sz="14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cxnSp>
          <p:nvCxnSpPr>
            <p:cNvPr id="35" name="AutoShape 6"/>
            <p:cNvCxnSpPr>
              <a:cxnSpLocks noChangeShapeType="1"/>
            </p:cNvCxnSpPr>
            <p:nvPr/>
          </p:nvCxnSpPr>
          <p:spPr bwMode="auto">
            <a:xfrm>
              <a:off x="2819392" y="1304637"/>
              <a:ext cx="21591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2483520" y="1419704"/>
              <a:ext cx="1199514" cy="1399695"/>
            </a:xfrm>
            <a:prstGeom prst="rect">
              <a:avLst/>
            </a:prstGeom>
            <a:solidFill>
              <a:srgbClr val="FFD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100" dirty="0">
                  <a:effectLst/>
                  <a:latin typeface="Times New Roman"/>
                  <a:ea typeface="Calibri"/>
                </a:rPr>
                <a:t>2.1.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ts val="11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100" dirty="0">
                  <a:effectLst/>
                  <a:latin typeface="Times New Roman"/>
                  <a:ea typeface="Times New Roman"/>
                </a:rPr>
                <a:t>Повысить доступность, качество и эффективность общего, </a:t>
              </a:r>
              <a:r>
                <a:rPr lang="ru-RU" sz="1100" dirty="0" err="1">
                  <a:effectLst/>
                  <a:latin typeface="Times New Roman"/>
                  <a:ea typeface="Times New Roman"/>
                </a:rPr>
                <a:t>допол-нительного</a:t>
              </a:r>
              <a:r>
                <a:rPr lang="ru-RU" sz="1100" dirty="0">
                  <a:effectLst/>
                  <a:latin typeface="Times New Roman"/>
                  <a:ea typeface="Times New Roman"/>
                </a:rPr>
                <a:t> и дошкольного образования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3829050" y="1450057"/>
              <a:ext cx="890677" cy="1293776"/>
            </a:xfrm>
            <a:prstGeom prst="rect">
              <a:avLst/>
            </a:prstGeom>
            <a:solidFill>
              <a:srgbClr val="FFD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100" dirty="0">
                  <a:effectLst/>
                  <a:latin typeface="Times New Roman"/>
                  <a:ea typeface="Calibri"/>
                </a:rPr>
                <a:t>2.2.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ts val="11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100" dirty="0">
                  <a:effectLst/>
                  <a:latin typeface="Times New Roman"/>
                  <a:ea typeface="Calibri"/>
                </a:rPr>
                <a:t>Создать условия для </a:t>
              </a:r>
              <a:r>
                <a:rPr lang="ru-RU" sz="1100" dirty="0" err="1">
                  <a:effectLst/>
                  <a:latin typeface="Times New Roman"/>
                  <a:ea typeface="Calibri"/>
                </a:rPr>
                <a:t>разви</a:t>
              </a:r>
              <a:r>
                <a:rPr lang="ru-RU" sz="1100" dirty="0">
                  <a:effectLst/>
                  <a:latin typeface="Times New Roman"/>
                  <a:ea typeface="Calibri"/>
                </a:rPr>
                <a:t>-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ts val="11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100" dirty="0" err="1">
                  <a:effectLst/>
                  <a:latin typeface="Times New Roman"/>
                  <a:ea typeface="Calibri"/>
                </a:rPr>
                <a:t>тия</a:t>
              </a:r>
              <a:r>
                <a:rPr lang="ru-RU" sz="1100" dirty="0">
                  <a:effectLst/>
                  <a:latin typeface="Times New Roman"/>
                  <a:ea typeface="Calibri"/>
                </a:rPr>
                <a:t>  куль-</a:t>
              </a:r>
              <a:r>
                <a:rPr lang="ru-RU" sz="1100" dirty="0" err="1">
                  <a:effectLst/>
                  <a:latin typeface="Times New Roman"/>
                  <a:ea typeface="Calibri"/>
                </a:rPr>
                <a:t>турного</a:t>
              </a:r>
              <a:r>
                <a:rPr lang="ru-RU" sz="1100" dirty="0">
                  <a:effectLst/>
                  <a:latin typeface="Times New Roman"/>
                  <a:ea typeface="Calibri"/>
                </a:rPr>
                <a:t> потенциала МО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3929152" y="2946379"/>
              <a:ext cx="704849" cy="1209773"/>
            </a:xfrm>
            <a:prstGeom prst="rect">
              <a:avLst/>
            </a:prstGeom>
            <a:solidFill>
              <a:srgbClr val="FFD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200">
                  <a:effectLst/>
                  <a:latin typeface="Times New Roman"/>
                  <a:ea typeface="Calibri"/>
                </a:rPr>
                <a:t>МП </a:t>
              </a:r>
              <a:endParaRPr lang="ru-RU" sz="12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ts val="11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200">
                  <a:effectLst/>
                  <a:latin typeface="Times New Roman"/>
                  <a:ea typeface="Calibri"/>
                </a:rPr>
                <a:t>«Куль-тура МО»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4798094" y="2939204"/>
              <a:ext cx="685959" cy="1209675"/>
            </a:xfrm>
            <a:prstGeom prst="rect">
              <a:avLst/>
            </a:prstGeom>
            <a:solidFill>
              <a:srgbClr val="FFD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200">
                  <a:effectLst/>
                  <a:latin typeface="Times New Roman"/>
                  <a:ea typeface="Calibri"/>
                </a:rPr>
                <a:t>МП </a:t>
              </a:r>
              <a:endParaRPr lang="ru-RU" sz="12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ts val="11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200">
                  <a:effectLst/>
                  <a:latin typeface="Times New Roman"/>
                  <a:ea typeface="Calibri"/>
                </a:rPr>
                <a:t>2.</a:t>
              </a:r>
              <a:r>
                <a:rPr lang="en-US" sz="1200">
                  <a:effectLst/>
                  <a:latin typeface="Times New Roman"/>
                  <a:ea typeface="Calibri"/>
                </a:rPr>
                <a:t>N</a:t>
              </a:r>
              <a:r>
                <a:rPr lang="ru-RU" sz="1200">
                  <a:effectLst/>
                  <a:latin typeface="Times New Roman"/>
                  <a:ea typeface="Calibri"/>
                </a:rPr>
                <a:t>.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5666106" y="1633356"/>
              <a:ext cx="3518500" cy="25155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4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/>
                  <a:ea typeface="Times New Roman"/>
                </a:rPr>
                <a:t>Подзадачи Стратегии МО = задачи блоков = цели МП</a:t>
              </a:r>
            </a:p>
            <a:p>
              <a:pPr algn="ctr">
                <a:lnSpc>
                  <a:spcPts val="14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algn="ctr">
                <a:lnSpc>
                  <a:spcPts val="1400"/>
                </a:lnSpc>
                <a:spcAft>
                  <a:spcPts val="0"/>
                </a:spcAft>
              </a:pPr>
              <a:r>
                <a:rPr lang="ru-RU" sz="1600" dirty="0">
                  <a:effectLst/>
                  <a:latin typeface="Times New Roman"/>
                  <a:ea typeface="Times New Roman"/>
                </a:rPr>
                <a:t>Цели Муниципальных программ должны учитывать цели Государственных программ Республики Коми, в рамках которых предусмотрено предоставление субсидий местным бюджетам</a:t>
              </a:r>
            </a:p>
            <a:p>
              <a:pPr algn="ctr">
                <a:lnSpc>
                  <a:spcPts val="11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/>
                  <a:ea typeface="Times New Roman"/>
                </a:rPr>
                <a:t> 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ts val="1400"/>
                </a:lnSpc>
                <a:spcAft>
                  <a:spcPts val="0"/>
                </a:spcAft>
              </a:pPr>
              <a:r>
                <a:rPr lang="ru-RU" sz="1600" dirty="0" smtClean="0">
                  <a:solidFill>
                    <a:srgbClr val="007E39"/>
                  </a:solidFill>
                  <a:effectLst/>
                  <a:latin typeface="Times New Roman"/>
                  <a:ea typeface="Times New Roman"/>
                </a:rPr>
                <a:t>Достижение </a:t>
              </a:r>
              <a:r>
                <a:rPr lang="ru-RU" sz="1600" dirty="0">
                  <a:solidFill>
                    <a:srgbClr val="007E39"/>
                  </a:solidFill>
                  <a:effectLst/>
                  <a:latin typeface="Times New Roman"/>
                  <a:ea typeface="Times New Roman"/>
                </a:rPr>
                <a:t>целевых индикаторов Муниципальных программ должно содействовать достижению целевых индикаторов Государственных программ </a:t>
              </a:r>
            </a:p>
            <a:p>
              <a:pPr algn="ctr">
                <a:lnSpc>
                  <a:spcPts val="1400"/>
                </a:lnSpc>
                <a:spcAft>
                  <a:spcPts val="0"/>
                </a:spcAft>
              </a:pPr>
              <a:r>
                <a:rPr lang="ru-RU" sz="1600" dirty="0">
                  <a:solidFill>
                    <a:srgbClr val="007E39"/>
                  </a:solidFill>
                  <a:effectLst/>
                  <a:latin typeface="Times New Roman"/>
                  <a:ea typeface="Times New Roman"/>
                </a:rPr>
                <a:t>Республики Коми</a:t>
              </a: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1733550" y="1411999"/>
              <a:ext cx="636644" cy="130262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200">
                  <a:effectLst/>
                  <a:latin typeface="Times New Roman"/>
                  <a:ea typeface="Calibri"/>
                </a:rPr>
                <a:t>Задача </a:t>
              </a:r>
              <a:r>
                <a:rPr lang="en-US" sz="1200">
                  <a:effectLst/>
                  <a:latin typeface="Times New Roman"/>
                  <a:ea typeface="Calibri"/>
                </a:rPr>
                <a:t>N </a:t>
              </a:r>
              <a:endParaRPr lang="ru-RU" sz="120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ts val="11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200">
                  <a:effectLst/>
                  <a:latin typeface="Times New Roman"/>
                  <a:ea typeface="Calibri"/>
                </a:rPr>
                <a:t>Блока 1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2" name="Line 4"/>
            <p:cNvCxnSpPr/>
            <p:nvPr/>
          </p:nvCxnSpPr>
          <p:spPr bwMode="auto">
            <a:xfrm>
              <a:off x="4278435" y="1319253"/>
              <a:ext cx="0" cy="153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4798094" y="1450073"/>
              <a:ext cx="704215" cy="1293760"/>
            </a:xfrm>
            <a:prstGeom prst="rect">
              <a:avLst/>
            </a:prstGeom>
            <a:solidFill>
              <a:srgbClr val="FFD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200">
                  <a:effectLst/>
                  <a:latin typeface="Times New Roman"/>
                  <a:ea typeface="Calibri"/>
                </a:rPr>
                <a:t>Задача  </a:t>
              </a:r>
              <a:r>
                <a:rPr lang="en-US" sz="1200">
                  <a:effectLst/>
                  <a:latin typeface="Times New Roman"/>
                  <a:ea typeface="Calibri"/>
                </a:rPr>
                <a:t>N </a:t>
              </a:r>
              <a:r>
                <a:rPr lang="ru-RU" sz="1200">
                  <a:effectLst/>
                  <a:latin typeface="Times New Roman"/>
                  <a:ea typeface="Calibri"/>
                </a:rPr>
                <a:t>Блока 2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856228" y="2913804"/>
              <a:ext cx="703580" cy="1235075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</a:pPr>
              <a:r>
                <a:rPr lang="ru-RU" sz="1200" dirty="0">
                  <a:effectLst/>
                  <a:latin typeface="Times New Roman"/>
                  <a:ea typeface="Calibri"/>
                </a:rPr>
                <a:t>МП </a:t>
              </a:r>
              <a:r>
                <a:rPr lang="ru-RU" sz="1100" dirty="0">
                  <a:effectLst/>
                  <a:latin typeface="Times New Roman"/>
                  <a:ea typeface="Calibri"/>
                </a:rPr>
                <a:t>«</a:t>
              </a:r>
              <a:r>
                <a:rPr lang="ru-RU" sz="1100" dirty="0" err="1">
                  <a:effectLst/>
                  <a:latin typeface="Times New Roman"/>
                  <a:ea typeface="Calibri"/>
                </a:rPr>
                <a:t>Разви-тие</a:t>
              </a:r>
              <a:r>
                <a:rPr lang="ru-RU" sz="1100" dirty="0">
                  <a:effectLst/>
                  <a:latin typeface="Times New Roman"/>
                  <a:ea typeface="Calibri"/>
                </a:rPr>
                <a:t> АПК МО»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2731170" y="2946379"/>
              <a:ext cx="789940" cy="1209675"/>
            </a:xfrm>
            <a:prstGeom prst="rect">
              <a:avLst/>
            </a:prstGeom>
            <a:solidFill>
              <a:srgbClr val="FFD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ts val="1100"/>
                </a:lnSpc>
                <a:spcAft>
                  <a:spcPts val="0"/>
                </a:spcAft>
                <a:tabLst>
                  <a:tab pos="270510" algn="l"/>
                </a:tabLst>
              </a:pPr>
              <a:r>
                <a:rPr lang="ru-RU" sz="1200" dirty="0">
                  <a:effectLst/>
                  <a:latin typeface="Times New Roman"/>
                  <a:ea typeface="Calibri"/>
                </a:rPr>
                <a:t>МП </a:t>
              </a:r>
              <a:r>
                <a:rPr lang="ru-RU" sz="1100" dirty="0">
                  <a:effectLst/>
                  <a:latin typeface="Times New Roman"/>
                  <a:ea typeface="Calibri"/>
                </a:rPr>
                <a:t>«</a:t>
              </a:r>
              <a:r>
                <a:rPr lang="ru-RU" sz="1100" dirty="0" err="1">
                  <a:effectLst/>
                  <a:latin typeface="Times New Roman"/>
                  <a:ea typeface="Calibri"/>
                </a:rPr>
                <a:t>Разви-тие</a:t>
              </a:r>
              <a:r>
                <a:rPr lang="ru-RU" sz="1100" dirty="0">
                  <a:effectLst/>
                  <a:latin typeface="Times New Roman"/>
                  <a:ea typeface="Calibri"/>
                </a:rPr>
                <a:t> </a:t>
              </a:r>
              <a:r>
                <a:rPr lang="ru-RU" sz="1100" dirty="0" err="1">
                  <a:effectLst/>
                  <a:latin typeface="Times New Roman"/>
                  <a:ea typeface="Calibri"/>
                </a:rPr>
                <a:t>образо-вания</a:t>
              </a:r>
              <a:r>
                <a:rPr lang="ru-RU" sz="1100" dirty="0">
                  <a:effectLst/>
                  <a:latin typeface="Times New Roman"/>
                  <a:ea typeface="Calibri"/>
                </a:rPr>
                <a:t> в МО»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6" name="Line 4"/>
            <p:cNvCxnSpPr/>
            <p:nvPr/>
          </p:nvCxnSpPr>
          <p:spPr bwMode="auto">
            <a:xfrm>
              <a:off x="4986492" y="1304637"/>
              <a:ext cx="0" cy="1624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9396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ECFBAC-4999-4D6F-9A4B-1252E562207D}" type="slidenum">
              <a:rPr lang="ru-RU" altLang="ru-RU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ru-RU" altLang="ru-RU" sz="1400" b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101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-350838"/>
            <a:ext cx="10694988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793037" cy="1143000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Основа методики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042988" y="1557338"/>
            <a:ext cx="7772400" cy="4303712"/>
          </a:xfrm>
        </p:spPr>
        <p:txBody>
          <a:bodyPr/>
          <a:lstStyle/>
          <a:p>
            <a:pPr marL="0" indent="0" algn="ctr">
              <a:buFont typeface="Tahoma" pitchFamily="34" charset="0"/>
              <a:buNone/>
            </a:pPr>
            <a:r>
              <a:rPr lang="ru-RU" altLang="ru-RU" smtClean="0">
                <a:solidFill>
                  <a:srgbClr val="23236B"/>
                </a:solidFill>
                <a:latin typeface="Times New Roman" pitchFamily="18" charset="0"/>
                <a:cs typeface="Times New Roman" pitchFamily="18" charset="0"/>
              </a:rPr>
              <a:t>1. Совместная работа участников </a:t>
            </a:r>
            <a:r>
              <a:rPr lang="ru-RU" altLang="ru-RU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на карте времени</a:t>
            </a:r>
            <a:r>
              <a:rPr lang="ru-RU" altLang="ru-RU" smtClean="0">
                <a:solidFill>
                  <a:srgbClr val="23236B"/>
                </a:solidFill>
                <a:latin typeface="Times New Roman" pitchFamily="18" charset="0"/>
                <a:cs typeface="Times New Roman" pitchFamily="18" charset="0"/>
              </a:rPr>
              <a:t>; работа не с текстами, а с образами и схемами</a:t>
            </a:r>
          </a:p>
          <a:p>
            <a:pPr marL="0" indent="0" algn="ctr">
              <a:buFont typeface="Tahoma" pitchFamily="34" charset="0"/>
              <a:buNone/>
            </a:pPr>
            <a:r>
              <a:rPr lang="ru-RU" altLang="ru-RU" smtClean="0">
                <a:solidFill>
                  <a:srgbClr val="23236B"/>
                </a:solidFill>
                <a:latin typeface="Times New Roman" pitchFamily="18" charset="0"/>
                <a:cs typeface="Times New Roman" pitchFamily="18" charset="0"/>
              </a:rPr>
              <a:t>Карта - пространство, позволяющее увидеть различные способы и пути достижения желаемого результата –</a:t>
            </a:r>
          </a:p>
          <a:p>
            <a:pPr marL="0" indent="0" algn="ctr">
              <a:buFont typeface="Tahoma" pitchFamily="34" charset="0"/>
              <a:buNone/>
            </a:pPr>
            <a:r>
              <a:rPr lang="ru-RU" altLang="ru-RU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стратегических целей МО</a:t>
            </a:r>
          </a:p>
          <a:p>
            <a:pPr marL="0" indent="0" algn="ctr">
              <a:buFont typeface="Tahoma" pitchFamily="34" charset="0"/>
              <a:buNone/>
            </a:pPr>
            <a:r>
              <a:rPr lang="ru-RU" altLang="ru-RU" smtClean="0">
                <a:solidFill>
                  <a:srgbClr val="23236B"/>
                </a:solidFill>
                <a:latin typeface="Times New Roman" pitchFamily="18" charset="0"/>
                <a:cs typeface="Times New Roman" pitchFamily="18" charset="0"/>
              </a:rPr>
              <a:t>2. Способ структурирования сгенерированных идей</a:t>
            </a:r>
          </a:p>
          <a:p>
            <a:pPr marL="0" indent="0" algn="ctr">
              <a:buFont typeface="Tahoma" pitchFamily="34" charset="0"/>
              <a:buNone/>
            </a:pPr>
            <a:endParaRPr lang="ru-RU" altLang="ru-RU" smtClean="0">
              <a:solidFill>
                <a:srgbClr val="7E27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04592C-EBC3-4771-A8F2-3C4F01414BBD}" type="slidenum">
              <a:rPr lang="ru-RU" altLang="ru-RU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ru-RU" altLang="ru-RU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187450" y="549275"/>
            <a:ext cx="7793038" cy="1143000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6C2204"/>
                </a:solidFill>
                <a:latin typeface="Times New Roman" pitchFamily="18" charset="0"/>
                <a:cs typeface="Times New Roman" pitchFamily="18" charset="0"/>
              </a:rPr>
              <a:t>Элементы карты будущего</a:t>
            </a:r>
            <a:r>
              <a:rPr lang="ru-RU" altLang="ru-RU" b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altLang="ru-RU" b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182688" y="1828800"/>
            <a:ext cx="7772400" cy="4624536"/>
          </a:xfrm>
        </p:spPr>
        <p:txBody>
          <a:bodyPr/>
          <a:lstStyle/>
          <a:p>
            <a:pPr marL="0" indent="0">
              <a:lnSpc>
                <a:spcPts val="2800"/>
              </a:lnSpc>
              <a:buFont typeface="Tahoma" pitchFamily="34" charset="0"/>
              <a:buNone/>
            </a:pPr>
            <a:r>
              <a:rPr lang="ru-RU" altLang="ru-RU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dirty="0" smtClean="0">
                <a:solidFill>
                  <a:srgbClr val="6C2204"/>
                </a:solidFill>
                <a:latin typeface="Times New Roman" pitchFamily="18" charset="0"/>
                <a:cs typeface="Times New Roman" pitchFamily="18" charset="0"/>
              </a:rPr>
              <a:t>Тренды </a:t>
            </a:r>
            <a:r>
              <a:rPr lang="ru-RU" altLang="ru-RU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– существующие и зарождающиеся;</a:t>
            </a:r>
          </a:p>
          <a:p>
            <a:pPr marL="0" indent="0">
              <a:lnSpc>
                <a:spcPts val="2800"/>
              </a:lnSpc>
              <a:buFont typeface="Tahoma" pitchFamily="34" charset="0"/>
              <a:buNone/>
            </a:pPr>
            <a:r>
              <a:rPr lang="ru-RU" altLang="ru-RU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dirty="0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Форматы</a:t>
            </a:r>
            <a:r>
              <a:rPr lang="ru-RU" altLang="ru-RU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крупные блоки мер, технологии </a:t>
            </a:r>
            <a:r>
              <a:rPr lang="ru-RU" altLang="ru-RU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социального взаимодействия;</a:t>
            </a:r>
          </a:p>
          <a:p>
            <a:pPr marL="0" indent="0">
              <a:lnSpc>
                <a:spcPts val="2800"/>
              </a:lnSpc>
              <a:buFont typeface="Tahoma" pitchFamily="34" charset="0"/>
              <a:buNone/>
            </a:pPr>
            <a:r>
              <a:rPr lang="ru-RU" altLang="ru-RU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dirty="0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Ключевые события</a:t>
            </a:r>
            <a:r>
              <a:rPr lang="ru-RU" altLang="ru-RU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, запускающие, переламывающие или изменяющие скорость </a:t>
            </a:r>
            <a:r>
              <a:rPr lang="ru-RU" altLang="ru-RU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тренда</a:t>
            </a:r>
            <a:r>
              <a:rPr lang="ru-RU" altLang="ru-RU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lnSpc>
                <a:spcPts val="2800"/>
              </a:lnSpc>
              <a:buFont typeface="Tahoma" pitchFamily="34" charset="0"/>
              <a:buNone/>
            </a:pPr>
            <a:r>
              <a:rPr lang="ru-RU" altLang="ru-RU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dirty="0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Законопроекты и нормативные акты</a:t>
            </a:r>
            <a:r>
              <a:rPr lang="ru-RU" altLang="ru-RU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легитимизирующие</a:t>
            </a:r>
            <a:r>
              <a:rPr lang="ru-RU" altLang="ru-RU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28287A"/>
                </a:solidFill>
                <a:latin typeface="Times New Roman" pitchFamily="18" charset="0"/>
                <a:cs typeface="Times New Roman" pitchFamily="18" charset="0"/>
              </a:rPr>
              <a:t>форматы</a:t>
            </a:r>
          </a:p>
          <a:p>
            <a:pPr marL="0" indent="0">
              <a:lnSpc>
                <a:spcPts val="2800"/>
              </a:lnSpc>
              <a:buFont typeface="Tahoma" pitchFamily="34" charset="0"/>
              <a:buNone/>
            </a:pPr>
            <a:endParaRPr lang="ru-RU" altLang="ru-RU" dirty="0">
              <a:solidFill>
                <a:srgbClr val="28287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2800"/>
              </a:lnSpc>
              <a:buFont typeface="Tahoma" pitchFamily="34" charset="0"/>
              <a:buNone/>
            </a:pPr>
            <a:r>
              <a:rPr lang="ru-RU" altLang="ru-RU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См. «</a:t>
            </a:r>
            <a:r>
              <a:rPr lang="ru-RU" altLang="ru-RU" dirty="0" err="1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раздатку</a:t>
            </a:r>
            <a:r>
              <a:rPr lang="ru-RU" altLang="ru-RU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»!</a:t>
            </a:r>
            <a:endParaRPr lang="ru-RU" altLang="ru-RU" dirty="0" smtClean="0">
              <a:solidFill>
                <a:srgbClr val="007E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12B5E2-2789-4F8E-A342-C838FD3D91DF}" type="slidenum">
              <a:rPr lang="ru-RU" altLang="ru-RU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ru-RU" altLang="ru-RU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116013" y="908050"/>
            <a:ext cx="7793037" cy="1143000"/>
          </a:xfrm>
        </p:spPr>
        <p:txBody>
          <a:bodyPr/>
          <a:lstStyle/>
          <a:p>
            <a:pPr algn="ctr">
              <a:lnSpc>
                <a:spcPts val="2800"/>
              </a:lnSpc>
            </a:pPr>
            <a:r>
              <a:rPr lang="ru-RU" altLang="ru-RU" sz="3200" b="0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Карта времени заполняется различными объектами (сущностями), которые представлены карточками</a:t>
            </a:r>
            <a:r>
              <a:rPr lang="ru-RU" altLang="ru-RU" sz="3200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первый такт </a:t>
            </a:r>
            <a:r>
              <a:rPr lang="ru-RU" altLang="ru-RU" sz="2800" b="0" smtClean="0">
                <a:latin typeface="Times New Roman" pitchFamily="18" charset="0"/>
                <a:cs typeface="Times New Roman" pitchFamily="18" charset="0"/>
              </a:rPr>
              <a:t>работы на карту прикрепляются карточки трендов</a:t>
            </a: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73C7C4-487E-4CD8-BE7F-AE5C57AE6711}" type="slidenum">
              <a:rPr lang="ru-RU" altLang="ru-RU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ru-RU" altLang="ru-RU" sz="1400" b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27832"/>
            <a:ext cx="7668344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3068960"/>
            <a:ext cx="1689100" cy="31686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lnSpc>
                <a:spcPts val="2800"/>
              </a:lnSpc>
              <a:defRPr/>
            </a:pPr>
            <a:r>
              <a:rPr lang="ru-RU" sz="2400" kern="0" dirty="0" err="1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Устойчи</a:t>
            </a:r>
            <a:r>
              <a:rPr lang="ru-RU" sz="2400" kern="0" dirty="0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-вый</a:t>
            </a:r>
          </a:p>
          <a:p>
            <a:pPr algn="ctr">
              <a:lnSpc>
                <a:spcPts val="2800"/>
              </a:lnSpc>
              <a:defRPr/>
            </a:pPr>
            <a:r>
              <a:rPr lang="ru-RU" sz="2400" kern="0" dirty="0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Угасаю-</a:t>
            </a:r>
            <a:r>
              <a:rPr lang="ru-RU" sz="2400" kern="0" dirty="0" err="1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щий</a:t>
            </a:r>
            <a:endParaRPr lang="ru-RU" sz="2400" kern="0" dirty="0" smtClean="0">
              <a:solidFill>
                <a:srgbClr val="7E270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800"/>
              </a:lnSpc>
              <a:defRPr/>
            </a:pPr>
            <a:r>
              <a:rPr lang="ru-RU" sz="2400" kern="0" dirty="0" err="1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Неопре</a:t>
            </a:r>
            <a:r>
              <a:rPr lang="ru-RU" sz="2400" kern="0" dirty="0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-деленный</a:t>
            </a:r>
            <a:endParaRPr lang="ru-RU" sz="2400" kern="0" dirty="0">
              <a:solidFill>
                <a:srgbClr val="7E270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800"/>
              </a:lnSpc>
              <a:defRPr/>
            </a:pPr>
            <a:endParaRPr lang="ru-RU" sz="2800" kern="0" dirty="0" smtClean="0">
              <a:solidFill>
                <a:srgbClr val="7E270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800"/>
              </a:lnSpc>
              <a:defRPr/>
            </a:pPr>
            <a:endParaRPr lang="ru-RU" sz="2800" kern="0" dirty="0">
              <a:solidFill>
                <a:srgbClr val="7E270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800"/>
              </a:lnSpc>
              <a:defRPr/>
            </a:pPr>
            <a:endParaRPr lang="ru-RU" sz="2800" kern="0" dirty="0" smtClean="0">
              <a:solidFill>
                <a:srgbClr val="7E270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800"/>
              </a:lnSpc>
              <a:defRPr/>
            </a:pPr>
            <a:endParaRPr lang="ru-RU" sz="2800" kern="0" dirty="0">
              <a:solidFill>
                <a:srgbClr val="7E270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800"/>
              </a:lnSpc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173163" y="184150"/>
            <a:ext cx="7793037" cy="1143000"/>
          </a:xfrm>
        </p:spPr>
        <p:txBody>
          <a:bodyPr/>
          <a:lstStyle/>
          <a:p>
            <a:pPr algn="ctr"/>
            <a:r>
              <a:rPr lang="ru-RU" altLang="ru-RU" sz="3000" smtClean="0">
                <a:solidFill>
                  <a:srgbClr val="7E2704"/>
                </a:solidFill>
                <a:latin typeface="Times New Roman" pitchFamily="18" charset="0"/>
                <a:cs typeface="Times New Roman" pitchFamily="18" charset="0"/>
              </a:rPr>
              <a:t>Затем генерируются и прикрепляются на карту карточки форматов, событий, НПА</a:t>
            </a:r>
          </a:p>
        </p:txBody>
      </p:sp>
      <p:sp>
        <p:nvSpPr>
          <p:cNvPr id="81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746488-FB0B-4B35-B28F-800492F5D261}" type="slidenum">
              <a:rPr lang="ru-RU" altLang="ru-RU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ru-RU" altLang="ru-RU" sz="1400" b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241425"/>
            <a:ext cx="90455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93037" cy="1143000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6C2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Форсайт: Такт 1</a:t>
            </a:r>
            <a:endParaRPr lang="ru-RU" altLang="ru-RU" dirty="0" smtClean="0">
              <a:solidFill>
                <a:srgbClr val="6C2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912100" cy="4303713"/>
          </a:xfrm>
        </p:spPr>
        <p:txBody>
          <a:bodyPr/>
          <a:lstStyle/>
          <a:p>
            <a:pPr marL="0" indent="0">
              <a:buFont typeface="Tahoma" pitchFamily="34" charset="0"/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1.Рабочая группа МО по разработке Стратегии делится на 4 подгруппы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Каждая подгруппа формирует по 1 тренду в каждом из 4 блоков (Экономика, Социум, Управление, Безопасность)</a:t>
            </a:r>
          </a:p>
          <a:p>
            <a:pPr marL="0" indent="0">
              <a:buFont typeface="Tahoma" pitchFamily="34" charset="0"/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 карту наносится один тренд из блока по результатам голосования</a:t>
            </a:r>
          </a:p>
          <a:p>
            <a:pPr marL="0" indent="0" algn="ctr">
              <a:buFont typeface="Tahoma" pitchFamily="34" charset="0"/>
              <a:buNone/>
            </a:pPr>
            <a:r>
              <a:rPr lang="ru-RU" altLang="ru-RU" sz="3400" dirty="0" smtClean="0">
                <a:solidFill>
                  <a:srgbClr val="6C2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Летописец все фиксирует!</a:t>
            </a:r>
            <a:endParaRPr lang="ru-RU" altLang="ru-RU" sz="5400" dirty="0" smtClean="0">
              <a:solidFill>
                <a:srgbClr val="6C2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B053F7E-766B-4441-B3D0-45DC1CCDA9F7}" type="slidenum">
              <a:rPr lang="ru-RU" altLang="ru-RU" sz="1400" b="0" smtClean="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ru-RU" altLang="ru-RU" sz="14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месь">
  <a:themeElements>
    <a:clrScheme name="Смесь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Смес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месь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Designs\Смесь.pot</Template>
  <TotalTime>4247</TotalTime>
  <Words>624</Words>
  <Application>Microsoft Office PowerPoint</Application>
  <PresentationFormat>Экран (4:3)</PresentationFormat>
  <Paragraphs>108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Tahoma</vt:lpstr>
      <vt:lpstr>Wingdings</vt:lpstr>
      <vt:lpstr>Смесь</vt:lpstr>
      <vt:lpstr>   XIV Российский муниципальный форум 25 сентября 2014 г.  РАЗРАБОТКА СТРАТЕГИЙ МУНИЦИПАЛЬНЫХ ОБРАЗОВАНИЙ     С ИСПОЛЬЗОВАНИЕМ ТЕХНОЛОГИИ ФОРСАЙТА  Мастер-класс</vt:lpstr>
      <vt:lpstr> </vt:lpstr>
      <vt:lpstr>Презентация PowerPoint</vt:lpstr>
      <vt:lpstr>Презентация PowerPoint</vt:lpstr>
      <vt:lpstr>Основа методики</vt:lpstr>
      <vt:lpstr>Элементы карты будущего: </vt:lpstr>
      <vt:lpstr>Карта времени заполняется различными объектами (сущностями), которые представлены карточками За первый такт работы на карту прикрепляются карточки трендов</vt:lpstr>
      <vt:lpstr>Затем генерируются и прикрепляются на карту карточки форматов, событий, НПА</vt:lpstr>
      <vt:lpstr>Форсайт: Такт 1</vt:lpstr>
      <vt:lpstr>Связь Форсайта со стратегированием  в МО и РК</vt:lpstr>
      <vt:lpstr>Такт 2 - распределение групп внутри блоков (пример)</vt:lpstr>
      <vt:lpstr>Презентация PowerPoint</vt:lpstr>
      <vt:lpstr>Итоги (с участием выпускников Президентской программы):</vt:lpstr>
      <vt:lpstr>Презентация PowerPoint</vt:lpstr>
    </vt:vector>
  </TitlesOfParts>
  <Company>F&amp;E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Информационно-образовательная среда открытого дистанционного образования (ИОС ОДО)</dc:title>
  <dc:creator>Sarra</dc:creator>
  <cp:lastModifiedBy>Zimina</cp:lastModifiedBy>
  <cp:revision>366</cp:revision>
  <cp:lastPrinted>2014-09-20T08:18:10Z</cp:lastPrinted>
  <dcterms:created xsi:type="dcterms:W3CDTF">2003-03-02T15:05:42Z</dcterms:created>
  <dcterms:modified xsi:type="dcterms:W3CDTF">2014-09-20T08:20:39Z</dcterms:modified>
</cp:coreProperties>
</file>