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6" r:id="rId5"/>
    <p:sldId id="261" r:id="rId6"/>
    <p:sldId id="269" r:id="rId7"/>
    <p:sldId id="268" r:id="rId8"/>
    <p:sldId id="260" r:id="rId9"/>
    <p:sldId id="257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9;&#1074;&#1080;&#1090;&#1080;&#1077;%20&#1075;&#1086;&#1089;&#1091;&#1076;&#1072;&#1088;&#1089;&#1090;&#1074;&#1077;&#1085;&#1085;&#1086;&#1081;%20&#1089;&#1083;&#1091;&#1078;&#1073;&#1099;\&#1089;&#1090;&#1072;&#1090;&#1100;&#1103;%20&#1072;&#1074;&#1075;&#1091;&#1089;&#1090;%202015\&#1094;&#1077;&#1085;&#1085;&#1086;&#1089;&#1090;&#1080;%20&#1087;&#1086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tx>
        <c:rich>
          <a:bodyPr/>
          <a:lstStyle/>
          <a:p>
            <a:pPr>
              <a:defRPr/>
            </a:pPr>
            <a:r>
              <a:rPr lang="ru-RU" dirty="0"/>
              <a:t>все ценности по 8 (% м и ж в каждой возрастной </a:t>
            </a:r>
            <a:r>
              <a:rPr lang="ru-RU" dirty="0" smtClean="0"/>
              <a:t>группе</a:t>
            </a:r>
            <a:r>
              <a:rPr lang="en-US" dirty="0" smtClean="0"/>
              <a:t>)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Лист2!$H$23</c:f>
              <c:strCache>
                <c:ptCount val="1"/>
                <c:pt idx="0">
                  <c:v>91. Ваш возраст</c:v>
                </c:pt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Лист2!$H$24:$H$35</c:f>
            </c:numRef>
          </c:val>
        </c:ser>
        <c:ser>
          <c:idx val="1"/>
          <c:order val="1"/>
          <c:tx>
            <c:strRef>
              <c:f>Лист2!$I$23</c:f>
              <c:strCache>
                <c:ptCount val="1"/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Лист2!$I$24:$I$35</c:f>
            </c:numRef>
          </c:val>
        </c:ser>
        <c:ser>
          <c:idx val="2"/>
          <c:order val="2"/>
          <c:tx>
            <c:strRef>
              <c:f>Лист2!$J$23</c:f>
              <c:strCache>
                <c:ptCount val="1"/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Лист2!$J$24:$J$35</c:f>
            </c:numRef>
          </c:val>
        </c:ser>
        <c:ser>
          <c:idx val="3"/>
          <c:order val="3"/>
          <c:tx>
            <c:strRef>
              <c:f>Лист2!$K$23</c:f>
              <c:strCache>
                <c:ptCount val="1"/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Лист2!$K$24:$K$35</c:f>
            </c:numRef>
          </c:val>
        </c:ser>
        <c:ser>
          <c:idx val="4"/>
          <c:order val="4"/>
          <c:tx>
            <c:strRef>
              <c:f>Лист2!$L$23</c:f>
              <c:strCache>
                <c:ptCount val="1"/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Лист2!$L$24:$L$35</c:f>
            </c:numRef>
          </c:val>
        </c:ser>
        <c:ser>
          <c:idx val="5"/>
          <c:order val="5"/>
          <c:tx>
            <c:strRef>
              <c:f>Лист2!$M$23</c:f>
              <c:strCache>
                <c:ptCount val="1"/>
              </c:strCache>
            </c:strRef>
          </c:tx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Лист2!$M$24:$M$35</c:f>
            </c:numRef>
          </c:val>
        </c:ser>
        <c:ser>
          <c:idx val="6"/>
          <c:order val="6"/>
          <c:tx>
            <c:strRef>
              <c:f>Лист2!$N$23</c:f>
              <c:strCache>
                <c:ptCount val="1"/>
                <c:pt idx="0">
                  <c:v>женщины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spPr>
              <a:solidFill>
                <a:schemeClr val="bg2">
                  <a:lumMod val="90000"/>
                </a:schemeClr>
              </a:solidFill>
            </c:spPr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t"/>
            <c:showVal val="1"/>
          </c:dLbls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Лист2!$N$24:$N$35</c:f>
              <c:numCache>
                <c:formatCode>0.0</c:formatCode>
                <c:ptCount val="11"/>
                <c:pt idx="0">
                  <c:v>66.666666666666657</c:v>
                </c:pt>
                <c:pt idx="1">
                  <c:v>28.828828828828833</c:v>
                </c:pt>
                <c:pt idx="2">
                  <c:v>30.534351145038176</c:v>
                </c:pt>
                <c:pt idx="3">
                  <c:v>35.221674876847295</c:v>
                </c:pt>
                <c:pt idx="4">
                  <c:v>39.176161262050833</c:v>
                </c:pt>
                <c:pt idx="5">
                  <c:v>36.656282450674972</c:v>
                </c:pt>
                <c:pt idx="6">
                  <c:v>39.786381842456606</c:v>
                </c:pt>
                <c:pt idx="7">
                  <c:v>44.402515723270447</c:v>
                </c:pt>
                <c:pt idx="8">
                  <c:v>44.370860927152307</c:v>
                </c:pt>
                <c:pt idx="9">
                  <c:v>44.303797468354418</c:v>
                </c:pt>
                <c:pt idx="10">
                  <c:v>37.066152477009794</c:v>
                </c:pt>
              </c:numCache>
            </c:numRef>
          </c:val>
        </c:ser>
        <c:ser>
          <c:idx val="7"/>
          <c:order val="7"/>
          <c:tx>
            <c:strRef>
              <c:f>Лист2!$O$23</c:f>
              <c:strCache>
                <c:ptCount val="1"/>
                <c:pt idx="0">
                  <c:v>мужчины</c:v>
                </c:pt>
              </c:strCache>
            </c:strRef>
          </c:tx>
          <c:marker>
            <c:symbol val="none"/>
          </c:marker>
          <c:dLbls>
            <c:spPr>
              <a:solidFill>
                <a:schemeClr val="accent6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Val val="1"/>
          </c:dLbls>
          <c:cat>
            <c:strRef>
              <c:f>Лист2!$C$24:$G$35</c:f>
              <c:strCache>
                <c:ptCount val="11"/>
                <c:pt idx="0">
                  <c:v>до 20 лет</c:v>
                </c:pt>
                <c:pt idx="1">
                  <c:v>21-25 лет</c:v>
                </c:pt>
                <c:pt idx="2">
                  <c:v>26-30 лет</c:v>
                </c:pt>
                <c:pt idx="3">
                  <c:v>31-35 лет</c:v>
                </c:pt>
                <c:pt idx="4">
                  <c:v>36-40 лет</c:v>
                </c:pt>
                <c:pt idx="5">
                  <c:v>41-45 лет</c:v>
                </c:pt>
                <c:pt idx="6">
                  <c:v>46-50 лет</c:v>
                </c:pt>
                <c:pt idx="7">
                  <c:v>51-55 лет</c:v>
                </c:pt>
                <c:pt idx="8">
                  <c:v>56-60 лет</c:v>
                </c:pt>
                <c:pt idx="9">
                  <c:v>более 60 лет</c:v>
                </c:pt>
                <c:pt idx="10">
                  <c:v>Итого ответивших:</c:v>
                </c:pt>
              </c:strCache>
            </c:strRef>
          </c:cat>
          <c:val>
            <c:numRef>
              <c:f>Лист2!$O$24:$O$35</c:f>
              <c:numCache>
                <c:formatCode>0.0</c:formatCode>
                <c:ptCount val="11"/>
                <c:pt idx="0">
                  <c:v>33.333333333333329</c:v>
                </c:pt>
                <c:pt idx="1">
                  <c:v>22.321428571428573</c:v>
                </c:pt>
                <c:pt idx="2">
                  <c:v>25.721784776902886</c:v>
                </c:pt>
                <c:pt idx="3">
                  <c:v>26.38623326959847</c:v>
                </c:pt>
                <c:pt idx="4">
                  <c:v>36.66666666666665</c:v>
                </c:pt>
                <c:pt idx="5">
                  <c:v>30.909090909090907</c:v>
                </c:pt>
                <c:pt idx="6">
                  <c:v>38.888888888888893</c:v>
                </c:pt>
                <c:pt idx="7">
                  <c:v>44.025157232704409</c:v>
                </c:pt>
                <c:pt idx="8">
                  <c:v>31.818181818181817</c:v>
                </c:pt>
                <c:pt idx="9">
                  <c:v>30.188679245283016</c:v>
                </c:pt>
                <c:pt idx="10">
                  <c:v>30.890052356020938</c:v>
                </c:pt>
              </c:numCache>
            </c:numRef>
          </c:val>
        </c:ser>
        <c:dLbls/>
        <c:marker val="1"/>
        <c:axId val="172178816"/>
        <c:axId val="172196992"/>
      </c:lineChart>
      <c:catAx>
        <c:axId val="17217881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2196992"/>
        <c:crosses val="autoZero"/>
        <c:auto val="1"/>
        <c:lblAlgn val="ctr"/>
        <c:lblOffset val="100"/>
      </c:catAx>
      <c:valAx>
        <c:axId val="172196992"/>
        <c:scaling>
          <c:orientation val="minMax"/>
        </c:scaling>
        <c:axPos val="l"/>
        <c:majorGridlines/>
        <c:numFmt formatCode="0.0" sourceLinked="1"/>
        <c:tickLblPos val="none"/>
        <c:crossAx val="1721788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15C26-67EA-47C4-8254-B3A9827E5F3C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EDAA-317A-4033-AD36-C53DCF124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762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принципы</a:t>
            </a:r>
            <a:r>
              <a:rPr lang="ru-RU" baseline="0" dirty="0" smtClean="0"/>
              <a:t> не стали руководством для действий?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EDAA-317A-4033-AD36-C53DCF124D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принципы</a:t>
            </a:r>
            <a:r>
              <a:rPr lang="ru-RU" baseline="0" dirty="0" smtClean="0"/>
              <a:t> не стали руководством для действий?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EDAA-317A-4033-AD36-C53DCF124D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Ценности обеих групп одинаковы. Значит ли это что «служба» и «трудовая деятельность» не различаются по ценностям?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98276-D83F-459E-ABE8-21A24EEBF1E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0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Ценности только</a:t>
            </a:r>
            <a:r>
              <a:rPr lang="ru-RU" baseline="0" dirty="0" smtClean="0"/>
              <a:t> поступивших на госслужбу существенно отличаются от </a:t>
            </a:r>
            <a:r>
              <a:rPr lang="ru-RU" baseline="0" smtClean="0"/>
              <a:t>имеющих трудовой стаж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98276-D83F-459E-ABE8-21A24EEBF1E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0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принципы</a:t>
            </a:r>
            <a:r>
              <a:rPr lang="ru-RU" baseline="0" dirty="0" smtClean="0"/>
              <a:t> не стали руководством для действий?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EDAA-317A-4033-AD36-C53DCF124D5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infin.ru/ru/om/college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Ценностные основания единства государственной и муниципальной службы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Бойко Е.А.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Анапа,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28-30 сентября 2016 г.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Указали ранг важности 8 (% от опрошенных в каждой группе)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1892827"/>
              </p:ext>
            </p:extLst>
          </p:nvPr>
        </p:nvGraphicFramePr>
        <p:xfrm>
          <a:off x="467544" y="548680"/>
          <a:ext cx="8075240" cy="615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296144"/>
                <a:gridCol w="1656184"/>
              </a:tblGrid>
              <a:tr h="790529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массив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(9063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госслужбы до 1 года и труд. стаж более 6 лет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(305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Исполнять свои обязанности профессионально, основываясь на знаниях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81.6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6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Относиться ко всем гражданам с уважением их достоинства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82,6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80.7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приоритет общественных интересов даже в конфликтных ситуациях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68,4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69.5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гражданам возможность реализовывать свое право на участие в управлении делами государства и общества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50.2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 и беспристрастно решать вопросы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78,4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81.3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открытость и прозрачность деятельности государственных органов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74.1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решения, основанные на законах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86,2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86.6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Действовать, вызывая и поддерживая доверие к государству со стороны граждан и общества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79,0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80.0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Лояльно относиться к государству и государственным органам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59,5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61.0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 исполнять свои должностные обязанности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89,5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90.5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ценности получили ранг 8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35,3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35,4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8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6655138"/>
              </p:ext>
            </p:extLst>
          </p:nvPr>
        </p:nvGraphicFramePr>
        <p:xfrm>
          <a:off x="467544" y="548680"/>
          <a:ext cx="8075240" cy="6255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296144"/>
                <a:gridCol w="1656184"/>
              </a:tblGrid>
              <a:tr h="790529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Указали ранг важности 8 (% от опрошенных в каждой группе)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госслужбы до 1 года и труд. стаж более 6 лет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(305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до 1 года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21-25 лет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(121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Исполнять свои обязанности профессионально, основываясь на знаниях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81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Относиться ко всем гражданам с уважением их достоинства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приоритет общественных интересов даже в конфликтных ситуациях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гражданам возможность реализовывать свое право на участие в управлении делами государства и общества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31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 и беспристрастно решать вопросы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78,5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открытость и прозрачность деятельности государственных органов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8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решения, основанные на законах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Действовать, вызывая и поддерживая доверие к государству со стороны граждан и общества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Лояльно относиться к государству и государственным органам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 исполнять свои должностные обязанности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ценности получили ранг 8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35,4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26,4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5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7676835"/>
              </p:ext>
            </p:extLst>
          </p:nvPr>
        </p:nvGraphicFramePr>
        <p:xfrm>
          <a:off x="179512" y="404664"/>
          <a:ext cx="871296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85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6123137"/>
              </p:ext>
            </p:extLst>
          </p:nvPr>
        </p:nvGraphicFramePr>
        <p:xfrm>
          <a:off x="467544" y="188640"/>
          <a:ext cx="8075240" cy="647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296144"/>
                <a:gridCol w="165618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мужчины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 важности 8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от опрошенных)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(2106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женщины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 важности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от опрошенных)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(6761 чел)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Исполнять свои обязанности профессионально, основываясь на знаниях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74,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82,8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6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Относиться ко всем гражданам с уважением их достоинства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77,7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84,7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приоритет общественных интересов даже в конфликтных ситуациях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64,4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70,0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гражданам возможность реализовывать свое право на участие в управлении делами государства и общества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49,1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54,6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 и беспристрастно решать вопросы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76,0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79,8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открытость и прозрачность деятельности государственных органов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64,0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73,1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решения, основанные на законах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82,1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88,3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Действовать, вызывая и поддерживая доверие к государству со стороны граждан и общества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75,6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80,8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Лояльно относиться к государству и государственным органам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56,6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60,8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 исполнять свои должностные обязанности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86,3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91,4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ценности ранг 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30,9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37,0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392488" cy="64087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Основные принципы муниципальной службы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 муниципальной службы являются:</a:t>
            </a:r>
          </a:p>
          <a:p>
            <a:pPr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приоритет прав и свобод человека и гражданина;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равный доступ граждан, владеющих государственным языком Российской Федерации, к муниципальной службе и равные условия ее прохождения независимо от пола, расы, национальности,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от других обстоятельств, не связанных с профессиональными и деловыми качествами муниципального служащего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внепартийность муниципальной службы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профессионализм и компетентность муниципальных служащих;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стабильность муниципальной службы;</a:t>
            </a:r>
          </a:p>
          <a:p>
            <a:pPr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доступность информации о деятельности муниципальных </a:t>
            </a: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взаимодействие с общественными объединениями и гражданами;</a:t>
            </a:r>
          </a:p>
          <a:p>
            <a:pPr algn="just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правовая и социальная защищенность муниципальных служащих;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ответственность муниципальных служащих за неисполнение или ненадлежащее исполнение своих должностных обязанностей;</a:t>
            </a:r>
          </a:p>
          <a:p>
            <a:pPr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единство основных требований к муниципальной службе, а также учет  исторических и иных местных традиций при прохождении муниципальной службы;</a:t>
            </a:r>
          </a:p>
          <a:p>
            <a:pPr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800" b="1" dirty="0" smtClean="0"/>
              <a:t>ФЗ-25 «О муниципальной службе в Российской Федерации»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5527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Принципы гражданской службы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гражданской службы являются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и свобод человека и гражданина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равный доступ граждан, владеющих государственным языком Российской Федерации, к гражданской службе и равные условия ее прохождения независимо от пола, расы, национальности,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от других обстоятельств, не связанных с профессиональными и деловыми качествами гражданского служащего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профессионализм и компетентность гражданских служащих;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стабильность гражданской службы;</a:t>
            </a:r>
          </a:p>
          <a:p>
            <a:pPr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доступность информации о гражданской службе;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взаимодействие с общественными объединениями и гражданами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защищенность гражданских служащих от неправомерного вмешательства в их профессиональную служебную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единство правовых и организационных основ федеральной гражданской службы и гражданской службы субъектов Российской Федерации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500" b="1" dirty="0" smtClean="0"/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r>
              <a:rPr lang="ru-RU" sz="4800" b="1" dirty="0" smtClean="0"/>
              <a:t>ФЗ-79 «О государственной гражданской службе Российской Федерации</a:t>
            </a:r>
            <a:r>
              <a:rPr lang="ru-RU" sz="2500" b="1" dirty="0" smtClean="0"/>
              <a:t>»</a:t>
            </a:r>
            <a:endParaRPr lang="ru-RU" sz="25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54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 и гражданина являются непосредственно действующими.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определяют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применение законов,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законодательной и исполнительной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обеспечиваются правосудием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РФ, ст.18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того, что признание, соблюдение и защита прав и свобод человека и гражданина определяют смысл и содержание его профессиональной служебной деятельности;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«Об утверждении общих принципов служебного поведения …»,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79-ФЗ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ст.18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исходить из того, что признание, соблюдение и защита прав и свобод человека и гражданина определяют основной смысл и содержание деятельности как государственных органов и органов местного самоуправления, так и государственных (муниципальных) служащих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(п.10 Типового кодекса этики и служебного поведения государственных служащих РФ и муниципальных служащих)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35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392488" cy="648072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Основные принципы муниципальной службы</a:t>
            </a:r>
          </a:p>
          <a:p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 муниципальной службы являются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прав и свобод человека и гражданина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равный доступ граждан, владеющих государственным языком Российской Федерации, к муниципальной службе и равные условия ее прохождения независимо от пола, расы, национальности,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от других обстоятельств, не связанных с профессиональными и деловыми качествами муниципального служащего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None/>
            </a:pP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профессионализм и компетентность муниципальных служащих;</a:t>
            </a:r>
          </a:p>
          <a:p>
            <a:pPr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стабильность муниципальной службы;</a:t>
            </a:r>
          </a:p>
          <a:p>
            <a:pPr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взаимодействие с общественными объединениями и гражданами;</a:t>
            </a:r>
          </a:p>
          <a:p>
            <a:pPr algn="just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800" b="1" dirty="0" smtClean="0"/>
              <a:t>ФЗ-25 «О муниципальной службе в Российской Федерации»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5527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Принципы гражданской службы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гражданской службы являются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arenR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и свобод человека и гражданина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равный доступ граждан, владеющих государственным языком Российской Федерации, к гражданской службе и равные условия ее прохождения независимо от пола, расы, национальности,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от других обстоятельств, не связанных с профессиональными и деловыми качествами гражданского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служащего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4) профессионализм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компетентность гражданских служащих;</a:t>
            </a:r>
          </a:p>
          <a:p>
            <a:pPr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стабильность гражданской службы;</a:t>
            </a:r>
          </a:p>
          <a:p>
            <a:pPr algn="just">
              <a:buNone/>
            </a:pP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взаимодействие с общественными объединениями и гражданами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ru-RU" sz="4800" b="1" dirty="0" smtClean="0"/>
          </a:p>
          <a:p>
            <a:pPr marL="0" indent="0" algn="r">
              <a:buNone/>
            </a:pPr>
            <a:r>
              <a:rPr lang="ru-RU" sz="4800" b="1" dirty="0" smtClean="0"/>
              <a:t>ФЗ-79 </a:t>
            </a:r>
            <a:r>
              <a:rPr lang="ru-RU" sz="4800" b="1" dirty="0" smtClean="0"/>
              <a:t>«О государственной гражданской службе Российской Федерации</a:t>
            </a:r>
            <a:r>
              <a:rPr lang="ru-RU" sz="2500" b="1" dirty="0" smtClean="0"/>
              <a:t>»</a:t>
            </a:r>
            <a:endParaRPr lang="ru-RU" sz="25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54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392488" cy="640871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Основные принципы муниципальной службы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муниципальной службы являются:</a:t>
            </a:r>
          </a:p>
          <a:p>
            <a:pPr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доступность информации о деятельности муниципальных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правовая и социальная защищенность муниципальных служащих;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единство основных требований к муниципальной службе, а также учет  исторических и иных местных традиций при прохождении муниципальной службы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None/>
            </a:pP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ответственность муниципальных служащих за неисполнение или ненадлежащее исполнение своих должностных обязанностей;</a:t>
            </a:r>
          </a:p>
          <a:p>
            <a:pPr>
              <a:buNone/>
            </a:pPr>
            <a:endParaRPr lang="en-US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4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внепартийность муниципальной службы.</a:t>
            </a:r>
            <a:endParaRPr lang="en-US" sz="4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300" b="1" dirty="0" smtClean="0"/>
              <a:t>ФЗ-25 «О муниципальной службе в Российской Федерации»</a:t>
            </a:r>
            <a:endParaRPr lang="ru-RU" sz="43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305272"/>
            <a:ext cx="4038600" cy="655272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Принципы гражданской службы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гражданской службы являются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доступность информации о гражданской службе;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защищенность гражданских служащих от неправомерного вмешательства в их профессиональную служебную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единство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и организационных основ федеральной гражданской службы и гражданской службы субъектов Российской Федерации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en-US" sz="2500" b="1" dirty="0"/>
          </a:p>
          <a:p>
            <a:pPr marL="0" indent="0" algn="r">
              <a:buNone/>
            </a:pPr>
            <a:endParaRPr lang="en-US" sz="2500" b="1" dirty="0" smtClean="0"/>
          </a:p>
          <a:p>
            <a:pPr marL="0" indent="0" algn="r">
              <a:buNone/>
            </a:pPr>
            <a:endParaRPr lang="ru-RU" sz="4800" b="1" dirty="0" smtClean="0"/>
          </a:p>
          <a:p>
            <a:pPr marL="0" indent="0" algn="r">
              <a:buNone/>
            </a:pPr>
            <a:endParaRPr lang="ru-RU" sz="4800" b="1" dirty="0" smtClean="0"/>
          </a:p>
          <a:p>
            <a:pPr marL="0" indent="0" algn="r">
              <a:buNone/>
            </a:pPr>
            <a:endParaRPr lang="ru-RU" sz="4800" b="1" dirty="0" smtClean="0"/>
          </a:p>
          <a:p>
            <a:pPr marL="0" indent="0" algn="r">
              <a:buNone/>
            </a:pPr>
            <a:endParaRPr lang="ru-RU" sz="4800" b="1" dirty="0" smtClean="0"/>
          </a:p>
          <a:p>
            <a:pPr marL="0" indent="0" algn="r">
              <a:buNone/>
            </a:pPr>
            <a:r>
              <a:rPr lang="ru-RU" sz="4300" b="1" dirty="0" smtClean="0"/>
              <a:t>ФЗ-79 </a:t>
            </a:r>
            <a:r>
              <a:rPr lang="ru-RU" sz="4300" b="1" dirty="0" smtClean="0"/>
              <a:t>«О государственной гражданской службе Российской Федерации»</a:t>
            </a:r>
            <a:endParaRPr lang="ru-RU" sz="43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54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1000" dirty="0" smtClean="0"/>
              <a:t>О равном доступе к муниципальной службе</a:t>
            </a:r>
            <a:r>
              <a:rPr lang="en-US" sz="1000" dirty="0" smtClean="0"/>
              <a:t> </a:t>
            </a:r>
            <a:r>
              <a:rPr lang="ru-RU" sz="1000" dirty="0" smtClean="0"/>
              <a:t>25</a:t>
            </a:r>
            <a:r>
              <a:rPr lang="en-US" sz="1000" dirty="0" smtClean="0"/>
              <a:t>-</a:t>
            </a:r>
            <a:r>
              <a:rPr lang="ru-RU" sz="1000" dirty="0" smtClean="0"/>
              <a:t>ФЗ</a:t>
            </a:r>
            <a:endParaRPr lang="ru-RU" sz="1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доступ граждан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владеющих государственным языком Российской Федерации, 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равные условия ее прохождения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должностного положения,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религии,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общественным объединениям,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обстоятельств,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связанных с профессиональными и деловыми качествами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служащего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9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382676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dirty="0"/>
              <a:t>http://www.roskazna.ru/o-kaznachejstve/missiya-i-tsennosti/</a:t>
            </a:r>
            <a:endParaRPr lang="ru-RU" sz="1600" b="1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ориентированность на клиента;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честность;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совершенству.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355976" y="476672"/>
            <a:ext cx="4392488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официального сайта Министерства финансов Российской Федерации: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http://minfin.ru/ru/om/college/##ixzz4JYIttN7b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000" b="1" dirty="0" smtClean="0"/>
          </a:p>
          <a:p>
            <a:pPr marL="0" indent="0" algn="just">
              <a:buNone/>
            </a:pPr>
            <a:endParaRPr lang="ru-RU" sz="1000" b="1" dirty="0"/>
          </a:p>
          <a:p>
            <a:pPr marL="0" indent="0" algn="just">
              <a:buNone/>
            </a:pPr>
            <a:r>
              <a:rPr lang="ru-RU" sz="1000" b="1" dirty="0" smtClean="0"/>
              <a:t>Проект </a:t>
            </a:r>
            <a:r>
              <a:rPr lang="ru-RU" sz="1000" b="1" dirty="0"/>
              <a:t>итогового доклада «Основные результаты деятельности Минфина </a:t>
            </a:r>
            <a:r>
              <a:rPr lang="ru-RU" sz="1000" b="1" dirty="0" smtClean="0"/>
              <a:t>России </a:t>
            </a:r>
            <a:r>
              <a:rPr lang="ru-RU" sz="1000" b="1" dirty="0"/>
              <a:t>в 2015 году и задачах органов финансовой системы Российской Федерации на 2016 год» к расширенному заседанию коллегии Минфина России, которое </a:t>
            </a:r>
            <a:r>
              <a:rPr lang="ru-RU" sz="1000" b="1" dirty="0" smtClean="0"/>
              <a:t>состоялось </a:t>
            </a:r>
            <a:r>
              <a:rPr lang="ru-RU" sz="1000" b="1" dirty="0"/>
              <a:t>20 апреля 2016 года</a:t>
            </a:r>
          </a:p>
          <a:p>
            <a:pPr marL="0" indent="0">
              <a:buNone/>
            </a:pPr>
            <a:r>
              <a:rPr lang="ru-RU" sz="1000" dirty="0" smtClean="0"/>
              <a:t>В 2016 году итоговый доклад к расширенной коллегии Минфина подготовлен в несколько ином, новом формате. </a:t>
            </a:r>
            <a:endParaRPr lang="ru-RU" sz="1000" dirty="0"/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сформулировали и включили в Доклад миссию и ценности Министерства, чтобы раскрыть и конкретизировать смысл, содержание и этическую составляющую нашей работы, постараться сориентировать и мотивировать наших сотрудников на плодотворную деятельность и конкретные результаты.»</a:t>
            </a:r>
          </a:p>
          <a:p>
            <a:pPr marL="0" indent="0" algn="r">
              <a:buNone/>
            </a:pPr>
            <a:r>
              <a:rPr lang="ru-RU" sz="1500" b="1" dirty="0" smtClean="0"/>
              <a:t>                                                                                                                        </a:t>
            </a:r>
            <a:r>
              <a:rPr lang="ru-RU" sz="1500" b="1" dirty="0" err="1" smtClean="0"/>
              <a:t>А.Силуанов</a:t>
            </a:r>
            <a:endParaRPr lang="ru-RU" sz="1500" b="1" dirty="0"/>
          </a:p>
          <a:p>
            <a:pPr marL="0" indent="0">
              <a:buNone/>
            </a:pPr>
            <a:r>
              <a:rPr lang="ru-R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</a:p>
          <a:p>
            <a:pPr marL="0" indent="0">
              <a:buNone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Верное служение государству и обществу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</a:p>
          <a:p>
            <a:pPr marL="0" indent="0"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762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6309890"/>
              </p:ext>
            </p:extLst>
          </p:nvPr>
        </p:nvGraphicFramePr>
        <p:xfrm>
          <a:off x="467544" y="188640"/>
          <a:ext cx="8136904" cy="637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890"/>
                <a:gridCol w="164301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государственных служащих субъектов РФ СФО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массив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 важности 8 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от опрошенных)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(9063 чел)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Исполнять свои обязанности профессионально, основываясь на знаниях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80,5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6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Относиться ко всем гражданам с уважением их достоинства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82,6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приоритет общественных интересов даже в конфликтных ситуациях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68,4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гражданам возможность реализовывать свое право на участие в управлении делами государства и общества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 и беспристрастно решать вопросы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78,4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открытость и прозрачность деятельности государственных органов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70,5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решения, основанные на законах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86,2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Действовать, вызывая и поддерживая доверие к государству со стороны граждан и общества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79,0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Лояльно относиться к государству и государственным органам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59,5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 исполнять свои должностные обязанности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89,5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ценности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35,3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6309890"/>
              </p:ext>
            </p:extLst>
          </p:nvPr>
        </p:nvGraphicFramePr>
        <p:xfrm>
          <a:off x="467544" y="188640"/>
          <a:ext cx="8075240" cy="656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296144"/>
                <a:gridCol w="165618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государственных служащих субъектов РФ СФО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массив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 важности 8 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от опрошенных)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(9063 чел)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массив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«практически все» («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от опрошенных)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(9063 чел)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Исполнять свои обязанности профессионально, основываясь на знаниях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80,5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31,2 (77,9)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6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Относиться ко всем гражданам с уважением их достоинства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82,6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33,4 (75,1)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приоритет общественных интересов даже в конфликтных ситуациях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68,4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29,3 (69.6)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гражданам возможность реализовывать свое право на участие в управлении делами государства и общества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chemeClr val="tx1"/>
                          </a:solidFill>
                        </a:rPr>
                        <a:t>52,8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22,7 (56,8)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 и беспристрастно решать вопросы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78,4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31,4 (69,9)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открытость и прозрачность деятельности государственных органов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70,5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33,8 (71,7)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решения, основанные на законах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86,2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49,4 (86,0)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7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Действовать, вызывая и поддерживая доверие к государству со стороны граждан и общества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79,0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36,9 (75,1)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Лояльно относиться к государству и государственным органам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tx1"/>
                          </a:solidFill>
                        </a:rPr>
                        <a:t>59,5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33,4 (71,5)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 исполнять свои должностные обязанности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89,5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41,3 (79,9)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3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ценности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35,3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12,9 (41,5)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Местное самоуправление в РФ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За период с 1 января 2006 года по 18 сентября 2016 года проведено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1399 местных референдумов (голосований)</a:t>
            </a:r>
          </a:p>
          <a:p>
            <a:pPr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Преимущественно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границах (или преобразованиях) муниципальных образований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самооблажении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граждан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1915</Words>
  <Application>Microsoft Office PowerPoint</Application>
  <PresentationFormat>Экран (4:3)</PresentationFormat>
  <Paragraphs>423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Ценностные основания единства государственной и муниципальной службы</vt:lpstr>
      <vt:lpstr>Слайд 2</vt:lpstr>
      <vt:lpstr>Слайд 3</vt:lpstr>
      <vt:lpstr>Слайд 4</vt:lpstr>
      <vt:lpstr>О равном доступе к муниципальной службе 25-ФЗ</vt:lpstr>
      <vt:lpstr>Слайд 6</vt:lpstr>
      <vt:lpstr>Слайд 7</vt:lpstr>
      <vt:lpstr>Слайд 8</vt:lpstr>
      <vt:lpstr>Слайд 9</vt:lpstr>
      <vt:lpstr>Указали ранг важности 8 (% от опрошенных в каждой группе)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Ценностные основания единства государственной и муниципальной службы</dc:title>
  <dc:creator>111</dc:creator>
  <cp:lastModifiedBy>Бойко</cp:lastModifiedBy>
  <cp:revision>31</cp:revision>
  <dcterms:created xsi:type="dcterms:W3CDTF">2016-09-25T11:04:17Z</dcterms:created>
  <dcterms:modified xsi:type="dcterms:W3CDTF">2016-09-29T04:02:45Z</dcterms:modified>
</cp:coreProperties>
</file>