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8" r:id="rId3"/>
    <p:sldId id="257" r:id="rId4"/>
    <p:sldId id="271" r:id="rId5"/>
    <p:sldId id="264" r:id="rId6"/>
    <p:sldId id="265" r:id="rId7"/>
    <p:sldId id="261" r:id="rId8"/>
    <p:sldId id="263" r:id="rId9"/>
    <p:sldId id="262" r:id="rId10"/>
    <p:sldId id="259" r:id="rId11"/>
    <p:sldId id="267" r:id="rId12"/>
    <p:sldId id="268" r:id="rId13"/>
    <p:sldId id="266" r:id="rId14"/>
    <p:sldId id="269" r:id="rId15"/>
    <p:sldId id="26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1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6273529237519654E-2"/>
          <c:y val="2.6945308545964042E-2"/>
          <c:w val="0.82344972922040494"/>
          <c:h val="0.76515456615931587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в своем регионе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определенно да</c:v>
                </c:pt>
                <c:pt idx="1">
                  <c:v>в какой-то мере да</c:v>
                </c:pt>
                <c:pt idx="2">
                  <c:v>скорее нет</c:v>
                </c:pt>
                <c:pt idx="3">
                  <c:v>определенно нет</c:v>
                </c:pt>
                <c:pt idx="4">
                  <c:v>затр.ответить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>
                  <c:v>2.0000000000000004E-2</c:v>
                </c:pt>
                <c:pt idx="1">
                  <c:v>0.18000000000000002</c:v>
                </c:pt>
                <c:pt idx="2">
                  <c:v>0.38000000000000006</c:v>
                </c:pt>
                <c:pt idx="3">
                  <c:v>0.41000000000000003</c:v>
                </c:pt>
                <c:pt idx="4">
                  <c:v>1.0000000000000002E-2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в стране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определенно да</c:v>
                </c:pt>
                <c:pt idx="1">
                  <c:v>в какой-то мере да</c:v>
                </c:pt>
                <c:pt idx="2">
                  <c:v>скорее нет</c:v>
                </c:pt>
                <c:pt idx="3">
                  <c:v>определенно нет</c:v>
                </c:pt>
                <c:pt idx="4">
                  <c:v>затр.ответить</c:v>
                </c:pt>
              </c:strCache>
            </c:strRef>
          </c:cat>
          <c:val>
            <c:numRef>
              <c:f>Лист1!$C$2:$C$6</c:f>
              <c:numCache>
                <c:formatCode>0%</c:formatCode>
                <c:ptCount val="5"/>
                <c:pt idx="0">
                  <c:v>1.0000000000000002E-2</c:v>
                </c:pt>
                <c:pt idx="1">
                  <c:v>0.11000000000000001</c:v>
                </c:pt>
                <c:pt idx="2">
                  <c:v>0.38000000000000006</c:v>
                </c:pt>
                <c:pt idx="3">
                  <c:v>0.47000000000000003</c:v>
                </c:pt>
                <c:pt idx="4">
                  <c:v>3.0000000000000006E-2</c:v>
                </c:pt>
              </c:numCache>
            </c:numRef>
          </c:val>
        </c:ser>
        <c:dLbls/>
        <c:gapWidth val="160"/>
        <c:overlap val="-50"/>
        <c:axId val="79552896"/>
        <c:axId val="79554432"/>
      </c:barChart>
      <c:catAx>
        <c:axId val="79552896"/>
        <c:scaling>
          <c:orientation val="minMax"/>
        </c:scaling>
        <c:axPos val="b"/>
        <c:tickLblPos val="nextTo"/>
        <c:crossAx val="79554432"/>
        <c:crosses val="autoZero"/>
        <c:auto val="1"/>
        <c:lblAlgn val="ctr"/>
        <c:lblOffset val="100"/>
      </c:catAx>
      <c:valAx>
        <c:axId val="79554432"/>
        <c:scaling>
          <c:orientation val="minMax"/>
        </c:scaling>
        <c:delete val="1"/>
        <c:axPos val="l"/>
        <c:numFmt formatCode="0%" sourceLinked="1"/>
        <c:tickLblPos val="none"/>
        <c:crossAx val="7955289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% от </a:t>
            </a:r>
            <a:r>
              <a:rPr lang="ru-RU" dirty="0" smtClean="0"/>
              <a:t>опрошенных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от опр.</c:v>
                </c:pt>
              </c:strCache>
            </c:strRef>
          </c:tx>
          <c:dLbls>
            <c:txPr>
              <a:bodyPr/>
              <a:lstStyle/>
              <a:p>
                <a:pPr>
                  <a:defRPr sz="2400" b="1" i="0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да, могут</c:v>
                </c:pt>
                <c:pt idx="1">
                  <c:v>нет, не могут</c:v>
                </c:pt>
                <c:pt idx="2">
                  <c:v>на что-то могут, на что-то нет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0.1</c:v>
                </c:pt>
                <c:pt idx="1">
                  <c:v>0.60000000000000009</c:v>
                </c:pt>
                <c:pt idx="2">
                  <c:v>0.23</c:v>
                </c:pt>
                <c:pt idx="3">
                  <c:v>7.0000000000000021E-2</c:v>
                </c:pt>
              </c:numCache>
            </c:numRef>
          </c:val>
        </c:ser>
        <c:dLbls/>
        <c:axId val="66463616"/>
        <c:axId val="66465152"/>
      </c:barChart>
      <c:catAx>
        <c:axId val="66463616"/>
        <c:scaling>
          <c:orientation val="minMax"/>
        </c:scaling>
        <c:axPos val="b"/>
        <c:tickLblPos val="nextTo"/>
        <c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c:spPr>
        <c:txPr>
          <a:bodyPr/>
          <a:lstStyle/>
          <a:p>
            <a:pPr>
              <a:defRPr sz="2400" b="1" i="0" baseline="0"/>
            </a:pPr>
            <a:endParaRPr lang="ru-RU"/>
          </a:p>
        </c:txPr>
        <c:crossAx val="66465152"/>
        <c:crosses val="autoZero"/>
        <c:lblAlgn val="ctr"/>
        <c:lblOffset val="100"/>
      </c:catAx>
      <c:valAx>
        <c:axId val="66465152"/>
        <c:scaling>
          <c:orientation val="minMax"/>
        </c:scaling>
        <c:delete val="1"/>
        <c:axPos val="l"/>
        <c:numFmt formatCode="0%" sourceLinked="1"/>
        <c:tickLblPos val="none"/>
        <c:crossAx val="66463616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3967386021191813E-2"/>
          <c:y val="2.8307844486897119E-2"/>
          <c:w val="0.75114452707300483"/>
          <c:h val="0.8817724876258036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 1.09.05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до 30 лет</c:v>
                </c:pt>
                <c:pt idx="1">
                  <c:v>30-39 лет</c:v>
                </c:pt>
                <c:pt idx="2">
                  <c:v>40-49 лет</c:v>
                </c:pt>
                <c:pt idx="3">
                  <c:v>50-59 лет</c:v>
                </c:pt>
                <c:pt idx="4">
                  <c:v>более 60 лет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14.1</c:v>
                </c:pt>
                <c:pt idx="1">
                  <c:v>20</c:v>
                </c:pt>
                <c:pt idx="2">
                  <c:v>36.200000000000003</c:v>
                </c:pt>
                <c:pt idx="3">
                  <c:v>28.2</c:v>
                </c:pt>
                <c:pt idx="4">
                  <c:v>1.5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1.10.13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до 30 лет</c:v>
                </c:pt>
                <c:pt idx="1">
                  <c:v>30-39 лет</c:v>
                </c:pt>
                <c:pt idx="2">
                  <c:v>40-49 лет</c:v>
                </c:pt>
                <c:pt idx="3">
                  <c:v>50-59 лет</c:v>
                </c:pt>
                <c:pt idx="4">
                  <c:v>более 60 лет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15.4</c:v>
                </c:pt>
                <c:pt idx="1">
                  <c:v>27.2</c:v>
                </c:pt>
                <c:pt idx="2">
                  <c:v>26</c:v>
                </c:pt>
                <c:pt idx="3">
                  <c:v>27.3</c:v>
                </c:pt>
                <c:pt idx="4">
                  <c:v>4.0999999999999996</c:v>
                </c:pt>
              </c:numCache>
            </c:numRef>
          </c:val>
        </c:ser>
        <c:dLbls/>
        <c:overlap val="-20"/>
        <c:axId val="88891776"/>
        <c:axId val="88893312"/>
      </c:barChart>
      <c:catAx>
        <c:axId val="88891776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 i="0" baseline="0"/>
            </a:pPr>
            <a:endParaRPr lang="ru-RU"/>
          </a:p>
        </c:txPr>
        <c:crossAx val="88893312"/>
        <c:crosses val="autoZero"/>
        <c:auto val="1"/>
        <c:lblAlgn val="ctr"/>
        <c:lblOffset val="100"/>
      </c:catAx>
      <c:valAx>
        <c:axId val="88893312"/>
        <c:scaling>
          <c:orientation val="minMax"/>
        </c:scaling>
        <c:axPos val="l"/>
        <c:majorGridlines/>
        <c:numFmt formatCode="General" sourceLinked="1"/>
        <c:tickLblPos val="nextTo"/>
        <c:crossAx val="8889177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 1.09.05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бэби-бумеры (1944-1963)</c:v>
                </c:pt>
                <c:pt idx="1">
                  <c:v>поколение X (1964-1983)</c:v>
                </c:pt>
                <c:pt idx="2">
                  <c:v>поколение Y (1984-2000)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65.900000000000006</c:v>
                </c:pt>
                <c:pt idx="1">
                  <c:v>34.1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1.10.13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бэби-бумеры (1944-1963)</c:v>
                </c:pt>
                <c:pt idx="1">
                  <c:v>поколение X (1964-1983)</c:v>
                </c:pt>
                <c:pt idx="2">
                  <c:v>поколение Y (1984-2000)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31.4</c:v>
                </c:pt>
                <c:pt idx="1">
                  <c:v>53.2</c:v>
                </c:pt>
                <c:pt idx="2">
                  <c:v>15.4</c:v>
                </c:pt>
              </c:numCache>
            </c:numRef>
          </c:val>
        </c:ser>
        <c:dLbls/>
        <c:axId val="96173056"/>
        <c:axId val="96178944"/>
      </c:barChart>
      <c:catAx>
        <c:axId val="96173056"/>
        <c:scaling>
          <c:orientation val="minMax"/>
        </c:scaling>
        <c:axPos val="b"/>
        <c:tickLblPos val="nextTo"/>
        <c:crossAx val="96178944"/>
        <c:crosses val="autoZero"/>
        <c:auto val="1"/>
        <c:lblAlgn val="ctr"/>
        <c:lblOffset val="100"/>
      </c:catAx>
      <c:valAx>
        <c:axId val="96178944"/>
        <c:scaling>
          <c:orientation val="minMax"/>
        </c:scaling>
        <c:axPos val="l"/>
        <c:majorGridlines/>
        <c:numFmt formatCode="General" sourceLinked="1"/>
        <c:tickLblPos val="nextTo"/>
        <c:crossAx val="9617305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 b="1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994E993D508EFEA433CC7A64D156CF89B1BD1C7F9B8DECE2F512D1D352687D055EB834CD74hFQ7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2FA6459A8F55CA2E530043E374538D911E9105AAA2B0ACA26B45E07BEBFE72F1A23E8D6510107224LCcDB" TargetMode="External"/><Relationship Id="rId2" Type="http://schemas.openxmlformats.org/officeDocument/2006/relationships/hyperlink" Target="consultantplus://offline/ref=2FA6459A8F55CA2E530043E374538D911D9304A5A6B8F1A8631CEC79ECF12DE6A577816410117BL2cCB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/>
          <a:lstStyle/>
          <a:p>
            <a:r>
              <a:rPr lang="ru-RU" dirty="0" smtClean="0"/>
              <a:t>О ценностях муниципальной службы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Анапа, сентябрь 2014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деятельность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граждан, которая осуществляется на постоянной основе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должностях муниципальной службы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замещаемых путем заключения трудового договора (контракта).</a:t>
            </a:r>
          </a:p>
          <a:p>
            <a:pPr marL="0" indent="0" algn="just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Нанимателем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муниципального служащего является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образование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 имени которого полномочия нанимателя осуществляет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представитель нанимателя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(работодатель).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Представителем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нанимателя (работодателем) может быть глава муниципального образования, руководитель органа местного самоуправления, председатель избирательной комиссии муниципального образования или иное лицо, уполномоченное исполнять обязанности представителя нанимателя (работодателя).</a:t>
            </a:r>
          </a:p>
          <a:p>
            <a:pPr marL="0" indent="0" algn="just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служащих распространяется действие трудового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законодательства с особенностями, предусмотренными 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Федеральным законом 25-ФЗ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службы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органе местного самоуправления, аппарате избирательной комиссии муниципального образования, которые образуются в соответствии с уставом муниципального образования,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установленным кругом обязанностей по обеспечению исполнения полномочий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 местного самоуправления, избирательной комиссии муниципального образования или лица, замещающего муниципальную должность.</a:t>
            </a: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составлении и утверждении штатного расписания органа местного самоуправления, аппарата избирательной комиссии муниципального образования используются наименования должностей муниципальной службы, предусмотренные реестром должностей муниципальной службы в субъекте Российской Федерации.</a:t>
            </a:r>
          </a:p>
          <a:p>
            <a:endParaRPr lang="ru-RU" sz="1600" b="1" dirty="0"/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9018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муниципальных служащих по возрасту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83601390"/>
              </p:ext>
            </p:extLst>
          </p:nvPr>
        </p:nvGraphicFramePr>
        <p:xfrm>
          <a:off x="457200" y="1196752"/>
          <a:ext cx="8229600" cy="4929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9592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муниципальных служащих (по поколениям)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12024281"/>
              </p:ext>
            </p:extLst>
          </p:nvPr>
        </p:nvGraphicFramePr>
        <p:xfrm>
          <a:off x="457200" y="908720"/>
          <a:ext cx="8229600" cy="5217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5758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smtClean="0"/>
              <a:t>Триумф технологий над целями и ценностями государственной службы </a:t>
            </a:r>
            <a:r>
              <a:rPr lang="ru-RU" sz="2800" b="1" u="sng" dirty="0" smtClean="0"/>
              <a:t>привел</a:t>
            </a:r>
            <a:r>
              <a:rPr lang="ru-RU" sz="2800" b="1" dirty="0" smtClean="0"/>
              <a:t> к определенному </a:t>
            </a:r>
            <a:r>
              <a:rPr lang="ru-RU" sz="2800" b="1" u="sng" dirty="0" smtClean="0"/>
              <a:t>упадку</a:t>
            </a:r>
            <a:r>
              <a:rPr lang="ru-RU" sz="2800" b="1" dirty="0" smtClean="0"/>
              <a:t> у чиновников </a:t>
            </a:r>
            <a:r>
              <a:rPr lang="ru-RU" sz="2800" b="1" u="sng" dirty="0" smtClean="0"/>
              <a:t>морали общественного служения</a:t>
            </a:r>
            <a:r>
              <a:rPr lang="ru-RU" sz="2800" b="1" dirty="0" smtClean="0"/>
              <a:t>, к выхолащиванию в среде управленцев гражданского духа</a:t>
            </a:r>
            <a:r>
              <a:rPr lang="ru-RU" sz="2800" dirty="0" smtClean="0"/>
              <a:t>.</a:t>
            </a:r>
          </a:p>
          <a:p>
            <a:pPr marL="0" indent="0" algn="r">
              <a:buNone/>
            </a:pPr>
            <a:r>
              <a:rPr lang="ru-RU" sz="2400" dirty="0" err="1" smtClean="0"/>
              <a:t>А.В.Оболонский</a:t>
            </a:r>
            <a:endParaRPr lang="ru-RU" sz="2400" dirty="0" smtClean="0"/>
          </a:p>
          <a:p>
            <a:pPr marL="0" indent="0" algn="r">
              <a:buNone/>
            </a:pPr>
            <a:r>
              <a:rPr lang="ru-RU" sz="2400" dirty="0" smtClean="0"/>
              <a:t>Бюрократия: в поисках новой модели (эволюция теории и практики государственного управления в последние десятилетия)</a:t>
            </a:r>
          </a:p>
          <a:p>
            <a:pPr marL="0" indent="0" algn="r">
              <a:buNone/>
            </a:pPr>
            <a:r>
              <a:rPr lang="ru-RU" sz="2400" dirty="0" smtClean="0"/>
              <a:t>Общественные науки и современность. 2014, №3, с.13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38581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4. Основные принципы муниципальной службы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507288" cy="6048672"/>
          </a:xfrm>
        </p:spPr>
        <p:txBody>
          <a:bodyPr>
            <a:normAutofit lnSpcReduction="10000"/>
          </a:bodyPr>
          <a:lstStyle/>
          <a:p>
            <a:endParaRPr lang="ru-RU" sz="1200" dirty="0"/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принципами муниципальной службы являются: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приоритет прав и свобод человека и гражданина;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равный доступ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граждан, владеющих государственным языком Российской Федерации, к муниципальной службе и равные условия ее прохождения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независимо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пола, расы, национальности, происхождения, имущественного и должностного положения, места жительства, отношения к религии, </a:t>
            </a:r>
            <a:r>
              <a:rPr lang="ru-RU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убеждений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принадлежности к общественным объединениям, а также от других обстоятельств, не связанных с профессиональными и деловыми качествами муниципального служащего;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профессионализм и компетентность муниципальных служащих;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стабильность муниципальной службы;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доступность информации о деятельности муниципальных служащих;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взаимодействие с общественными объединениями и гражданами;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единство основных требований к муниципальной службе, а также учет исторических и иных местных традиций при прохождении муниципальной службы;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правовая и социальная защищенность муниципальных служащих;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9) ответственность муниципальных служащих за неисполнение или ненадлежащее исполнение своих должностных обязанностей;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10) внепартийность муниципальной службы.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018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государственный служащий -  гражданин, осуществляющий профессиональную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служебную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деятельность на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должности ФГС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получающий денежное содержание (вознаграждение, довольствие)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средств федерального бюджета</a:t>
            </a:r>
          </a:p>
          <a:p>
            <a:pPr marL="0" indent="0" algn="just"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Государственный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гражданский служащий субъекта РФ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гражданин, осуществляющий профессиональную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служебную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деятельность на должности ГГСС и получающий денежное вознаграждение за счет средств соответствующего бюджета</a:t>
            </a:r>
          </a:p>
          <a:p>
            <a:pPr marL="0" indent="0" algn="just"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Муниципальная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профессиональная деятельность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граждан, которая осуществляется на постоянной основе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должностях муниципальной службы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замещаемых путем заключения трудового договора (контракта).</a:t>
            </a: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6692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РФ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88632"/>
          </a:xfrm>
        </p:spPr>
        <p:txBody>
          <a:bodyPr>
            <a:normAutofit fontScale="92500"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Человек, его права и свободы являются высшей ценностью. Признание, соблюдение и защита прав и свобод человека и гражданина - обязанность государства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Носителем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суверенитета и единственным источником власти в Российской Федерации является ее многонациональный народ.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Народ осуществляет свою власть непосредственно, а также через органы государственной власти и органы местного самоуправления.</a:t>
            </a: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Никто не может присваивать власть в Российской Федерации. Захват власти или присвоение властных полномочий преследуются по федеральному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закону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Конституция Российской Федерации и федеральные законы имеют верховенство на всей территории Российской Федерации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800" dirty="0"/>
              <a:t>1. Граждане Российской Федерации имеют право участвовать в управлении делами государства как непосредственно, так и через своих представителей.</a:t>
            </a:r>
          </a:p>
          <a:p>
            <a:pPr marL="0" indent="0" algn="just">
              <a:buNone/>
            </a:pPr>
            <a:r>
              <a:rPr lang="ru-RU" sz="1800" dirty="0"/>
              <a:t>2. Граждане Российской Федерации имеют право избирать и быть избранными в органы государственной власти и органы местного самоуправления, а также участвовать в референдуме.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endParaRPr lang="ru-RU" sz="1400" dirty="0"/>
          </a:p>
          <a:p>
            <a:endParaRPr lang="ru-RU" sz="1400" dirty="0"/>
          </a:p>
          <a:p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9371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12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РФ)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800" dirty="0"/>
              <a:t>В Российской Федерации </a:t>
            </a:r>
            <a:r>
              <a:rPr lang="ru-RU" sz="2000" b="1" dirty="0"/>
              <a:t>признается</a:t>
            </a:r>
            <a:r>
              <a:rPr lang="ru-RU" sz="1800" dirty="0"/>
              <a:t> и гарантируется местное самоуправление.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Местное </a:t>
            </a:r>
            <a:r>
              <a:rPr lang="ru-RU" sz="1800" dirty="0"/>
              <a:t>самоуправление в пределах своих полномочий самостоятельно. Органы местного самоуправления не </a:t>
            </a:r>
            <a:r>
              <a:rPr lang="ru-RU" sz="1800" dirty="0" smtClean="0"/>
              <a:t>входят в </a:t>
            </a:r>
            <a:r>
              <a:rPr lang="ru-RU" sz="1800" dirty="0"/>
              <a:t>систему органов государственной власти.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МЕСТНОЕ САМОУПРАВЛЕНИЕ</a:t>
            </a:r>
          </a:p>
          <a:p>
            <a:endParaRPr lang="ru-RU" sz="1000" b="1" dirty="0"/>
          </a:p>
          <a:p>
            <a:pPr marL="0" indent="0" algn="ctr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130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Местное самоуправление осуществляется гражданами путем референдума, выборов, других форм прямого волеизъявления, через выборные и другие органы местного самоуправления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131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Местное самоуправление осуществляется в городских, сельских поселениях и на других территориях с учетом исторических и иных местных традиций.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органов местного самоуправления определяется населением самостоятельно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132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местного самоуправления </a:t>
            </a:r>
            <a:r>
              <a:rPr lang="ru-RU" sz="1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управляют муниципальной собственностью, формируют, утверждают и исполняют местный бюджет, устанавливают местные налоги и сборы, осуществляют охрану общественного порядка, а также решают иные вопросы местного значения.</a:t>
            </a: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местного самоуправления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наделяться законом отдельными государственными полномочиями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передачей необходимых для их осуществления материальных и финансовых средств. Реализация переданных полномочий подконтрольна государству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133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Местное самоуправление в Российской Федерации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гарантируется правом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судебную защиту, на компенсацию дополнительных расходов, возникших в результате решений, принятых органами государственной власти, запретом на ограничение прав местного самоуправления, установленных Конституцией Российской Федерации и федеральными законами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800" dirty="0"/>
          </a:p>
          <a:p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666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Местное самоуправление составляет одну из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конституционного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строя Российской Федерации,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признается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гарантируется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всей территории Российской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ст.1, закон 131-ФЗ)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6805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означает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«местное самоуправление осуществляется»?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решает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(т.е. использует свою власть)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местного значения</a:t>
            </a:r>
          </a:p>
          <a:p>
            <a:pPr marL="0" indent="0" algn="ctr">
              <a:buNone/>
            </a:pP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</a:t>
            </a:r>
          </a:p>
          <a:p>
            <a:pPr marL="0" indent="0" algn="ctr">
              <a:buNone/>
            </a:pPr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и/или через органы местного самоуправления</a:t>
            </a:r>
            <a:endParaRPr lang="ru-RU" sz="2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а) самостоятельно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б) под свою ответственность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в) исходя из своих интересов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г) с учетом исторических и иных местных традиций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пределах, установленных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Конституцией РФ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едеральными законами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аконами субъектов РФ, в случаях, установленных федеральными законами</a:t>
            </a:r>
          </a:p>
          <a:p>
            <a:pPr marL="0" indent="0">
              <a:buNone/>
            </a:pPr>
            <a:endParaRPr lang="ru-RU" sz="1200" dirty="0"/>
          </a:p>
          <a:p>
            <a:pPr marL="0" indent="0">
              <a:buNone/>
            </a:pPr>
            <a:endParaRPr lang="ru-RU" sz="1200" dirty="0" smtClean="0"/>
          </a:p>
          <a:p>
            <a:pPr marL="0" indent="0">
              <a:buNone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3672940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8002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непосредственного осуществления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населением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самоуправления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(которые могут использоваться жителями любого муниципального образования,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иное не установлено федеральным законом)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 Федеральным законом 131-ФЗ: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референдум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(статья 22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выборы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(статья 23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голосование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отзыву депутата, члена выборного органа местного самоуправления, выборного должностного лица местного самоуправления,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голосование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вопросам изменения границ муниципального образования, преобразования муниципального образования (статья 24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определенных законом случаях –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сход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0779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Факультативные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формы самоуправления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(участия в осуществлении местного самоуправления)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600" dirty="0"/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правотворческая инициатива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(статья 26),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слушания (статья 28),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(статья 29),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конференция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(собрание делегатов) (статья 30),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(статья 31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в органы местного самоуправления (статья 32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самоуправление (статья 27), </a:t>
            </a:r>
          </a:p>
          <a:p>
            <a:endParaRPr lang="ru-RU" sz="1600" dirty="0"/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33035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Самые важные права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(данные фонда «Общественное мнение»)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управлении обществом и государством  3%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избирать и быть избранным		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4%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 слова					                   14%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Личная свобода и неприкосновенность		        40%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Равенство перед законом				        51%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Бесплатное образование				        54%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 и его справедливая оплата			        57%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Бесплатная медицинская помощь			        71%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194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ли такие люди, как Вы, влиять на принятие решений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(данные ВЦИОМ, март 2014)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36785184"/>
              </p:ext>
            </p:extLst>
          </p:nvPr>
        </p:nvGraphicFramePr>
        <p:xfrm>
          <a:off x="457200" y="1412776"/>
          <a:ext cx="85072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13331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Ощущаете ли Вы, что простые граждане могут влиять на местную власть, защищать свои интересы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	(данные ВЦИОМ, 2011 год)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67557369"/>
              </p:ext>
            </p:extLst>
          </p:nvPr>
        </p:nvGraphicFramePr>
        <p:xfrm>
          <a:off x="467544" y="206084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4640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1524</TotalTime>
  <Words>1037</Words>
  <Application>Microsoft Office PowerPoint</Application>
  <PresentationFormat>Экран (4:3)</PresentationFormat>
  <Paragraphs>105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 ценностях муниципальной службы</vt:lpstr>
      <vt:lpstr>Конституция РФ</vt:lpstr>
      <vt:lpstr>Статья 12 (Конституция РФ) В Российской Федерации признается и гарантируется местное самоуправление.  Местное самоуправление в пределах своих полномочий самостоятельно. Органы местного самоуправления не входят в систему органов государственной власти. </vt:lpstr>
      <vt:lpstr>1. Местное самоуправление составляет одну из основ конституционного строя Российской Федерации, признается, гарантируется и осуществляется на всей территории Российской Федерации    (ст.1, закон 131-ФЗ)</vt:lpstr>
      <vt:lpstr>Формы непосредственного осуществления  населением местного самоуправления  (которые могут использоваться жителями любого муниципального образования,  если иное не установлено федеральным законом)</vt:lpstr>
      <vt:lpstr>Факультативные формы самоуправления (участия в осуществлении местного самоуправления)</vt:lpstr>
      <vt:lpstr>Самые важные права  (данные фонда «Общественное мнение»)</vt:lpstr>
      <vt:lpstr>Могут ли такие люди, как Вы, влиять на принятие решений  (данные ВЦИОМ, март 2014)</vt:lpstr>
      <vt:lpstr>Ощущаете ли Вы, что простые граждане могут влиять на местную власть, защищать свои интересы      (данные ВЦИОМ, 2011 год)</vt:lpstr>
      <vt:lpstr>Слайд 10</vt:lpstr>
      <vt:lpstr>Структура муниципальных служащих по возрасту</vt:lpstr>
      <vt:lpstr>Структура муниципальных служащих (по поколениям)</vt:lpstr>
      <vt:lpstr>Слайд 13</vt:lpstr>
      <vt:lpstr>Статья 4. Основные принципы муниципальной службы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Бойко Евгений А.</dc:creator>
  <cp:lastModifiedBy>Бойко</cp:lastModifiedBy>
  <cp:revision>14</cp:revision>
  <dcterms:created xsi:type="dcterms:W3CDTF">2014-09-11T02:43:54Z</dcterms:created>
  <dcterms:modified xsi:type="dcterms:W3CDTF">2014-09-21T11:05:23Z</dcterms:modified>
</cp:coreProperties>
</file>