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4" r:id="rId7"/>
    <p:sldId id="273" r:id="rId8"/>
    <p:sldId id="268" r:id="rId9"/>
    <p:sldId id="269" r:id="rId10"/>
    <p:sldId id="270" r:id="rId11"/>
    <p:sldId id="271" r:id="rId12"/>
    <p:sldId id="27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EF29D-6604-4B64-99F2-26926212BE0F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BDAF9-FAAC-4C26-B363-1E5D15771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1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C8FD-DAF0-4F8D-9456-7536E99591AF}" type="datetime1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D120-9FE9-43BB-BAE4-3544FF862A44}" type="datetime1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4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D988-4148-4C3D-A3AA-CA7A5D53C460}" type="datetime1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4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D83-DA27-4430-9244-5CB2E73F9F2A}" type="datetime1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9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BE02-4AE0-481B-A14C-DD7270305000}" type="datetime1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4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184B-5A2D-4306-9531-5F764668C174}" type="datetime1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3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18D-DEE9-4F37-8A2D-538AD86EE763}" type="datetime1">
              <a:rPr lang="ru-RU" smtClean="0"/>
              <a:t>21.08.2015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9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940B-5E89-4088-84BA-77A0C8EE00F2}" type="datetime1">
              <a:rPr lang="ru-RU" smtClean="0"/>
              <a:t>21.08.2015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0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8666-CA27-4968-A5E3-F516E3BB9D99}" type="datetime1">
              <a:rPr lang="ru-RU" smtClean="0"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CEB1-542F-4137-A675-7A6A30B289E9}" type="datetime1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4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61F1-D349-4050-AC20-3C738262830D}" type="datetime1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7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5409-7D60-4A8E-AF94-C250A92A1438}" type="datetime1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F0B9-5940-4ACD-A872-E0A5A634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Профессиональные стандарты 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по </a:t>
            </a:r>
            <a:r>
              <a:rPr lang="ru-RU" sz="2800" dirty="0">
                <a:latin typeface="Arial Black" panose="020B0A04020102020204" pitchFamily="34" charset="0"/>
              </a:rPr>
              <a:t>управлению инновациями </a:t>
            </a: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и </a:t>
            </a:r>
            <a:r>
              <a:rPr lang="ru-RU" sz="2800" dirty="0">
                <a:latin typeface="Arial Black" panose="020B0A04020102020204" pitchFamily="34" charset="0"/>
              </a:rPr>
              <a:t>его внедрение для </a:t>
            </a: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муниципальных служащих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8881"/>
            <a:ext cx="6718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Palatino Linotype"/>
                <a:cs typeface="Arial" charset="0"/>
              </a:rPr>
              <a:t>Министерство профессионального образования, подготовки и расстановки кадров Республики Саха (Якутия)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latin typeface="Palatino Linotype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Palatino Linotype"/>
                <a:cs typeface="Arial" charset="0"/>
              </a:rPr>
              <a:t>ГБОУ ДПО </a:t>
            </a:r>
            <a:r>
              <a:rPr lang="ru-RU" sz="1600" b="1" dirty="0" smtClean="0">
                <a:latin typeface="Palatino Linotype"/>
                <a:cs typeface="Arial" charset="0"/>
              </a:rPr>
              <a:t> «Институт управления при </a:t>
            </a:r>
            <a:r>
              <a:rPr lang="ru-RU" sz="1600" b="1" dirty="0">
                <a:latin typeface="Palatino Linotype"/>
                <a:cs typeface="Arial" charset="0"/>
              </a:rPr>
              <a:t>Президенте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Palatino Linotype"/>
                <a:cs typeface="Arial" charset="0"/>
              </a:rPr>
              <a:t>Республики Саха (Якутия</a:t>
            </a:r>
            <a:r>
              <a:rPr lang="ru-RU" sz="1600" b="1" dirty="0" smtClean="0">
                <a:latin typeface="Palatino Linotype"/>
                <a:cs typeface="Arial" charset="0"/>
              </a:rPr>
              <a:t>)»</a:t>
            </a:r>
            <a:endParaRPr lang="ru-RU" sz="1600" b="1" dirty="0">
              <a:latin typeface="Palatino Linotype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7" y="273450"/>
            <a:ext cx="792088" cy="7920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98363"/>
            <a:ext cx="720080" cy="72008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0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2" descr="C:\Users\user2011\Desktop\слайд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163"/>
            <a:ext cx="91440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5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2" descr="C:\Users\user2011\Desktop\слайд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91440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3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400" y="1614488"/>
            <a:ext cx="8496300" cy="4752975"/>
          </a:xfrm>
          <a:prstGeom prst="rect">
            <a:avLst/>
          </a:prstGeom>
          <a:pattFill prst="pct5">
            <a:fgClr>
              <a:srgbClr val="758580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98813" y="3606800"/>
            <a:ext cx="252095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Компетенции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(нужное поведение)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450" y="2192338"/>
            <a:ext cx="2447925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Социальное </a:t>
            </a:r>
            <a:r>
              <a:rPr lang="ru-RU" sz="2400" b="1" dirty="0">
                <a:solidFill>
                  <a:srgbClr val="FF0000"/>
                </a:solidFill>
              </a:rPr>
              <a:t>МОЖНО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888" y="4856163"/>
            <a:ext cx="2447925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Ситуативные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ВОЗМОЖНОСТИ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9763" y="2192338"/>
            <a:ext cx="2663825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Индивидуальное  </a:t>
            </a:r>
            <a:r>
              <a:rPr lang="ru-RU" sz="2400" b="1" dirty="0">
                <a:solidFill>
                  <a:srgbClr val="FF0000"/>
                </a:solidFill>
              </a:rPr>
              <a:t>ХОЧУ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1200" y="4856163"/>
            <a:ext cx="2592388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Личное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ЗНАЮ и УМЕЮ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127375" y="2649538"/>
            <a:ext cx="647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3500" y="5313363"/>
            <a:ext cx="647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98813" y="5313363"/>
            <a:ext cx="6492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72063" y="2649538"/>
            <a:ext cx="647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776663" y="2649538"/>
            <a:ext cx="0" cy="9572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86350" y="2649538"/>
            <a:ext cx="0" cy="9572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840163" y="4521200"/>
            <a:ext cx="0" cy="7921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167313" y="4521200"/>
            <a:ext cx="0" cy="7921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238125" y="1668463"/>
            <a:ext cx="5778500" cy="4660900"/>
          </a:xfrm>
          <a:prstGeom prst="ellipse">
            <a:avLst/>
          </a:prstGeom>
          <a:solidFill>
            <a:schemeClr val="tx2">
              <a:lumMod val="50000"/>
              <a:alpha val="1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2947988" y="1614488"/>
            <a:ext cx="5978525" cy="4697412"/>
          </a:xfrm>
          <a:prstGeom prst="ellipse">
            <a:avLst/>
          </a:prstGeom>
          <a:solidFill>
            <a:schemeClr val="accent6">
              <a:lumMod val="75000"/>
              <a:alpha val="1411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4988" y="3286125"/>
            <a:ext cx="2286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Calibri" pitchFamily="34" charset="0"/>
              </a:rPr>
              <a:t>Глава РС(Я)</a:t>
            </a:r>
          </a:p>
          <a:p>
            <a:pPr eaLnBrk="1" hangingPunct="1"/>
            <a:r>
              <a:rPr lang="ru-RU" b="1">
                <a:latin typeface="Calibri" pitchFamily="34" charset="0"/>
              </a:rPr>
              <a:t>Министерства</a:t>
            </a:r>
          </a:p>
          <a:p>
            <a:pPr eaLnBrk="1" hangingPunct="1"/>
            <a:r>
              <a:rPr lang="ru-RU" b="1">
                <a:latin typeface="Calibri" pitchFamily="34" charset="0"/>
              </a:rPr>
              <a:t>Топ-руководители</a:t>
            </a:r>
          </a:p>
          <a:p>
            <a:pPr eaLnBrk="1" hangingPunct="1"/>
            <a:r>
              <a:rPr lang="ru-RU" b="1">
                <a:latin typeface="Calibri" pitchFamily="34" charset="0"/>
              </a:rPr>
              <a:t>Руководители</a:t>
            </a:r>
          </a:p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316663" y="3305175"/>
            <a:ext cx="25542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ИУ-ВШИМ</a:t>
            </a:r>
          </a:p>
          <a:p>
            <a:pPr eaLnBrk="1" hangingPunct="1"/>
            <a:r>
              <a:rPr lang="ru-RU" b="1">
                <a:latin typeface="Calibri" pitchFamily="34" charset="0"/>
              </a:rPr>
              <a:t>Технологии оценки и </a:t>
            </a:r>
          </a:p>
          <a:p>
            <a:pPr eaLnBrk="1" hangingPunct="1"/>
            <a:r>
              <a:rPr lang="ru-RU" b="1">
                <a:latin typeface="Calibri" pitchFamily="34" charset="0"/>
              </a:rPr>
              <a:t>развития компетенций </a:t>
            </a:r>
          </a:p>
          <a:p>
            <a:pPr eaLnBrk="1" hangingPunct="1"/>
            <a:r>
              <a:rPr lang="ru-RU" b="1">
                <a:latin typeface="Calibri" pitchFamily="34" charset="0"/>
              </a:rPr>
              <a:t>от </a:t>
            </a:r>
            <a:r>
              <a:rPr lang="de-DE" b="1">
                <a:latin typeface="Calibri" pitchFamily="34" charset="0"/>
              </a:rPr>
              <a:t>ATG-CNT Consult</a:t>
            </a:r>
            <a:endParaRPr lang="ru-RU">
              <a:latin typeface="Calibri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schemeClr val="lt1"/>
                </a:solidFill>
                <a:latin typeface="+mn-lt"/>
                <a:cs typeface="+mn-cs"/>
              </a:rPr>
              <a:t>Условия </a:t>
            </a:r>
            <a:r>
              <a:rPr lang="ru-RU" sz="3600" b="1" dirty="0" smtClean="0">
                <a:solidFill>
                  <a:schemeClr val="lt1"/>
                </a:solidFill>
                <a:latin typeface="+mn-lt"/>
                <a:cs typeface="+mn-cs"/>
              </a:rPr>
              <a:t>формирования компетенций</a:t>
            </a:r>
            <a:endParaRPr lang="ru-RU" sz="36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6885" name="Picture 9" descr="atg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429375"/>
            <a:ext cx="4683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6" name="TextBox 12"/>
          <p:cNvSpPr txBox="1">
            <a:spLocks noChangeArrowheads="1"/>
          </p:cNvSpPr>
          <p:nvPr/>
        </p:nvSpPr>
        <p:spPr bwMode="auto">
          <a:xfrm>
            <a:off x="3895725" y="6627813"/>
            <a:ext cx="1498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ru-RU" sz="900"/>
              <a:t>Copyright</a:t>
            </a:r>
            <a:r>
              <a:rPr lang="ru-RU" altLang="ru-RU" sz="900"/>
              <a:t>:</a:t>
            </a:r>
            <a:r>
              <a:rPr lang="de-DE" altLang="ru-RU" sz="900"/>
              <a:t> </a:t>
            </a:r>
            <a:r>
              <a:rPr lang="en-US" altLang="ru-RU" sz="900"/>
              <a:t>ATG-CNT Consult</a:t>
            </a:r>
            <a:endParaRPr lang="ru-RU" altLang="ru-RU" sz="900"/>
          </a:p>
        </p:txBody>
      </p:sp>
      <p:pic>
        <p:nvPicPr>
          <p:cNvPr id="3688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426200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67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35" grpId="0" animBg="1"/>
      <p:bldP spid="36" grpId="0" animBg="1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1476375" y="3145631"/>
            <a:ext cx="61912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5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93305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"Сегодня и инженерная, и рабочая профессии требуют высочайшей компетенции. В соответствии с этим мы выстраиваем систему современных профессиональных стандартов. Основными участниками здесь также являются работодатели, бизнес-объединения в рамках Национального совета по компетенциям и квалификациям при Президенте России".</a:t>
            </a:r>
          </a:p>
          <a:p>
            <a:pPr marL="2871788"/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Из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выступления </a:t>
            </a: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Президента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Российской Федерации </a:t>
            </a:r>
            <a:endParaRPr lang="ru-RU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71788"/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В.В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. Путина на Пленарном заседании Петербургского международного экономического </a:t>
            </a: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форума</a:t>
            </a:r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16255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votpusk.ru/story/edit/foto/large/37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88" y="1484784"/>
            <a:ext cx="1196631" cy="14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6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Определение профессионального стандарта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/>
        </p:nvSpPr>
        <p:spPr bwMode="auto">
          <a:xfrm>
            <a:off x="467544" y="1628800"/>
            <a:ext cx="820891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это многофункциональный нормативный документ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требований к выполнению трудовых функций в конкретной области профессиональной деятельности.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Включает описание: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Трудовых функций, выполняемых в процессе деятельности;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характеристику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квалификации, необходимой работнику для осуществления определенного вида профессиональной деятельности, 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набор компетенций работника для осуществления им качественной профессиональной деятельности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2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Нормативные правовые акты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/>
        </p:nvSpPr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Font typeface="Times New Roman" panose="02020603050405020304" pitchFamily="18" charset="0"/>
              <a:buChar char="‒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от 7 мая 2012 г. №597 «О мероприятиях по реализации государственной социальной политики»;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Times New Roman" panose="02020603050405020304" pitchFamily="18" charset="0"/>
              <a:buChar char="‒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 внесении изменений в Трудовой кодекс Российской Федерации»;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Times New Roman" panose="02020603050405020304" pitchFamily="18" charset="0"/>
              <a:buChar char="‒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22 января 2013 г. №23 «О Правилах разработки, утверждения и применения профессиональных стандартов»;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Times New Roman" panose="02020603050405020304" pitchFamily="18" charset="0"/>
              <a:buChar char="‒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Российской Федерации от 29 ноября 2012 г. № 2204, утвердившее План разработки профессиональных стандартов на 2012-2015 годы;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Times New Roman" panose="02020603050405020304" pitchFamily="18" charset="0"/>
              <a:buChar char="‒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от 30 ноября 2012 г. № 565 «Об утверждении план-графика подготовки профессиональных стандартов в 2013-2014 годах»;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Times New Roman" panose="02020603050405020304" pitchFamily="18" charset="0"/>
              <a:buChar char="‒"/>
            </a:pP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№148н от 12 апреля 2013 г. «Об утверждении уровней квалификации в целях разработки профессиональных стандартов»;</a:t>
            </a: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Times New Roman" panose="02020603050405020304" pitchFamily="18" charset="0"/>
              <a:buChar char="‒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Приказ Минтруда России №170н от 29 апреля 2013 г. «Об утверждении методических рекомендаций по разработке профессионального стандарта»;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Times New Roman" panose="02020603050405020304" pitchFamily="18" charset="0"/>
              <a:buChar char="‒"/>
            </a:pP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№147н от 24 мая 2013 г. «Об утверждении Макета профессионального стандарта».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8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Почему необходимы </a:t>
            </a:r>
            <a:b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профессиональные стандарты?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/>
        </p:nvSpPr>
        <p:spPr bwMode="auto">
          <a:xfrm>
            <a:off x="242720" y="1556792"/>
            <a:ext cx="86407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‒"/>
            </a:pPr>
            <a:r>
              <a:rPr lang="ru-RU" altLang="ru-RU" sz="2400" dirty="0" smtClean="0">
                <a:latin typeface="Arial" charset="0"/>
                <a:cs typeface="Times New Roman" pitchFamily="18" charset="0"/>
              </a:rPr>
              <a:t>Необходимость в устранении «разрыва» между потребностями рынка труда и существующим уровнем профессионального образования;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‒"/>
            </a:pPr>
            <a:r>
              <a:rPr lang="ru-RU" altLang="ru-RU" sz="2400" dirty="0" smtClean="0">
                <a:latin typeface="Arial" charset="0"/>
                <a:cs typeface="Times New Roman" pitchFamily="18" charset="0"/>
              </a:rPr>
              <a:t>Для своевременной реакции на требования изменяющегося рынка труда;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‒"/>
            </a:pPr>
            <a:r>
              <a:rPr lang="ru-RU" altLang="ru-RU" sz="2400" dirty="0" smtClean="0">
                <a:latin typeface="Arial" charset="0"/>
                <a:cs typeface="Times New Roman" pitchFamily="18" charset="0"/>
              </a:rPr>
              <a:t>В рамках перехода на эффективный контракт, который конкретизирует должностные обязанности работника, условия оплаты его труда, показатели и критерии оценки эффективности деятельности для назначения стимулирующих выплат в зависимости от результатов труда и качества оказываемых социальных услуг.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0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10519" r="16364" b="8903"/>
          <a:stretch/>
        </p:blipFill>
        <p:spPr>
          <a:xfrm>
            <a:off x="184270" y="332656"/>
            <a:ext cx="8856264" cy="583264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7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Рамочная структура квалификационных уровней и иерархии управления инновациями в компании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21116"/>
              </p:ext>
            </p:extLst>
          </p:nvPr>
        </p:nvGraphicFramePr>
        <p:xfrm>
          <a:off x="179512" y="1196755"/>
          <a:ext cx="8712968" cy="4680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865"/>
                <a:gridCol w="1173513"/>
                <a:gridCol w="1174105"/>
                <a:gridCol w="1174105"/>
                <a:gridCol w="3853380"/>
              </a:tblGrid>
              <a:tr h="16253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 управления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Квалификационный уровень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Задачи управления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</a:tr>
              <a:tr h="162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01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стратегический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службы (управления, комплекса)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Директор департамента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направления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355600" algn="l"/>
                        </a:tabLst>
                      </a:pPr>
                      <a:r>
                        <a:rPr lang="ru-RU" sz="1000" dirty="0">
                          <a:effectLst/>
                        </a:rPr>
                        <a:t>Определение долгосрочных целей инновационного развития в соотнесении с общими стратегическими направлениями развития компании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355600" algn="l"/>
                        </a:tabLst>
                      </a:pPr>
                      <a:r>
                        <a:rPr lang="ru-RU" sz="1000" dirty="0">
                          <a:effectLst/>
                        </a:rPr>
                        <a:t>Распределение ресурсов между направлениями инновационного развития, координация и регулирование инновационной деятельности на уровне компании в целом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355600" algn="l"/>
                        </a:tabLst>
                      </a:pPr>
                      <a:r>
                        <a:rPr lang="ru-RU" sz="1000" dirty="0">
                          <a:effectLst/>
                        </a:rPr>
                        <a:t>Принятие решений об организационных изменениях в системе управления инновационной деятельностью и их внедрение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</a:tr>
              <a:tr h="167517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тактический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Начальник / заместитель начальника отдела / группы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Ведущий, главный специалист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Младший специалист Ассистент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85725" algn="l"/>
                          <a:tab pos="538163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Подготовка обосновывающих материалов для целей стратегического управления, разработка среднесрочных планов инновационной деятельности в соответствии с общей стратегией компании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85725" algn="l"/>
                          <a:tab pos="538163" algn="l"/>
                        </a:tabLst>
                      </a:pPr>
                      <a:r>
                        <a:rPr lang="ru-RU" sz="1000" dirty="0">
                          <a:effectLst/>
                        </a:rPr>
                        <a:t>Тактическая координация, контроль и регулирование инновационной деятельности на уровне подразделений компании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85725" algn="l"/>
                          <a:tab pos="538163" algn="l"/>
                        </a:tabLst>
                      </a:pPr>
                      <a:r>
                        <a:rPr lang="ru-RU" sz="1000" dirty="0">
                          <a:effectLst/>
                        </a:rPr>
                        <a:t>Участие в совершенствовании организационной структуры управления инновациями, формировании мотивационной политики и развитии инновационных компетенций сотрудников компании и ее подразделений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/>
                </a:tc>
              </a:tr>
              <a:tr h="13401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оперативный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Менеджер (руководитель) инновационного проекта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Менеджер инновационного проекта конкретной стадии (инициация, инкубация, акселерация)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Функциональный специалист проекта (маркетинг, R&amp;D, продажи и др.)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0" algn="l"/>
                          <a:tab pos="452438" algn="l"/>
                        </a:tabLst>
                      </a:pPr>
                      <a:r>
                        <a:rPr lang="ru-RU" sz="1000" dirty="0">
                          <a:effectLst/>
                        </a:rPr>
                        <a:t>Оперативное планирование и управление отдельным инновационным проектом (группой проектов, объединенных общей целью)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0" algn="l"/>
                          <a:tab pos="452438" algn="l"/>
                        </a:tabLst>
                      </a:pPr>
                      <a:r>
                        <a:rPr lang="ru-RU" sz="1000" dirty="0">
                          <a:effectLst/>
                        </a:rPr>
                        <a:t>Контроль хода реализации отдельного инновационного проекта (группы проектов)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0" algn="l"/>
                          <a:tab pos="452438" algn="l"/>
                        </a:tabLst>
                      </a:pPr>
                      <a:r>
                        <a:rPr lang="ru-RU" sz="1000" dirty="0">
                          <a:effectLst/>
                        </a:rPr>
                        <a:t>Работа в пределах сформированной организационной структуры управления инновационными проектами и инновационной деятельностью компании в целом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771" marR="4877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6039962"/>
            <a:ext cx="80883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Рамочная структура квалификационных уровней и иерархии управления инновациями в компании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данную структуру не входят: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317500" algn="l"/>
              </a:tabLst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специалисты, выполняющие деятельность по управлению инновациями в рамках инфраструктурных организаций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(технопарков, бизнес-инкубаторов и др.), в том числе соответствующих специализированных организационных форм управления инновациями в компании;</a:t>
            </a:r>
            <a:endParaRPr lang="ru-RU" altLang="ru-RU" sz="800" dirty="0"/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предприниматели, осуществляющие инициацию и управление самостоятельными инновационными проектами.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148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KPK\Desktop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2867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4438" y="3933825"/>
            <a:ext cx="4464050" cy="584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и обеспечение реализации инновационной стратегии развития компании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8888" y="4702175"/>
            <a:ext cx="3168650" cy="973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технологическими инновациями в компании – от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R&amp;D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выхода на рынок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3800" y="4695825"/>
            <a:ext cx="3168650" cy="971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и поддержание инновационной экосистемы в компании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3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2" descr="C:\Users\user2011\Desktop\слайд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3"/>
            <a:ext cx="9144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0B9-5940-4ACD-A872-E0A5A634BF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06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728</Words>
  <Application>Microsoft Office PowerPoint</Application>
  <PresentationFormat>Экран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Профессиональные стандарты  по управлению инновациями  и его внедрение для  муниципальных служащих</vt:lpstr>
      <vt:lpstr>Презентация PowerPoint</vt:lpstr>
      <vt:lpstr>Определение профессионального стандарта</vt:lpstr>
      <vt:lpstr>Нормативные правовые акты</vt:lpstr>
      <vt:lpstr>Почему необходимы  профессиональные стандарты?</vt:lpstr>
      <vt:lpstr>Презентация PowerPoint</vt:lpstr>
      <vt:lpstr>Рамочная структура квалификационных уровней и иерархии управления инновациями в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Профессиональные стандарты  по управлению инновациями  и его внедрение для  муниципальных служащих</dc:title>
  <dc:creator>Ректор</dc:creator>
  <cp:lastModifiedBy>Oleg</cp:lastModifiedBy>
  <cp:revision>25</cp:revision>
  <dcterms:created xsi:type="dcterms:W3CDTF">2015-08-21T05:13:48Z</dcterms:created>
  <dcterms:modified xsi:type="dcterms:W3CDTF">2015-08-21T09:30:07Z</dcterms:modified>
</cp:coreProperties>
</file>